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A2D"/>
    <a:srgbClr val="FF4302"/>
    <a:srgbClr val="FF8000"/>
    <a:srgbClr val="FF9C00"/>
    <a:srgbClr val="006E00"/>
    <a:srgbClr val="006400"/>
    <a:srgbClr val="006700"/>
    <a:srgbClr val="590000"/>
    <a:srgbClr val="E00000"/>
    <a:srgbClr val="CD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35" autoAdjust="0"/>
  </p:normalViewPr>
  <p:slideViewPr>
    <p:cSldViewPr snapToGrid="0">
      <p:cViewPr>
        <p:scale>
          <a:sx n="100" d="100"/>
          <a:sy n="100" d="100"/>
        </p:scale>
        <p:origin x="-1816" y="-848"/>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1/18/17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latin typeface="Calibri" pitchFamily="28" charset="0"/>
                <a:ea typeface="ＭＳ Ｐゴシック" pitchFamily="28" charset="-128"/>
                <a:cs typeface="ＭＳ Ｐゴシック" charset="0"/>
              </a:rPr>
              <a:t>Materials that exhibit coupled ferroelectric and magnetic ordering are attractive candidates for use in future memory devices, but such materials are rare and typically exhibit their desirable properties only at low temperatures. Recently scientists working at the ALS successfully paired ferroelectric and </a:t>
            </a:r>
            <a:r>
              <a:rPr lang="en-US" sz="1200" kern="1200" dirty="0" err="1" smtClean="0">
                <a:solidFill>
                  <a:schemeClr val="tx1"/>
                </a:solidFill>
                <a:latin typeface="Calibri" pitchFamily="28" charset="0"/>
                <a:ea typeface="ＭＳ Ｐゴシック" pitchFamily="28" charset="-128"/>
                <a:cs typeface="ＭＳ Ｐゴシック" charset="0"/>
              </a:rPr>
              <a:t>ferrimagnetic</a:t>
            </a:r>
            <a:r>
              <a:rPr lang="en-US" sz="1200" kern="1200" dirty="0" smtClean="0">
                <a:solidFill>
                  <a:schemeClr val="tx1"/>
                </a:solidFill>
                <a:latin typeface="Calibri" pitchFamily="28" charset="0"/>
                <a:ea typeface="ＭＳ Ｐゴシック" pitchFamily="28" charset="-128"/>
                <a:cs typeface="ＭＳ Ｐゴシック" charset="0"/>
              </a:rPr>
              <a:t> materials so that their alignment can be controlled with a small electric field at near room temperature. This achievement is a major step in the development of ultralow-power microprocessors, storage devices, and next-generation electronics.</a:t>
            </a:r>
          </a:p>
          <a:p>
            <a:r>
              <a:rPr lang="en-US" sz="1200" kern="1200" dirty="0" smtClean="0">
                <a:solidFill>
                  <a:schemeClr val="tx1"/>
                </a:solidFill>
                <a:latin typeface="Calibri" pitchFamily="28" charset="0"/>
                <a:ea typeface="ＭＳ Ｐゴシック" pitchFamily="28" charset="-128"/>
                <a:cs typeface="ＭＳ Ｐゴシック" charset="0"/>
              </a:rPr>
              <a:t> </a:t>
            </a:r>
          </a:p>
          <a:p>
            <a:r>
              <a:rPr lang="en-US" sz="1200" kern="1200" dirty="0" smtClean="0">
                <a:solidFill>
                  <a:schemeClr val="tx1"/>
                </a:solidFill>
                <a:effectLst/>
                <a:latin typeface="Calibri" pitchFamily="28" charset="0"/>
                <a:ea typeface="ＭＳ Ｐゴシック" pitchFamily="28" charset="-128"/>
                <a:cs typeface="ＭＳ Ｐゴシック" charset="0"/>
              </a:rPr>
              <a:t>Research </a:t>
            </a:r>
            <a:r>
              <a:rPr lang="en-US" sz="1200" kern="1200" dirty="0">
                <a:solidFill>
                  <a:schemeClr val="tx1"/>
                </a:solidFill>
                <a:effectLst/>
                <a:latin typeface="Calibri" pitchFamily="28" charset="0"/>
                <a:ea typeface="ＭＳ Ｐゴシック" pitchFamily="28" charset="-128"/>
                <a:cs typeface="ＭＳ Ｐゴシック" charset="0"/>
              </a:rPr>
              <a:t>conducted </a:t>
            </a:r>
            <a:r>
              <a:rPr lang="en-US" sz="1200" kern="1200" dirty="0" smtClean="0">
                <a:solidFill>
                  <a:schemeClr val="tx1"/>
                </a:solidFill>
                <a:effectLst/>
                <a:latin typeface="Calibri" pitchFamily="28" charset="0"/>
                <a:ea typeface="ＭＳ Ｐゴシック" pitchFamily="28" charset="-128"/>
                <a:cs typeface="ＭＳ Ｐゴシック" charset="0"/>
              </a:rPr>
              <a:t>by: </a:t>
            </a:r>
            <a:r>
              <a:rPr lang="en-US" sz="1200" kern="1200" dirty="0" smtClean="0">
                <a:solidFill>
                  <a:schemeClr val="tx1"/>
                </a:solidFill>
                <a:latin typeface="Calibri" pitchFamily="28" charset="0"/>
                <a:ea typeface="ＭＳ Ｐゴシック" pitchFamily="28" charset="-128"/>
                <a:cs typeface="ＭＳ Ｐゴシック" charset="0"/>
              </a:rPr>
              <a:t>J.A. Mundy, C.M. Brooks, M.E. Holtz, H. Das, A.F. </a:t>
            </a:r>
            <a:r>
              <a:rPr lang="en-US" sz="1200" kern="1200" dirty="0" err="1" smtClean="0">
                <a:solidFill>
                  <a:schemeClr val="tx1"/>
                </a:solidFill>
                <a:latin typeface="Calibri" pitchFamily="28" charset="0"/>
                <a:ea typeface="ＭＳ Ｐゴシック" pitchFamily="28" charset="-128"/>
                <a:cs typeface="ＭＳ Ｐゴシック" charset="0"/>
              </a:rPr>
              <a:t>Rébola</a:t>
            </a:r>
            <a:r>
              <a:rPr lang="en-US" sz="1200" kern="1200" dirty="0" smtClean="0">
                <a:solidFill>
                  <a:schemeClr val="tx1"/>
                </a:solidFill>
                <a:latin typeface="Calibri" pitchFamily="28" charset="0"/>
                <a:ea typeface="ＭＳ Ｐゴシック" pitchFamily="28" charset="-128"/>
                <a:cs typeface="ＭＳ Ｐゴシック" charset="0"/>
              </a:rPr>
              <a:t>, R. Held, R. </a:t>
            </a:r>
            <a:r>
              <a:rPr lang="en-US" sz="1200" kern="1200" dirty="0" err="1" smtClean="0">
                <a:solidFill>
                  <a:schemeClr val="tx1"/>
                </a:solidFill>
                <a:latin typeface="Calibri" pitchFamily="28" charset="0"/>
                <a:ea typeface="ＭＳ Ｐゴシック" pitchFamily="28" charset="-128"/>
                <a:cs typeface="ＭＳ Ｐゴシック" charset="0"/>
              </a:rPr>
              <a:t>Hovden</a:t>
            </a:r>
            <a:r>
              <a:rPr lang="en-US" sz="1200" kern="1200" dirty="0" smtClean="0">
                <a:solidFill>
                  <a:schemeClr val="tx1"/>
                </a:solidFill>
                <a:latin typeface="Calibri" pitchFamily="28" charset="0"/>
                <a:ea typeface="ＭＳ Ｐゴシック" pitchFamily="28" charset="-128"/>
                <a:cs typeface="ＭＳ Ｐゴシック" charset="0"/>
              </a:rPr>
              <a:t>, E. Padgett, Q. Mao, H. Paik, L.F. </a:t>
            </a:r>
            <a:r>
              <a:rPr lang="en-US" sz="1200" kern="1200" dirty="0" err="1" smtClean="0">
                <a:solidFill>
                  <a:schemeClr val="tx1"/>
                </a:solidFill>
                <a:latin typeface="Calibri" pitchFamily="28" charset="0"/>
                <a:ea typeface="ＭＳ Ｐゴシック" pitchFamily="28" charset="-128"/>
                <a:cs typeface="ＭＳ Ｐゴシック" charset="0"/>
              </a:rPr>
              <a:t>Kourkoutis</a:t>
            </a:r>
            <a:r>
              <a:rPr lang="en-US" sz="1200" kern="1200" dirty="0" smtClean="0">
                <a:solidFill>
                  <a:schemeClr val="tx1"/>
                </a:solidFill>
                <a:latin typeface="Calibri" pitchFamily="28" charset="0"/>
                <a:ea typeface="ＭＳ Ｐゴシック" pitchFamily="28" charset="-128"/>
                <a:cs typeface="ＭＳ Ｐゴシック" charset="0"/>
              </a:rPr>
              <a:t>, C.J. </a:t>
            </a:r>
            <a:r>
              <a:rPr lang="en-US" sz="1200" kern="1200" dirty="0" err="1" smtClean="0">
                <a:solidFill>
                  <a:schemeClr val="tx1"/>
                </a:solidFill>
                <a:latin typeface="Calibri" pitchFamily="28" charset="0"/>
                <a:ea typeface="ＭＳ Ｐゴシック" pitchFamily="28" charset="-128"/>
                <a:cs typeface="ＭＳ Ｐゴシック" charset="0"/>
              </a:rPr>
              <a:t>Fennie</a:t>
            </a:r>
            <a:r>
              <a:rPr lang="en-US" sz="1200" kern="1200" dirty="0" smtClean="0">
                <a:solidFill>
                  <a:schemeClr val="tx1"/>
                </a:solidFill>
                <a:latin typeface="Calibri" pitchFamily="28" charset="0"/>
                <a:ea typeface="ＭＳ Ｐゴシック" pitchFamily="28" charset="-128"/>
                <a:cs typeface="ＭＳ Ｐゴシック" charset="0"/>
              </a:rPr>
              <a:t>, D.A. Muller, and D.G. </a:t>
            </a:r>
            <a:r>
              <a:rPr lang="en-US" sz="1200" kern="1200" dirty="0" err="1" smtClean="0">
                <a:solidFill>
                  <a:schemeClr val="tx1"/>
                </a:solidFill>
                <a:latin typeface="Calibri" pitchFamily="28" charset="0"/>
                <a:ea typeface="ＭＳ Ｐゴシック" pitchFamily="28" charset="-128"/>
                <a:cs typeface="ＭＳ Ｐゴシック" charset="0"/>
              </a:rPr>
              <a:t>Schlom</a:t>
            </a:r>
            <a:r>
              <a:rPr lang="en-US" sz="1200" kern="1200" dirty="0" smtClean="0">
                <a:solidFill>
                  <a:schemeClr val="tx1"/>
                </a:solidFill>
                <a:latin typeface="Calibri" pitchFamily="28" charset="0"/>
                <a:ea typeface="ＭＳ Ｐゴシック" pitchFamily="28" charset="-128"/>
                <a:cs typeface="ＭＳ Ｐゴシック" charset="0"/>
              </a:rPr>
              <a:t> (Cornell University); J.A. Moyer and P. </a:t>
            </a:r>
            <a:r>
              <a:rPr lang="en-US" sz="1200" kern="1200" dirty="0" err="1" smtClean="0">
                <a:solidFill>
                  <a:schemeClr val="tx1"/>
                </a:solidFill>
                <a:latin typeface="Calibri" pitchFamily="28" charset="0"/>
                <a:ea typeface="ＭＳ Ｐゴシック" pitchFamily="28" charset="-128"/>
                <a:cs typeface="ＭＳ Ｐゴシック" charset="0"/>
              </a:rPr>
              <a:t>Schiffer</a:t>
            </a:r>
            <a:r>
              <a:rPr lang="en-US" sz="1200" kern="1200" dirty="0" smtClean="0">
                <a:solidFill>
                  <a:schemeClr val="tx1"/>
                </a:solidFill>
                <a:latin typeface="Calibri" pitchFamily="28" charset="0"/>
                <a:ea typeface="ＭＳ Ｐゴシック" pitchFamily="28" charset="-128"/>
                <a:cs typeface="ＭＳ Ｐゴシック" charset="0"/>
              </a:rPr>
              <a:t> (University of Illinois); J.T. Heron (University of Michigan); J.D. Clarkson, Z. Liu, and R. </a:t>
            </a:r>
            <a:r>
              <a:rPr lang="en-US" sz="1200" kern="1200" dirty="0" err="1" smtClean="0">
                <a:solidFill>
                  <a:schemeClr val="tx1"/>
                </a:solidFill>
                <a:latin typeface="Calibri" pitchFamily="28" charset="0"/>
                <a:ea typeface="ＭＳ Ｐゴシック" pitchFamily="28" charset="-128"/>
                <a:cs typeface="ＭＳ Ｐゴシック" charset="0"/>
              </a:rPr>
              <a:t>Ramesh</a:t>
            </a:r>
            <a:r>
              <a:rPr lang="en-US" sz="1200" kern="1200" dirty="0" smtClean="0">
                <a:solidFill>
                  <a:schemeClr val="tx1"/>
                </a:solidFill>
                <a:latin typeface="Calibri" pitchFamily="28" charset="0"/>
                <a:ea typeface="ＭＳ Ｐゴシック" pitchFamily="28" charset="-128"/>
                <a:cs typeface="ＭＳ Ｐゴシック" charset="0"/>
              </a:rPr>
              <a:t> (UC Berkeley); S.M. </a:t>
            </a:r>
            <a:r>
              <a:rPr lang="en-US" sz="1200" kern="1200" dirty="0" err="1" smtClean="0">
                <a:solidFill>
                  <a:schemeClr val="tx1"/>
                </a:solidFill>
                <a:latin typeface="Calibri" pitchFamily="28" charset="0"/>
                <a:ea typeface="ＭＳ Ｐゴシック" pitchFamily="28" charset="-128"/>
                <a:cs typeface="ＭＳ Ｐゴシック" charset="0"/>
              </a:rPr>
              <a:t>Disseler</a:t>
            </a:r>
            <a:r>
              <a:rPr lang="en-US" sz="1200" kern="1200" dirty="0" smtClean="0">
                <a:solidFill>
                  <a:schemeClr val="tx1"/>
                </a:solidFill>
                <a:latin typeface="Calibri" pitchFamily="28" charset="0"/>
                <a:ea typeface="ＭＳ Ｐゴシック" pitchFamily="28" charset="-128"/>
                <a:cs typeface="ＭＳ Ｐゴシック" charset="0"/>
              </a:rPr>
              <a:t>, J.A. </a:t>
            </a:r>
            <a:r>
              <a:rPr lang="en-US" sz="1200" kern="1200" dirty="0" err="1" smtClean="0">
                <a:solidFill>
                  <a:schemeClr val="tx1"/>
                </a:solidFill>
                <a:latin typeface="Calibri" pitchFamily="28" charset="0"/>
                <a:ea typeface="ＭＳ Ｐゴシック" pitchFamily="28" charset="-128"/>
                <a:cs typeface="ＭＳ Ｐゴシック" charset="0"/>
              </a:rPr>
              <a:t>Borchers</a:t>
            </a:r>
            <a:r>
              <a:rPr lang="en-US" sz="1200" kern="1200" dirty="0" smtClean="0">
                <a:solidFill>
                  <a:schemeClr val="tx1"/>
                </a:solidFill>
                <a:latin typeface="Calibri" pitchFamily="28" charset="0"/>
                <a:ea typeface="ＭＳ Ｐゴシック" pitchFamily="28" charset="-128"/>
                <a:cs typeface="ＭＳ Ｐゴシック" charset="0"/>
              </a:rPr>
              <a:t>, and W.D. Ratcliff (NIST); A. </a:t>
            </a:r>
            <a:r>
              <a:rPr lang="en-US" sz="1200" kern="1200" dirty="0" err="1" smtClean="0">
                <a:solidFill>
                  <a:schemeClr val="tx1"/>
                </a:solidFill>
                <a:latin typeface="Calibri" pitchFamily="28" charset="0"/>
                <a:ea typeface="ＭＳ Ｐゴシック" pitchFamily="28" charset="-128"/>
                <a:cs typeface="ＭＳ Ｐゴシック" charset="0"/>
              </a:rPr>
              <a:t>Farhan</a:t>
            </a:r>
            <a:r>
              <a:rPr lang="en-US" sz="1200" kern="1200" dirty="0" smtClean="0">
                <a:solidFill>
                  <a:schemeClr val="tx1"/>
                </a:solidFill>
                <a:latin typeface="Calibri" pitchFamily="28" charset="0"/>
                <a:ea typeface="ＭＳ Ｐゴシック" pitchFamily="28" charset="-128"/>
                <a:cs typeface="ＭＳ Ｐゴシック" charset="0"/>
              </a:rPr>
              <a:t>, E. </a:t>
            </a:r>
            <a:r>
              <a:rPr lang="en-US" sz="1200" kern="1200" dirty="0" err="1" smtClean="0">
                <a:solidFill>
                  <a:schemeClr val="tx1"/>
                </a:solidFill>
                <a:latin typeface="Calibri" pitchFamily="28" charset="0"/>
                <a:ea typeface="ＭＳ Ｐゴシック" pitchFamily="28" charset="-128"/>
                <a:cs typeface="ＭＳ Ｐゴシック" charset="0"/>
              </a:rPr>
              <a:t>Arenholz</a:t>
            </a:r>
            <a:r>
              <a:rPr lang="en-US" sz="1200" kern="1200" dirty="0" smtClean="0">
                <a:solidFill>
                  <a:schemeClr val="tx1"/>
                </a:solidFill>
                <a:latin typeface="Calibri" pitchFamily="28" charset="0"/>
                <a:ea typeface="ＭＳ Ｐゴシック" pitchFamily="28" charset="-128"/>
                <a:cs typeface="ＭＳ Ｐゴシック" charset="0"/>
              </a:rPr>
              <a:t>, and A. Scholl (ALS); R. </a:t>
            </a:r>
            <a:r>
              <a:rPr lang="en-US" sz="1200" kern="1200" dirty="0" err="1" smtClean="0">
                <a:solidFill>
                  <a:schemeClr val="tx1"/>
                </a:solidFill>
                <a:latin typeface="Calibri" pitchFamily="28" charset="0"/>
                <a:ea typeface="ＭＳ Ｐゴシック" pitchFamily="28" charset="-128"/>
                <a:cs typeface="ＭＳ Ｐゴシック" charset="0"/>
              </a:rPr>
              <a:t>Misra</a:t>
            </a:r>
            <a:r>
              <a:rPr lang="en-US" sz="1200" kern="1200" dirty="0" smtClean="0">
                <a:solidFill>
                  <a:schemeClr val="tx1"/>
                </a:solidFill>
                <a:latin typeface="Calibri" pitchFamily="28" charset="0"/>
                <a:ea typeface="ＭＳ Ｐゴシック" pitchFamily="28" charset="-128"/>
                <a:cs typeface="ＭＳ Ｐゴシック" charset="0"/>
              </a:rPr>
              <a:t> (Pennsylvania State University).</a:t>
            </a:r>
          </a:p>
          <a:p>
            <a:r>
              <a:rPr lang="en-US" sz="1200" kern="1200" dirty="0" smtClean="0">
                <a:solidFill>
                  <a:schemeClr val="tx1"/>
                </a:solidFill>
                <a:latin typeface="Calibri" pitchFamily="28" charset="0"/>
                <a:ea typeface="ＭＳ Ｐゴシック" pitchFamily="28" charset="-128"/>
                <a:cs typeface="ＭＳ Ｐゴシック" charset="0"/>
              </a:rPr>
              <a:t> </a:t>
            </a:r>
          </a:p>
          <a:p>
            <a:r>
              <a:rPr lang="en-US" dirty="0" smtClean="0">
                <a:latin typeface="Calibri" charset="0"/>
                <a:ea typeface="ＭＳ Ｐゴシック" charset="0"/>
              </a:rPr>
              <a:t>Research </a:t>
            </a:r>
            <a:r>
              <a:rPr lang="en-US" dirty="0">
                <a:latin typeface="Calibri" charset="0"/>
                <a:ea typeface="ＭＳ Ｐゴシック" charset="0"/>
              </a:rPr>
              <a:t>funding:</a:t>
            </a:r>
            <a:r>
              <a:rPr lang="en-US" dirty="0" smtClean="0">
                <a:latin typeface="Calibri" charset="0"/>
                <a:ea typeface="ＭＳ Ｐゴシック" charset="0"/>
              </a:rPr>
              <a:t> </a:t>
            </a:r>
            <a:r>
              <a:rPr lang="en-US" sz="1200" kern="1200" dirty="0" smtClean="0">
                <a:solidFill>
                  <a:schemeClr val="tx1"/>
                </a:solidFill>
                <a:latin typeface="Calibri" pitchFamily="28" charset="0"/>
                <a:ea typeface="ＭＳ Ｐゴシック" pitchFamily="28" charset="-128"/>
                <a:cs typeface="ＭＳ Ｐゴシック" charset="0"/>
              </a:rPr>
              <a:t>U.S. Department of Energy, Office of Basic Energy Sciences (DOE BES). Operation of the ALS is supported by the DOE BES.</a:t>
            </a:r>
          </a:p>
          <a:p>
            <a:r>
              <a:rPr lang="en-US" sz="1200" kern="1200" dirty="0" smtClean="0">
                <a:solidFill>
                  <a:schemeClr val="tx1"/>
                </a:solidFill>
                <a:latin typeface="Calibri" pitchFamily="28" charset="0"/>
                <a:ea typeface="ＭＳ Ｐゴシック" pitchFamily="28" charset="-128"/>
                <a:cs typeface="ＭＳ Ｐゴシック" charset="0"/>
              </a:rPr>
              <a:t> </a:t>
            </a:r>
          </a:p>
          <a:p>
            <a:r>
              <a:rPr lang="en-US" sz="1600" dirty="0" smtClean="0">
                <a:latin typeface="Calibri" charset="0"/>
                <a:ea typeface="ＭＳ Ｐゴシック" charset="0"/>
              </a:rPr>
              <a:t>Full </a:t>
            </a:r>
            <a:r>
              <a:rPr lang="en-US" sz="1600" dirty="0">
                <a:latin typeface="Calibri" charset="0"/>
                <a:ea typeface="ＭＳ Ｐゴシック" charset="0"/>
              </a:rPr>
              <a:t>highlight:</a:t>
            </a:r>
            <a:r>
              <a:rPr lang="en-US" sz="1600" dirty="0" smtClean="0">
                <a:latin typeface="Calibri" charset="0"/>
                <a:ea typeface="ＭＳ Ｐゴシック" charset="0"/>
              </a:rPr>
              <a:t> </a:t>
            </a:r>
            <a:r>
              <a:rPr lang="en-US" sz="1600" smtClean="0">
                <a:latin typeface="Calibri" charset="0"/>
                <a:ea typeface="ＭＳ Ｐゴシック" charset="0"/>
              </a:rPr>
              <a:t>als.lbl.gov/new-multiferroic-material-advances-quest-ultra-low-power-electronics/</a:t>
            </a:r>
            <a:endParaRPr lang="en-US" sz="1600" dirty="0">
              <a:latin typeface="Calibri"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6" descr="Header_Footer_Finals-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456363"/>
            <a:ext cx="91455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0" descr="Header_Final"/>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5588"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als.lbl.gov/new-multiferroic-material-advances-quest-ultra-low-power-electronics/" TargetMode="External"/><Relationship Id="rId5" Type="http://schemas.openxmlformats.org/officeDocument/2006/relationships/image" Target="../media/image3.jpe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Box 2"/>
          <p:cNvSpPr txBox="1">
            <a:spLocks noChangeArrowheads="1"/>
          </p:cNvSpPr>
          <p:nvPr/>
        </p:nvSpPr>
        <p:spPr bwMode="auto">
          <a:xfrm>
            <a:off x="279400" y="5850467"/>
            <a:ext cx="87503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r>
              <a:rPr lang="fr-FR" sz="1100" dirty="0">
                <a:solidFill>
                  <a:srgbClr val="595959"/>
                </a:solidFill>
                <a:latin typeface="Calibri"/>
                <a:cs typeface="Calibri"/>
              </a:rPr>
              <a:t>Publication about </a:t>
            </a:r>
            <a:r>
              <a:rPr lang="fr-FR" sz="1100" dirty="0" err="1">
                <a:solidFill>
                  <a:srgbClr val="595959"/>
                </a:solidFill>
                <a:latin typeface="Calibri"/>
                <a:cs typeface="Calibri"/>
              </a:rPr>
              <a:t>this</a:t>
            </a:r>
            <a:r>
              <a:rPr lang="fr-FR" sz="1100" dirty="0">
                <a:solidFill>
                  <a:srgbClr val="595959"/>
                </a:solidFill>
                <a:latin typeface="Calibri"/>
                <a:cs typeface="Calibri"/>
              </a:rPr>
              <a:t> </a:t>
            </a:r>
            <a:r>
              <a:rPr lang="fr-FR" sz="1100" dirty="0" err="1">
                <a:solidFill>
                  <a:srgbClr val="595959"/>
                </a:solidFill>
                <a:latin typeface="Calibri"/>
                <a:cs typeface="Calibri"/>
              </a:rPr>
              <a:t>research</a:t>
            </a:r>
            <a:r>
              <a:rPr lang="fr-FR" sz="1100" dirty="0">
                <a:solidFill>
                  <a:srgbClr val="595959"/>
                </a:solidFill>
                <a:latin typeface="Calibri"/>
                <a:cs typeface="Calibri"/>
              </a:rPr>
              <a:t>:</a:t>
            </a:r>
            <a:r>
              <a:rPr lang="fr-FR" sz="1100" dirty="0" smtClean="0">
                <a:solidFill>
                  <a:srgbClr val="595959"/>
                </a:solidFill>
                <a:latin typeface="Calibri"/>
                <a:cs typeface="Calibri"/>
              </a:rPr>
              <a:t> </a:t>
            </a:r>
            <a:r>
              <a:rPr lang="en-US" sz="1100" dirty="0" smtClean="0">
                <a:solidFill>
                  <a:srgbClr val="595959"/>
                </a:solidFill>
                <a:latin typeface="Calibri"/>
                <a:cs typeface="Calibri"/>
              </a:rPr>
              <a:t>J.A. Mundy et al.,</a:t>
            </a:r>
            <a:r>
              <a:rPr lang="fr-FR" sz="1100" dirty="0" smtClean="0">
                <a:solidFill>
                  <a:srgbClr val="595959"/>
                </a:solidFill>
                <a:latin typeface="Calibri"/>
                <a:cs typeface="Calibri"/>
              </a:rPr>
              <a:t> </a:t>
            </a:r>
            <a:r>
              <a:rPr lang="en-US" sz="1100" i="1" dirty="0" smtClean="0">
                <a:solidFill>
                  <a:srgbClr val="595959"/>
                </a:solidFill>
                <a:latin typeface="Calibri"/>
                <a:cs typeface="Calibri"/>
              </a:rPr>
              <a:t>Nature</a:t>
            </a:r>
            <a:r>
              <a:rPr lang="en-US" sz="1100" dirty="0" smtClean="0">
                <a:solidFill>
                  <a:srgbClr val="595959"/>
                </a:solidFill>
                <a:latin typeface="Calibri"/>
                <a:cs typeface="Calibri"/>
              </a:rPr>
              <a:t> </a:t>
            </a:r>
            <a:r>
              <a:rPr lang="en-US" sz="1100" b="1" dirty="0" smtClean="0">
                <a:solidFill>
                  <a:srgbClr val="595959"/>
                </a:solidFill>
                <a:latin typeface="Calibri"/>
                <a:cs typeface="Calibri"/>
              </a:rPr>
              <a:t>537</a:t>
            </a:r>
            <a:r>
              <a:rPr lang="en-US" sz="1100" dirty="0" smtClean="0">
                <a:solidFill>
                  <a:srgbClr val="595959"/>
                </a:solidFill>
                <a:latin typeface="Calibri"/>
                <a:cs typeface="Calibri"/>
              </a:rPr>
              <a:t>, 523 (2016). </a:t>
            </a:r>
            <a:r>
              <a:rPr lang="fr-FR" sz="1100" dirty="0" err="1" smtClean="0">
                <a:solidFill>
                  <a:srgbClr val="595959"/>
                </a:solidFill>
                <a:latin typeface="Calibri"/>
                <a:cs typeface="Calibri"/>
              </a:rPr>
              <a:t>Work</a:t>
            </a:r>
            <a:r>
              <a:rPr lang="fr-FR" sz="1100" dirty="0" smtClean="0">
                <a:solidFill>
                  <a:srgbClr val="595959"/>
                </a:solidFill>
                <a:latin typeface="Calibri"/>
                <a:cs typeface="Calibri"/>
              </a:rPr>
              <a:t> </a:t>
            </a:r>
            <a:r>
              <a:rPr lang="fr-FR" sz="1100" dirty="0" err="1">
                <a:solidFill>
                  <a:srgbClr val="595959"/>
                </a:solidFill>
                <a:latin typeface="Calibri"/>
                <a:cs typeface="Calibri"/>
              </a:rPr>
              <a:t>was</a:t>
            </a:r>
            <a:r>
              <a:rPr lang="fr-FR" sz="1100" dirty="0">
                <a:solidFill>
                  <a:srgbClr val="595959"/>
                </a:solidFill>
                <a:latin typeface="Calibri"/>
                <a:cs typeface="Calibri"/>
              </a:rPr>
              <a:t> </a:t>
            </a:r>
            <a:r>
              <a:rPr lang="fr-FR" sz="1100" dirty="0" err="1">
                <a:solidFill>
                  <a:srgbClr val="595959"/>
                </a:solidFill>
                <a:latin typeface="Calibri"/>
                <a:cs typeface="Calibri"/>
              </a:rPr>
              <a:t>performed</a:t>
            </a:r>
            <a:r>
              <a:rPr lang="fr-FR" sz="1100" dirty="0">
                <a:solidFill>
                  <a:srgbClr val="595959"/>
                </a:solidFill>
                <a:latin typeface="Calibri"/>
                <a:cs typeface="Calibri"/>
              </a:rPr>
              <a:t> </a:t>
            </a:r>
            <a:r>
              <a:rPr lang="fr-FR" sz="1100" dirty="0" err="1">
                <a:solidFill>
                  <a:srgbClr val="595959"/>
                </a:solidFill>
                <a:latin typeface="Calibri"/>
                <a:cs typeface="Calibri"/>
              </a:rPr>
              <a:t>at</a:t>
            </a:r>
            <a:r>
              <a:rPr lang="fr-FR" sz="1100" dirty="0">
                <a:solidFill>
                  <a:srgbClr val="595959"/>
                </a:solidFill>
                <a:latin typeface="Calibri"/>
                <a:cs typeface="Calibri"/>
              </a:rPr>
              <a:t> Lawrence Berkeley National </a:t>
            </a:r>
            <a:r>
              <a:rPr lang="fr-FR" sz="1100" dirty="0" err="1">
                <a:solidFill>
                  <a:srgbClr val="595959"/>
                </a:solidFill>
                <a:latin typeface="Calibri"/>
                <a:cs typeface="Calibri"/>
              </a:rPr>
              <a:t>Laboratory</a:t>
            </a:r>
            <a:r>
              <a:rPr lang="fr-FR" sz="1100" dirty="0">
                <a:solidFill>
                  <a:srgbClr val="595959"/>
                </a:solidFill>
                <a:latin typeface="Calibri"/>
                <a:cs typeface="Calibri"/>
              </a:rPr>
              <a:t>, ALS </a:t>
            </a:r>
            <a:r>
              <a:rPr lang="fr-FR" sz="1100" dirty="0" err="1" smtClean="0">
                <a:solidFill>
                  <a:srgbClr val="595959"/>
                </a:solidFill>
                <a:latin typeface="Calibri"/>
                <a:cs typeface="Calibri"/>
              </a:rPr>
              <a:t>Beamlines</a:t>
            </a:r>
            <a:r>
              <a:rPr lang="fr-FR" sz="1100" dirty="0" smtClean="0">
                <a:solidFill>
                  <a:srgbClr val="595959"/>
                </a:solidFill>
                <a:latin typeface="Calibri"/>
                <a:cs typeface="Calibri"/>
              </a:rPr>
              <a:t> 11.0.1 and 4.0.2. </a:t>
            </a:r>
            <a:r>
              <a:rPr lang="fr-FR" sz="1100" dirty="0" err="1">
                <a:solidFill>
                  <a:srgbClr val="595959"/>
                </a:solidFill>
                <a:latin typeface="Calibri"/>
                <a:cs typeface="Calibri"/>
              </a:rPr>
              <a:t>Operation</a:t>
            </a:r>
            <a:r>
              <a:rPr lang="fr-FR" sz="1100" dirty="0">
                <a:solidFill>
                  <a:srgbClr val="595959"/>
                </a:solidFill>
                <a:latin typeface="Calibri"/>
                <a:cs typeface="Calibri"/>
              </a:rPr>
              <a:t> of the ALS </a:t>
            </a:r>
            <a:r>
              <a:rPr lang="fr-FR" sz="1100" dirty="0" err="1">
                <a:solidFill>
                  <a:srgbClr val="595959"/>
                </a:solidFill>
                <a:latin typeface="Calibri"/>
                <a:cs typeface="Calibri"/>
              </a:rPr>
              <a:t>is</a:t>
            </a:r>
            <a:r>
              <a:rPr lang="fr-FR" sz="1100" dirty="0">
                <a:solidFill>
                  <a:srgbClr val="595959"/>
                </a:solidFill>
                <a:latin typeface="Calibri"/>
                <a:cs typeface="Calibri"/>
              </a:rPr>
              <a:t> </a:t>
            </a:r>
            <a:r>
              <a:rPr lang="fr-FR" sz="1100" dirty="0" err="1">
                <a:solidFill>
                  <a:srgbClr val="595959"/>
                </a:solidFill>
                <a:latin typeface="Calibri"/>
                <a:cs typeface="Calibri"/>
              </a:rPr>
              <a:t>supported</a:t>
            </a:r>
            <a:r>
              <a:rPr lang="fr-FR" sz="1100" dirty="0">
                <a:solidFill>
                  <a:srgbClr val="595959"/>
                </a:solidFill>
                <a:latin typeface="Calibri"/>
                <a:cs typeface="Calibri"/>
              </a:rPr>
              <a:t> by the U.S. </a:t>
            </a:r>
            <a:r>
              <a:rPr lang="fr-FR" sz="1100" dirty="0" err="1">
                <a:solidFill>
                  <a:srgbClr val="595959"/>
                </a:solidFill>
                <a:latin typeface="Calibri"/>
                <a:cs typeface="Calibri"/>
              </a:rPr>
              <a:t>Department</a:t>
            </a:r>
            <a:r>
              <a:rPr lang="fr-FR" sz="1100" dirty="0">
                <a:solidFill>
                  <a:srgbClr val="595959"/>
                </a:solidFill>
                <a:latin typeface="Calibri"/>
                <a:cs typeface="Calibri"/>
              </a:rPr>
              <a:t> of </a:t>
            </a:r>
            <a:r>
              <a:rPr lang="fr-FR" sz="1100" dirty="0" err="1">
                <a:solidFill>
                  <a:srgbClr val="595959"/>
                </a:solidFill>
                <a:latin typeface="Calibri"/>
                <a:cs typeface="Calibri"/>
              </a:rPr>
              <a:t>Energy</a:t>
            </a:r>
            <a:r>
              <a:rPr lang="fr-FR" sz="1100" dirty="0">
                <a:solidFill>
                  <a:srgbClr val="595959"/>
                </a:solidFill>
                <a:latin typeface="Calibri"/>
                <a:cs typeface="Calibri"/>
              </a:rPr>
              <a:t>, Office of Basic </a:t>
            </a:r>
            <a:r>
              <a:rPr lang="fr-FR" sz="1100" dirty="0" err="1">
                <a:solidFill>
                  <a:srgbClr val="595959"/>
                </a:solidFill>
                <a:latin typeface="Calibri"/>
                <a:cs typeface="Calibri"/>
              </a:rPr>
              <a:t>Energy</a:t>
            </a:r>
            <a:r>
              <a:rPr lang="fr-FR" sz="1100" dirty="0">
                <a:solidFill>
                  <a:srgbClr val="595959"/>
                </a:solidFill>
                <a:latin typeface="Calibri"/>
                <a:cs typeface="Calibri"/>
              </a:rPr>
              <a:t> Sciences.</a:t>
            </a:r>
          </a:p>
        </p:txBody>
      </p:sp>
      <p:sp>
        <p:nvSpPr>
          <p:cNvPr id="3074" name="Text Box 11"/>
          <p:cNvSpPr txBox="1">
            <a:spLocks noChangeArrowheads="1"/>
          </p:cNvSpPr>
          <p:nvPr/>
        </p:nvSpPr>
        <p:spPr bwMode="auto">
          <a:xfrm>
            <a:off x="1524000" y="6551613"/>
            <a:ext cx="5638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900" dirty="0" smtClean="0">
                <a:solidFill>
                  <a:schemeClr val="bg1"/>
                </a:solidFill>
              </a:rPr>
              <a:t>Read the full highlight: </a:t>
            </a:r>
            <a:r>
              <a:rPr lang="en-US" sz="900" dirty="0" smtClean="0">
                <a:solidFill>
                  <a:schemeClr val="bg1"/>
                </a:solidFill>
                <a:hlinkClick r:id="rId4"/>
              </a:rPr>
              <a:t>als.lbl.gov/new-multiferroic-material-advances-quest-ultra-low-power-electronics/</a:t>
            </a:r>
            <a:endParaRPr lang="en-US" sz="900" dirty="0">
              <a:solidFill>
                <a:schemeClr val="bg1"/>
              </a:solidFill>
            </a:endParaRPr>
          </a:p>
        </p:txBody>
      </p:sp>
      <p:sp>
        <p:nvSpPr>
          <p:cNvPr id="3075" name="Text Box 10"/>
          <p:cNvSpPr txBox="1">
            <a:spLocks noChangeArrowheads="1"/>
          </p:cNvSpPr>
          <p:nvPr/>
        </p:nvSpPr>
        <p:spPr bwMode="auto">
          <a:xfrm>
            <a:off x="838200" y="452438"/>
            <a:ext cx="830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dirty="0">
                <a:solidFill>
                  <a:srgbClr val="11488F"/>
                </a:solidFill>
                <a:latin typeface="Arial Black" charset="0"/>
              </a:rPr>
              <a:t>New</a:t>
            </a:r>
            <a:r>
              <a:rPr lang="en-US" dirty="0" smtClean="0">
                <a:solidFill>
                  <a:srgbClr val="11488F"/>
                </a:solidFill>
                <a:latin typeface="Arial Black" charset="0"/>
              </a:rPr>
              <a:t> Material for Ultralow-Power Electronics</a:t>
            </a:r>
            <a:endParaRPr lang="en-US" dirty="0">
              <a:latin typeface="Times New Roman" charset="0"/>
            </a:endParaRPr>
          </a:p>
        </p:txBody>
      </p:sp>
      <p:sp>
        <p:nvSpPr>
          <p:cNvPr id="2055" name="Rectangle 19"/>
          <p:cNvSpPr>
            <a:spLocks noChangeArrowheads="1"/>
          </p:cNvSpPr>
          <p:nvPr/>
        </p:nvSpPr>
        <p:spPr bwMode="auto">
          <a:xfrm>
            <a:off x="114300" y="1049867"/>
            <a:ext cx="5676900" cy="468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17475" indent="-119063" algn="l">
              <a:spcAft>
                <a:spcPts val="0"/>
              </a:spcAft>
              <a:defRPr/>
            </a:pPr>
            <a:r>
              <a:rPr lang="en-US" sz="2000" b="1" dirty="0">
                <a:solidFill>
                  <a:srgbClr val="FF6A2D"/>
                </a:solidFill>
                <a:cs typeface="Arial" charset="0"/>
              </a:rPr>
              <a:t>Scientific Achievement</a:t>
            </a:r>
            <a:endParaRPr lang="en-US" sz="2000" b="1" dirty="0" smtClean="0">
              <a:solidFill>
                <a:srgbClr val="FF6A2D"/>
              </a:solidFill>
              <a:cs typeface="Arial" charset="0"/>
            </a:endParaRPr>
          </a:p>
          <a:p>
            <a:pPr marL="180975" indent="-3175" algn="l">
              <a:spcAft>
                <a:spcPts val="400"/>
              </a:spcAft>
              <a:defRPr/>
            </a:pPr>
            <a:r>
              <a:rPr lang="en-US" sz="1800" b="1" dirty="0" smtClean="0">
                <a:solidFill>
                  <a:srgbClr val="5D5D5D"/>
                </a:solidFill>
                <a:latin typeface="Calibri" charset="0"/>
              </a:rPr>
              <a:t>Scientists successfully paired </a:t>
            </a:r>
            <a:r>
              <a:rPr lang="en-US" sz="1800" b="1" dirty="0" smtClean="0">
                <a:solidFill>
                  <a:schemeClr val="tx1">
                    <a:lumMod val="65000"/>
                    <a:lumOff val="35000"/>
                  </a:schemeClr>
                </a:solidFill>
                <a:latin typeface="Calibri"/>
                <a:cs typeface="Calibri"/>
              </a:rPr>
              <a:t>ferroelectric and </a:t>
            </a:r>
            <a:r>
              <a:rPr lang="en-US" sz="1800" b="1" dirty="0" err="1" smtClean="0">
                <a:solidFill>
                  <a:schemeClr val="tx1">
                    <a:lumMod val="65000"/>
                    <a:lumOff val="35000"/>
                  </a:schemeClr>
                </a:solidFill>
                <a:latin typeface="Calibri"/>
                <a:cs typeface="Calibri"/>
              </a:rPr>
              <a:t>ferrimagnetic</a:t>
            </a:r>
            <a:r>
              <a:rPr lang="en-US" sz="1800" b="1" dirty="0" smtClean="0">
                <a:solidFill>
                  <a:schemeClr val="tx1">
                    <a:lumMod val="65000"/>
                    <a:lumOff val="35000"/>
                  </a:schemeClr>
                </a:solidFill>
                <a:latin typeface="Calibri"/>
                <a:cs typeface="Calibri"/>
              </a:rPr>
              <a:t> materials so that their alignment can be controlled with a small electric field at near room temperature.</a:t>
            </a:r>
          </a:p>
          <a:p>
            <a:pPr marL="117475" indent="-119063" algn="l">
              <a:spcAft>
                <a:spcPts val="0"/>
              </a:spcAft>
              <a:defRPr/>
            </a:pPr>
            <a:r>
              <a:rPr lang="en-US" sz="2000" b="1" dirty="0" smtClean="0">
                <a:solidFill>
                  <a:srgbClr val="FF6A2D"/>
                </a:solidFill>
                <a:cs typeface="Arial" charset="0"/>
              </a:rPr>
              <a:t>Significance </a:t>
            </a:r>
            <a:r>
              <a:rPr lang="en-US" sz="2000" b="1" dirty="0">
                <a:solidFill>
                  <a:srgbClr val="FF6A2D"/>
                </a:solidFill>
                <a:cs typeface="Arial" charset="0"/>
              </a:rPr>
              <a:t>and Impact</a:t>
            </a:r>
            <a:endParaRPr lang="en-US" sz="2000" b="1" dirty="0" smtClean="0">
              <a:solidFill>
                <a:srgbClr val="FF6A2D"/>
              </a:solidFill>
              <a:cs typeface="Arial" charset="0"/>
            </a:endParaRPr>
          </a:p>
          <a:p>
            <a:pPr marL="180975" indent="-3175" algn="l">
              <a:spcAft>
                <a:spcPts val="400"/>
              </a:spcAft>
              <a:defRPr/>
            </a:pPr>
            <a:r>
              <a:rPr lang="en-US" sz="1800" b="1" dirty="0" smtClean="0">
                <a:solidFill>
                  <a:srgbClr val="595959"/>
                </a:solidFill>
                <a:latin typeface="Calibri"/>
                <a:cs typeface="Calibri"/>
              </a:rPr>
              <a:t>This achievement is a major step in the development of ultralow-power microprocessors, storage devices, and next-generation electronics.</a:t>
            </a:r>
          </a:p>
          <a:p>
            <a:pPr marL="117475" indent="-119063" algn="l">
              <a:spcAft>
                <a:spcPts val="0"/>
              </a:spcAft>
              <a:defRPr/>
            </a:pPr>
            <a:r>
              <a:rPr lang="en-US" sz="1800" b="1" dirty="0" smtClean="0">
                <a:solidFill>
                  <a:srgbClr val="FF6A2D"/>
                </a:solidFill>
                <a:cs typeface="Arial" charset="0"/>
              </a:rPr>
              <a:t>Research </a:t>
            </a:r>
            <a:r>
              <a:rPr lang="en-US" sz="1800" b="1" dirty="0">
                <a:solidFill>
                  <a:srgbClr val="FF6A2D"/>
                </a:solidFill>
                <a:cs typeface="Arial" charset="0"/>
              </a:rPr>
              <a:t>Details</a:t>
            </a:r>
            <a:endParaRPr lang="en-US" sz="1800" b="1" dirty="0" smtClean="0">
              <a:solidFill>
                <a:srgbClr val="FF6A2D"/>
              </a:solidFill>
              <a:cs typeface="Arial" charset="0"/>
            </a:endParaRPr>
          </a:p>
          <a:p>
            <a:pPr marL="177800" indent="-177800" algn="l">
              <a:spcAft>
                <a:spcPts val="0"/>
              </a:spcAft>
              <a:buFont typeface="Lucida Grande"/>
              <a:buChar char="−"/>
              <a:defRPr/>
            </a:pPr>
            <a:r>
              <a:rPr lang="en-US" sz="1800" dirty="0" smtClean="0">
                <a:solidFill>
                  <a:srgbClr val="5D5D5D"/>
                </a:solidFill>
                <a:latin typeface="Calibri" charset="0"/>
              </a:rPr>
              <a:t>An ultra-precise technique was used to create a layered </a:t>
            </a:r>
            <a:r>
              <a:rPr lang="en-US" sz="1800" dirty="0" err="1" smtClean="0">
                <a:solidFill>
                  <a:srgbClr val="5D5D5D"/>
                </a:solidFill>
                <a:latin typeface="Calibri" charset="0"/>
              </a:rPr>
              <a:t>multiferroic</a:t>
            </a:r>
            <a:r>
              <a:rPr lang="en-US" sz="1800" dirty="0" smtClean="0">
                <a:solidFill>
                  <a:srgbClr val="5D5D5D"/>
                </a:solidFill>
                <a:latin typeface="Calibri" charset="0"/>
              </a:rPr>
              <a:t> film that researchers could design and assemble atom by atom.</a:t>
            </a:r>
          </a:p>
          <a:p>
            <a:pPr marL="177800" indent="-177800" algn="l">
              <a:spcAft>
                <a:spcPts val="0"/>
              </a:spcAft>
              <a:buFont typeface="Lucida Grande"/>
              <a:buChar char="−"/>
              <a:defRPr/>
            </a:pPr>
            <a:r>
              <a:rPr lang="en-US" sz="1800" smtClean="0">
                <a:solidFill>
                  <a:srgbClr val="5D5D5D"/>
                </a:solidFill>
                <a:latin typeface="Calibri" charset="0"/>
              </a:rPr>
              <a:t>The ability </a:t>
            </a:r>
            <a:r>
              <a:rPr lang="en-US" sz="1800" dirty="0" smtClean="0">
                <a:solidFill>
                  <a:srgbClr val="5D5D5D"/>
                </a:solidFill>
                <a:latin typeface="Calibri" charset="0"/>
              </a:rPr>
              <a:t>to probe magnetism and </a:t>
            </a:r>
            <a:r>
              <a:rPr lang="en-US" sz="1800" dirty="0" err="1" smtClean="0">
                <a:solidFill>
                  <a:srgbClr val="5D5D5D"/>
                </a:solidFill>
                <a:latin typeface="Calibri" charset="0"/>
              </a:rPr>
              <a:t>ferroelectricity</a:t>
            </a:r>
            <a:r>
              <a:rPr lang="en-US" sz="1800" dirty="0" smtClean="0">
                <a:solidFill>
                  <a:srgbClr val="5D5D5D"/>
                </a:solidFill>
                <a:latin typeface="Calibri" charset="0"/>
              </a:rPr>
              <a:t> with ALS x-ray techniques was crucial to determine the novel characteristics of the engineered </a:t>
            </a:r>
            <a:r>
              <a:rPr lang="en-US" sz="1800" dirty="0" err="1" smtClean="0">
                <a:solidFill>
                  <a:srgbClr val="5D5D5D"/>
                </a:solidFill>
                <a:latin typeface="Calibri" charset="0"/>
              </a:rPr>
              <a:t>multiferroic</a:t>
            </a:r>
            <a:r>
              <a:rPr lang="en-US" sz="1800" dirty="0" smtClean="0">
                <a:solidFill>
                  <a:srgbClr val="5D5D5D"/>
                </a:solidFill>
                <a:latin typeface="Calibri" charset="0"/>
              </a:rPr>
              <a:t>. </a:t>
            </a:r>
            <a:endParaRPr lang="en-US" sz="1800" dirty="0">
              <a:solidFill>
                <a:srgbClr val="5D5D5D"/>
              </a:solidFill>
              <a:latin typeface="Calibri" charset="0"/>
            </a:endParaRPr>
          </a:p>
        </p:txBody>
      </p:sp>
      <p:sp>
        <p:nvSpPr>
          <p:cNvPr id="3077" name="Rectangle 14"/>
          <p:cNvSpPr>
            <a:spLocks noChangeArrowheads="1"/>
          </p:cNvSpPr>
          <p:nvPr/>
        </p:nvSpPr>
        <p:spPr bwMode="auto">
          <a:xfrm>
            <a:off x="5753100" y="3313113"/>
            <a:ext cx="3162300"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1200" b="1" i="1" dirty="0" smtClean="0">
                <a:solidFill>
                  <a:schemeClr val="accent2"/>
                </a:solidFill>
              </a:rPr>
              <a:t>Scientists engineered a new magnetic ferroelectric at the atomic scale. A false-colored electron microscopy image shows alternating lutetium (yellow) and iron (blue) atomic planes. An extra plane of iron atoms was inserted every ten repeats, substantially changing the magnetic properties. </a:t>
            </a:r>
            <a:endParaRPr lang="en-US" sz="1200" dirty="0" smtClean="0">
              <a:solidFill>
                <a:schemeClr val="accent2"/>
              </a:solidFill>
            </a:endParaRPr>
          </a:p>
          <a:p>
            <a:r>
              <a:rPr lang="en-US" sz="1200" b="1" i="1" dirty="0" smtClean="0"/>
              <a:t> </a:t>
            </a:r>
            <a:endParaRPr lang="en-US" sz="1200" dirty="0"/>
          </a:p>
        </p:txBody>
      </p:sp>
      <p:pic>
        <p:nvPicPr>
          <p:cNvPr id="9" name="Picture 8" descr="343.jpg"/>
          <p:cNvPicPr>
            <a:picLocks noChangeAspect="1"/>
          </p:cNvPicPr>
          <p:nvPr/>
        </p:nvPicPr>
        <p:blipFill>
          <a:blip r:embed="rId5"/>
          <a:stretch>
            <a:fillRect/>
          </a:stretch>
        </p:blipFill>
        <p:spPr>
          <a:xfrm>
            <a:off x="5778500" y="1447800"/>
            <a:ext cx="3108960" cy="17272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106648</TotalTime>
  <Words>285</Words>
  <Application>Microsoft Macintosh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Lori Tamura User</cp:lastModifiedBy>
  <cp:revision>1581</cp:revision>
  <cp:lastPrinted>2012-02-01T00:57:17Z</cp:lastPrinted>
  <dcterms:created xsi:type="dcterms:W3CDTF">2017-01-13T19:03:17Z</dcterms:created>
  <dcterms:modified xsi:type="dcterms:W3CDTF">2017-01-18T18:46:14Z</dcterms:modified>
  <cp:category/>
</cp:coreProperties>
</file>