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0997"/>
    <a:srgbClr val="CB30B2"/>
    <a:srgbClr val="FF8000"/>
    <a:srgbClr val="FF9C00"/>
    <a:srgbClr val="006E00"/>
    <a:srgbClr val="006400"/>
    <a:srgbClr val="006700"/>
    <a:srgbClr val="590000"/>
    <a:srgbClr val="E00000"/>
    <a:srgbClr val="C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01" autoAdjust="0"/>
  </p:normalViewPr>
  <p:slideViewPr>
    <p:cSldViewPr snapToGrid="0">
      <p:cViewPr>
        <p:scale>
          <a:sx n="100" d="100"/>
          <a:sy n="100" d="100"/>
        </p:scale>
        <p:origin x="64" y="848"/>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1/24/17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Calibri" pitchFamily="28" charset="0"/>
                <a:ea typeface="ＭＳ Ｐゴシック" pitchFamily="28" charset="-128"/>
                <a:cs typeface="ＭＳ Ｐゴシック" charset="0"/>
              </a:rPr>
              <a:t>Calcium channel blockers are widely prescribed for heart and blood-vessel diseases. With the help of the high-intensity x-ray beams and remotely controlled robots at the ALS, scientists have revealed, at atomic resolution, how two different classes of calcium channel blocker drugs produce their therapeutic effects. The results pave the way for optimizing these classic compounds for safer and more reliable pharmaceutical applications.</a:t>
            </a:r>
          </a:p>
          <a:p>
            <a:endParaRPr lang="en-US" dirty="0">
              <a:latin typeface="Calibri" charset="0"/>
              <a:ea typeface="ＭＳ Ｐゴシック" charset="0"/>
            </a:endParaRPr>
          </a:p>
          <a:p>
            <a:r>
              <a:rPr lang="en-US" sz="1200" kern="1200" dirty="0">
                <a:solidFill>
                  <a:schemeClr val="tx1"/>
                </a:solidFill>
                <a:effectLst/>
                <a:latin typeface="Calibri" pitchFamily="28" charset="0"/>
                <a:ea typeface="ＭＳ Ｐゴシック" pitchFamily="28" charset="-128"/>
                <a:cs typeface="ＭＳ Ｐゴシック" charset="0"/>
              </a:rPr>
              <a:t>Research conducted by: L. Tang and N. </a:t>
            </a:r>
            <a:r>
              <a:rPr lang="en-US" sz="1200" kern="1200" dirty="0" err="1">
                <a:solidFill>
                  <a:schemeClr val="tx1"/>
                </a:solidFill>
                <a:effectLst/>
                <a:latin typeface="Calibri" pitchFamily="28" charset="0"/>
                <a:ea typeface="ＭＳ Ｐゴシック" pitchFamily="28" charset="-128"/>
                <a:cs typeface="ＭＳ Ｐゴシック" charset="0"/>
              </a:rPr>
              <a:t>Zheng</a:t>
            </a:r>
            <a:r>
              <a:rPr lang="en-US" sz="1200" kern="1200" dirty="0">
                <a:solidFill>
                  <a:schemeClr val="tx1"/>
                </a:solidFill>
                <a:effectLst/>
                <a:latin typeface="Calibri" pitchFamily="28" charset="0"/>
                <a:ea typeface="ＭＳ Ｐゴシック" pitchFamily="28" charset="-128"/>
                <a:cs typeface="ＭＳ Ｐゴシック" charset="0"/>
              </a:rPr>
              <a:t> (Univ. of Washington and Howard Hughes Medical Institute); </a:t>
            </a:r>
            <a:r>
              <a:rPr lang="en-US" sz="1200" kern="1200" dirty="0" err="1">
                <a:solidFill>
                  <a:schemeClr val="tx1"/>
                </a:solidFill>
                <a:effectLst/>
                <a:latin typeface="Calibri" pitchFamily="28" charset="0"/>
                <a:ea typeface="ＭＳ Ｐゴシック" pitchFamily="28" charset="-128"/>
                <a:cs typeface="ＭＳ Ｐゴシック" charset="0"/>
              </a:rPr>
              <a:t>T.M.Gamal</a:t>
            </a:r>
            <a:r>
              <a:rPr lang="en-US" sz="1200" kern="1200" dirty="0">
                <a:solidFill>
                  <a:schemeClr val="tx1"/>
                </a:solidFill>
                <a:effectLst/>
                <a:latin typeface="Calibri" pitchFamily="28" charset="0"/>
                <a:ea typeface="ＭＳ Ｐゴシック" pitchFamily="28" charset="-128"/>
                <a:cs typeface="ＭＳ Ｐゴシック" charset="0"/>
              </a:rPr>
              <a:t> El-Din, T.M. Swanson, T. </a:t>
            </a:r>
            <a:r>
              <a:rPr lang="en-US" sz="1200" kern="1200" dirty="0" err="1">
                <a:solidFill>
                  <a:schemeClr val="tx1"/>
                </a:solidFill>
                <a:effectLst/>
                <a:latin typeface="Calibri" pitchFamily="28" charset="0"/>
                <a:ea typeface="ＭＳ Ｐゴシック" pitchFamily="28" charset="-128"/>
                <a:cs typeface="ＭＳ Ｐゴシック" charset="0"/>
              </a:rPr>
              <a:t>Scheuer</a:t>
            </a:r>
            <a:r>
              <a:rPr lang="en-US" sz="1200" kern="1200" dirty="0">
                <a:solidFill>
                  <a:schemeClr val="tx1"/>
                </a:solidFill>
                <a:effectLst/>
                <a:latin typeface="Calibri" pitchFamily="28" charset="0"/>
                <a:ea typeface="ＭＳ Ｐゴシック" pitchFamily="28" charset="-128"/>
                <a:cs typeface="ＭＳ Ｐゴシック" charset="0"/>
              </a:rPr>
              <a:t>, and W.A. </a:t>
            </a:r>
            <a:r>
              <a:rPr lang="en-US" sz="1200" kern="1200" dirty="0" err="1">
                <a:solidFill>
                  <a:schemeClr val="tx1"/>
                </a:solidFill>
                <a:effectLst/>
                <a:latin typeface="Calibri" pitchFamily="28" charset="0"/>
                <a:ea typeface="ＭＳ Ｐゴシック" pitchFamily="28" charset="-128"/>
                <a:cs typeface="ＭＳ Ｐゴシック" charset="0"/>
              </a:rPr>
              <a:t>Catterall</a:t>
            </a:r>
            <a:r>
              <a:rPr lang="en-US" sz="1200" kern="1200" dirty="0">
                <a:solidFill>
                  <a:schemeClr val="tx1"/>
                </a:solidFill>
                <a:effectLst/>
                <a:latin typeface="Calibri" pitchFamily="28" charset="0"/>
                <a:ea typeface="ＭＳ Ｐゴシック" pitchFamily="28" charset="-128"/>
                <a:cs typeface="ＭＳ Ｐゴシック" charset="0"/>
              </a:rPr>
              <a:t> (Univ. of Washington); and D.C. </a:t>
            </a:r>
            <a:r>
              <a:rPr lang="en-US" sz="1200" kern="1200" dirty="0" err="1">
                <a:solidFill>
                  <a:schemeClr val="tx1"/>
                </a:solidFill>
                <a:effectLst/>
                <a:latin typeface="Calibri" pitchFamily="28" charset="0"/>
                <a:ea typeface="ＭＳ Ｐゴシック" pitchFamily="28" charset="-128"/>
                <a:cs typeface="ＭＳ Ｐゴシック" charset="0"/>
              </a:rPr>
              <a:t>Pryde</a:t>
            </a:r>
            <a:r>
              <a:rPr lang="en-US" sz="1200" kern="1200" dirty="0">
                <a:solidFill>
                  <a:schemeClr val="tx1"/>
                </a:solidFill>
                <a:effectLst/>
                <a:latin typeface="Calibri" pitchFamily="28" charset="0"/>
                <a:ea typeface="ＭＳ Ｐゴシック" pitchFamily="28" charset="-128"/>
                <a:cs typeface="ＭＳ Ｐゴシック" charset="0"/>
              </a:rPr>
              <a:t> (</a:t>
            </a:r>
            <a:r>
              <a:rPr lang="en-US" sz="1200" kern="1200" dirty="0" err="1">
                <a:solidFill>
                  <a:schemeClr val="tx1"/>
                </a:solidFill>
                <a:effectLst/>
                <a:latin typeface="Calibri" pitchFamily="28" charset="0"/>
                <a:ea typeface="ＭＳ Ｐゴシック" pitchFamily="28" charset="-128"/>
                <a:cs typeface="ＭＳ Ｐゴシック" charset="0"/>
              </a:rPr>
              <a:t>Curadev</a:t>
            </a:r>
            <a:r>
              <a:rPr lang="en-US" sz="1200" kern="1200" dirty="0">
                <a:solidFill>
                  <a:schemeClr val="tx1"/>
                </a:solidFill>
                <a:effectLst/>
                <a:latin typeface="Calibri" pitchFamily="28" charset="0"/>
                <a:ea typeface="ＭＳ Ｐゴシック" pitchFamily="28" charset="-128"/>
                <a:cs typeface="ＭＳ Ｐゴシック" charset="0"/>
              </a:rPr>
              <a:t> </a:t>
            </a:r>
            <a:r>
              <a:rPr lang="en-US" sz="1200" kern="1200" dirty="0" err="1">
                <a:solidFill>
                  <a:schemeClr val="tx1"/>
                </a:solidFill>
                <a:effectLst/>
                <a:latin typeface="Calibri" pitchFamily="28" charset="0"/>
                <a:ea typeface="ＭＳ Ｐゴシック" pitchFamily="28" charset="-128"/>
                <a:cs typeface="ＭＳ Ｐゴシック" charset="0"/>
              </a:rPr>
              <a:t>Pharma</a:t>
            </a:r>
            <a:r>
              <a:rPr lang="en-US" sz="1200" kern="1200" dirty="0">
                <a:solidFill>
                  <a:schemeClr val="tx1"/>
                </a:solidFill>
                <a:effectLst/>
                <a:latin typeface="Calibri" pitchFamily="28" charset="0"/>
                <a:ea typeface="ＭＳ Ｐゴシック" pitchFamily="28" charset="-128"/>
                <a:cs typeface="ＭＳ Ｐゴシック" charset="0"/>
              </a:rPr>
              <a:t>, UK).</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Calibri" pitchFamily="28" charset="0"/>
              <a:ea typeface="ＭＳ Ｐゴシック" pitchFamily="28" charset="-128"/>
              <a:cs typeface="ＭＳ Ｐゴシック" charset="0"/>
            </a:endParaRPr>
          </a:p>
          <a:p>
            <a:r>
              <a:rPr lang="en-US" sz="1200" kern="1200" dirty="0">
                <a:solidFill>
                  <a:schemeClr val="tx1"/>
                </a:solidFill>
                <a:effectLst/>
                <a:latin typeface="Calibri" pitchFamily="28" charset="0"/>
                <a:ea typeface="ＭＳ Ｐゴシック" pitchFamily="28" charset="-128"/>
                <a:cs typeface="ＭＳ Ｐゴシック" charset="0"/>
              </a:rPr>
              <a:t>Research funding: National Institutes of Health and Howard Hughes Medical Institute. Operation of the ALS is supported by the U.S. Department of Energy, Office of Basic Energy Sciences.</a:t>
            </a:r>
          </a:p>
          <a:p>
            <a:endParaRPr lang="en-US" sz="1600" dirty="0">
              <a:latin typeface="Calibri" charset="0"/>
              <a:ea typeface="ＭＳ Ｐゴシック" charset="0"/>
            </a:endParaRPr>
          </a:p>
          <a:p>
            <a:r>
              <a:rPr lang="en-US" sz="1600" dirty="0">
                <a:latin typeface="Calibri" charset="0"/>
                <a:ea typeface="ＭＳ Ｐゴシック" charset="0"/>
              </a:rPr>
              <a:t>Full highlight: </a:t>
            </a:r>
            <a:r>
              <a:rPr lang="en-US" sz="1600" dirty="0" err="1">
                <a:latin typeface="Calibri" charset="0"/>
                <a:ea typeface="ＭＳ Ｐゴシック" charset="0"/>
              </a:rPr>
              <a:t>als.lbl.gov</a:t>
            </a:r>
            <a:r>
              <a:rPr lang="en-US" sz="1600" dirty="0">
                <a:latin typeface="Calibri" charset="0"/>
                <a:ea typeface="ＭＳ Ｐゴシック" charset="0"/>
              </a:rPr>
              <a:t>/two-basic-mechanisms-cardiovascular-drugs/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 descr="Header_Footer_Finals-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456363"/>
            <a:ext cx="91455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0" descr="Header_Fina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5588"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als.lbl.gov/two-basic-mechanisms-cardiovascular-drugs/" TargetMode="External"/><Relationship Id="rId5" Type="http://schemas.openxmlformats.org/officeDocument/2006/relationships/image" Target="../media/image3.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2"/>
          <p:cNvSpPr txBox="1">
            <a:spLocks noChangeArrowheads="1"/>
          </p:cNvSpPr>
          <p:nvPr/>
        </p:nvSpPr>
        <p:spPr bwMode="auto">
          <a:xfrm>
            <a:off x="165100" y="5813425"/>
            <a:ext cx="88011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5D5D5D"/>
                </a:solidFill>
                <a:latin typeface="Calibri" charset="0"/>
              </a:rPr>
              <a:t>Publication about this research: L. Tang, T.M. Gamal El-Din, T.M. Swanson, D.C. Pryde, T. Scheuer, N. Zheng, and W.A. Catterall, </a:t>
            </a:r>
            <a:r>
              <a:rPr lang="fr-FR" sz="1100" i="1">
                <a:solidFill>
                  <a:srgbClr val="5D5D5D"/>
                </a:solidFill>
                <a:latin typeface="Calibri" charset="0"/>
              </a:rPr>
              <a:t>Nature</a:t>
            </a:r>
            <a:r>
              <a:rPr lang="fr-FR" sz="1100">
                <a:solidFill>
                  <a:srgbClr val="5D5D5D"/>
                </a:solidFill>
                <a:latin typeface="Calibri" charset="0"/>
              </a:rPr>
              <a:t> </a:t>
            </a:r>
            <a:r>
              <a:rPr lang="fr-FR" sz="1100" b="1">
                <a:solidFill>
                  <a:srgbClr val="5D5D5D"/>
                </a:solidFill>
                <a:latin typeface="Calibri" charset="0"/>
              </a:rPr>
              <a:t>537</a:t>
            </a:r>
            <a:r>
              <a:rPr lang="fr-FR" sz="1100">
                <a:solidFill>
                  <a:srgbClr val="5D5D5D"/>
                </a:solidFill>
                <a:latin typeface="Calibri" charset="0"/>
              </a:rPr>
              <a:t>, 117 (2016). Work was performed at Lawrence Berkeley National Laboratory, ALS Beamlines 8.2.1 and 8.2.2. Operation of the ALS is supported by the U.S. Department of Energy, Office of Basic Energy Sciences. </a:t>
            </a:r>
          </a:p>
        </p:txBody>
      </p:sp>
      <p:sp>
        <p:nvSpPr>
          <p:cNvPr id="3074" name="Text Box 11"/>
          <p:cNvSpPr txBox="1">
            <a:spLocks noChangeArrowheads="1"/>
          </p:cNvSpPr>
          <p:nvPr/>
        </p:nvSpPr>
        <p:spPr bwMode="auto">
          <a:xfrm>
            <a:off x="1524000" y="6551613"/>
            <a:ext cx="5638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900">
                <a:solidFill>
                  <a:schemeClr val="bg1"/>
                </a:solidFill>
              </a:rPr>
              <a:t>Read the full highlight: </a:t>
            </a:r>
            <a:r>
              <a:rPr lang="en-US" sz="900">
                <a:solidFill>
                  <a:schemeClr val="bg1"/>
                </a:solidFill>
                <a:hlinkClick r:id="rId4"/>
              </a:rPr>
              <a:t>als.lbl.gov/two-basic-mechanisms-cardiovascular-drugs/</a:t>
            </a:r>
            <a:endParaRPr lang="en-US" sz="900">
              <a:solidFill>
                <a:schemeClr val="bg1"/>
              </a:solidFill>
            </a:endParaRPr>
          </a:p>
        </p:txBody>
      </p:sp>
      <p:sp>
        <p:nvSpPr>
          <p:cNvPr id="3075" name="Text Box 10"/>
          <p:cNvSpPr txBox="1">
            <a:spLocks noChangeArrowheads="1"/>
          </p:cNvSpPr>
          <p:nvPr/>
        </p:nvSpPr>
        <p:spPr bwMode="auto">
          <a:xfrm>
            <a:off x="838200" y="452438"/>
            <a:ext cx="830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a:solidFill>
                  <a:srgbClr val="11488F"/>
                </a:solidFill>
                <a:latin typeface="Arial Black" charset="0"/>
              </a:rPr>
              <a:t>Two Basic Mechanisms of Cardiovascular Drugs</a:t>
            </a:r>
            <a:endParaRPr lang="en-US">
              <a:latin typeface="Times New Roman" charset="0"/>
            </a:endParaRPr>
          </a:p>
        </p:txBody>
      </p:sp>
      <p:sp>
        <p:nvSpPr>
          <p:cNvPr id="2055" name="Rectangle 19"/>
          <p:cNvSpPr>
            <a:spLocks noChangeArrowheads="1"/>
          </p:cNvSpPr>
          <p:nvPr/>
        </p:nvSpPr>
        <p:spPr bwMode="auto">
          <a:xfrm>
            <a:off x="114300" y="1016000"/>
            <a:ext cx="5676900" cy="468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17475" indent="-119063" algn="l">
              <a:spcAft>
                <a:spcPts val="0"/>
              </a:spcAft>
              <a:defRPr/>
            </a:pPr>
            <a:r>
              <a:rPr lang="en-US" sz="2000" b="1" dirty="0">
                <a:solidFill>
                  <a:srgbClr val="BF0997"/>
                </a:solidFill>
                <a:cs typeface="Arial" charset="0"/>
              </a:rPr>
              <a:t>Scientific Achievement</a:t>
            </a:r>
          </a:p>
          <a:p>
            <a:pPr marL="180975" indent="-3175" algn="l">
              <a:spcAft>
                <a:spcPts val="400"/>
              </a:spcAft>
              <a:defRPr/>
            </a:pPr>
            <a:r>
              <a:rPr lang="en-US" sz="1800" b="1" dirty="0">
                <a:solidFill>
                  <a:srgbClr val="5D5D5D"/>
                </a:solidFill>
                <a:latin typeface="Calibri" charset="0"/>
              </a:rPr>
              <a:t>Protein structures that control Ca</a:t>
            </a:r>
            <a:r>
              <a:rPr lang="en-US" sz="1800" b="1" baseline="30000" dirty="0">
                <a:solidFill>
                  <a:srgbClr val="5D5D5D"/>
                </a:solidFill>
                <a:latin typeface="Calibri" charset="0"/>
              </a:rPr>
              <a:t>2+</a:t>
            </a:r>
            <a:r>
              <a:rPr lang="en-US" sz="1800" b="1" dirty="0">
                <a:solidFill>
                  <a:srgbClr val="5D5D5D"/>
                </a:solidFill>
                <a:latin typeface="Calibri" charset="0"/>
              </a:rPr>
              <a:t> transport through cell membrane channels have been revealed, bound to two types of drugs whose therapeutic benefit in treating several heart diseases has been clarified</a:t>
            </a:r>
            <a:r>
              <a:rPr lang="en-US" sz="1800" b="1" dirty="0" smtClean="0">
                <a:solidFill>
                  <a:srgbClr val="5D5D5D"/>
                </a:solidFill>
                <a:latin typeface="Calibri" charset="0"/>
              </a:rPr>
              <a:t>.</a:t>
            </a:r>
            <a:endParaRPr lang="en-US" sz="1800" b="1" dirty="0">
              <a:solidFill>
                <a:srgbClr val="5D5D5D"/>
              </a:solidFill>
              <a:latin typeface="Calibri" charset="0"/>
            </a:endParaRPr>
          </a:p>
          <a:p>
            <a:pPr marL="117475" indent="-119063" algn="l">
              <a:spcAft>
                <a:spcPts val="0"/>
              </a:spcAft>
              <a:defRPr/>
            </a:pPr>
            <a:r>
              <a:rPr lang="en-US" sz="2000" b="1" dirty="0">
                <a:solidFill>
                  <a:srgbClr val="BF0997"/>
                </a:solidFill>
                <a:cs typeface="Arial" charset="0"/>
              </a:rPr>
              <a:t>Significance and Impact</a:t>
            </a:r>
          </a:p>
          <a:p>
            <a:pPr marL="180975" indent="-3175" algn="l">
              <a:spcAft>
                <a:spcPts val="400"/>
              </a:spcAft>
              <a:defRPr/>
            </a:pPr>
            <a:r>
              <a:rPr lang="en-US" sz="1800" b="1" dirty="0" smtClean="0">
                <a:solidFill>
                  <a:srgbClr val="5D5D5D"/>
                </a:solidFill>
                <a:latin typeface="Calibri" charset="0"/>
              </a:rPr>
              <a:t>This </a:t>
            </a:r>
            <a:r>
              <a:rPr lang="en-US" sz="1800" b="1" dirty="0">
                <a:solidFill>
                  <a:srgbClr val="5D5D5D"/>
                </a:solidFill>
                <a:latin typeface="Calibri" charset="0"/>
              </a:rPr>
              <a:t>discovery </a:t>
            </a:r>
            <a:r>
              <a:rPr lang="en-US" sz="1800" b="1" dirty="0" smtClean="0">
                <a:solidFill>
                  <a:srgbClr val="5D5D5D"/>
                </a:solidFill>
                <a:latin typeface="Calibri" charset="0"/>
              </a:rPr>
              <a:t>could accelerate </a:t>
            </a:r>
            <a:r>
              <a:rPr lang="en-US" sz="1800" b="1" dirty="0">
                <a:solidFill>
                  <a:srgbClr val="5D5D5D"/>
                </a:solidFill>
                <a:latin typeface="Calibri" charset="0"/>
              </a:rPr>
              <a:t>the development of safer and more effective drugs for treating cardio-vascular disorders, </a:t>
            </a:r>
            <a:r>
              <a:rPr lang="en-US" sz="1800" b="1" dirty="0" smtClean="0">
                <a:solidFill>
                  <a:srgbClr val="5D5D5D"/>
                </a:solidFill>
                <a:latin typeface="Calibri" charset="0"/>
              </a:rPr>
              <a:t>including high </a:t>
            </a:r>
            <a:r>
              <a:rPr lang="en-US" sz="1800" b="1" dirty="0">
                <a:solidFill>
                  <a:srgbClr val="5D5D5D"/>
                </a:solidFill>
                <a:latin typeface="Calibri" charset="0"/>
              </a:rPr>
              <a:t>blood pressure, chest pain, and irregular heartbeat.</a:t>
            </a:r>
          </a:p>
          <a:p>
            <a:pPr marL="117475" indent="-119063" algn="l">
              <a:spcAft>
                <a:spcPts val="0"/>
              </a:spcAft>
              <a:defRPr/>
            </a:pPr>
            <a:r>
              <a:rPr lang="en-US" sz="1800" b="1" dirty="0">
                <a:solidFill>
                  <a:srgbClr val="BF0997"/>
                </a:solidFill>
                <a:cs typeface="Arial" charset="0"/>
              </a:rPr>
              <a:t>Research Details</a:t>
            </a:r>
          </a:p>
          <a:p>
            <a:pPr marL="177800" indent="-177800" algn="l">
              <a:spcAft>
                <a:spcPts val="0"/>
              </a:spcAft>
              <a:buFont typeface="Lucida Grande"/>
              <a:buChar char="−"/>
              <a:defRPr/>
            </a:pPr>
            <a:r>
              <a:rPr lang="en-US" sz="1800" dirty="0">
                <a:solidFill>
                  <a:srgbClr val="5D5D5D"/>
                </a:solidFill>
                <a:latin typeface="Calibri" charset="0"/>
              </a:rPr>
              <a:t>Structure </a:t>
            </a:r>
            <a:r>
              <a:rPr lang="en-US" sz="1800" dirty="0" smtClean="0">
                <a:solidFill>
                  <a:srgbClr val="5D5D5D"/>
                </a:solidFill>
                <a:latin typeface="Calibri" charset="0"/>
              </a:rPr>
              <a:t>and function revealed by x</a:t>
            </a:r>
            <a:r>
              <a:rPr lang="en-US" sz="1800" dirty="0">
                <a:solidFill>
                  <a:srgbClr val="5D5D5D"/>
                </a:solidFill>
                <a:latin typeface="Calibri" charset="0"/>
              </a:rPr>
              <a:t>-ray crystallography</a:t>
            </a:r>
            <a:r>
              <a:rPr lang="en-US" sz="1800" dirty="0" smtClean="0">
                <a:solidFill>
                  <a:srgbClr val="5D5D5D"/>
                </a:solidFill>
                <a:latin typeface="Calibri" charset="0"/>
              </a:rPr>
              <a:t>.</a:t>
            </a:r>
          </a:p>
          <a:p>
            <a:pPr marL="177800" indent="-177800" algn="l">
              <a:spcAft>
                <a:spcPts val="0"/>
              </a:spcAft>
              <a:buFont typeface="Lucida Grande"/>
              <a:buChar char="−"/>
              <a:defRPr/>
            </a:pPr>
            <a:r>
              <a:rPr lang="en-US" sz="1800" dirty="0">
                <a:solidFill>
                  <a:srgbClr val="5D5D5D"/>
                </a:solidFill>
                <a:latin typeface="Calibri" charset="0"/>
              </a:rPr>
              <a:t>The drug, amlodipine, remodels the channel from the outside so that calcium lodges inside.</a:t>
            </a:r>
          </a:p>
          <a:p>
            <a:pPr marL="177800" indent="-177800" algn="l">
              <a:spcAft>
                <a:spcPts val="0"/>
              </a:spcAft>
              <a:buFont typeface="Lucida Grande"/>
              <a:buChar char="−"/>
              <a:defRPr/>
            </a:pPr>
            <a:r>
              <a:rPr lang="en-US" sz="1800" dirty="0">
                <a:solidFill>
                  <a:srgbClr val="5D5D5D"/>
                </a:solidFill>
                <a:latin typeface="Calibri" charset="0"/>
              </a:rPr>
              <a:t>The drug, verapamil, plugs the molecular pore </a:t>
            </a:r>
            <a:r>
              <a:rPr lang="en-US" sz="1800" dirty="0" smtClean="0">
                <a:solidFill>
                  <a:srgbClr val="5D5D5D"/>
                </a:solidFill>
                <a:latin typeface="Calibri" charset="0"/>
              </a:rPr>
              <a:t/>
            </a:r>
            <a:br>
              <a:rPr lang="en-US" sz="1800" dirty="0" smtClean="0">
                <a:solidFill>
                  <a:srgbClr val="5D5D5D"/>
                </a:solidFill>
                <a:latin typeface="Calibri" charset="0"/>
              </a:rPr>
            </a:br>
            <a:r>
              <a:rPr lang="en-US" sz="1800" dirty="0" smtClean="0">
                <a:solidFill>
                  <a:srgbClr val="5D5D5D"/>
                </a:solidFill>
                <a:latin typeface="Calibri" charset="0"/>
              </a:rPr>
              <a:t>to </a:t>
            </a:r>
            <a:r>
              <a:rPr lang="en-US" sz="1800" dirty="0">
                <a:solidFill>
                  <a:srgbClr val="5D5D5D"/>
                </a:solidFill>
                <a:latin typeface="Calibri" charset="0"/>
              </a:rPr>
              <a:t>prevent calcium entry.</a:t>
            </a:r>
          </a:p>
        </p:txBody>
      </p:sp>
      <p:sp>
        <p:nvSpPr>
          <p:cNvPr id="3077" name="Rectangle 14"/>
          <p:cNvSpPr>
            <a:spLocks noChangeArrowheads="1"/>
          </p:cNvSpPr>
          <p:nvPr/>
        </p:nvSpPr>
        <p:spPr bwMode="auto">
          <a:xfrm>
            <a:off x="5689600" y="5129213"/>
            <a:ext cx="3162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200" b="1" i="1" dirty="0">
                <a:solidFill>
                  <a:schemeClr val="accent2"/>
                </a:solidFill>
              </a:rPr>
              <a:t>Two different views of a calcium channel protein, bound to the drug molecules </a:t>
            </a:r>
            <a:r>
              <a:rPr lang="en-US" sz="1200" b="1" i="1" dirty="0" smtClean="0">
                <a:solidFill>
                  <a:schemeClr val="accent2"/>
                </a:solidFill>
              </a:rPr>
              <a:t>amlodipine </a:t>
            </a:r>
            <a:r>
              <a:rPr lang="en-US" sz="1200" b="1" i="1" dirty="0">
                <a:solidFill>
                  <a:schemeClr val="accent2"/>
                </a:solidFill>
              </a:rPr>
              <a:t>(top) and verapamil (bottom). </a:t>
            </a:r>
          </a:p>
        </p:txBody>
      </p:sp>
      <p:pic>
        <p:nvPicPr>
          <p:cNvPr id="2" name="Picture 1" descr="345tang1VG.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92775" y="896076"/>
            <a:ext cx="3155950" cy="4262036"/>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106654</TotalTime>
  <Words>414</Words>
  <Application>Microsoft Macintosh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Ashley White</cp:lastModifiedBy>
  <cp:revision>1590</cp:revision>
  <cp:lastPrinted>2012-02-01T00:57:17Z</cp:lastPrinted>
  <dcterms:created xsi:type="dcterms:W3CDTF">2012-10-22T19:28:02Z</dcterms:created>
  <dcterms:modified xsi:type="dcterms:W3CDTF">2017-01-25T04:16:56Z</dcterms:modified>
  <cp:category/>
</cp:coreProperties>
</file>