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7" r:id="rId2"/>
  </p:sldIdLst>
  <p:sldSz cx="9144000" cy="6858000" type="screen4x3"/>
  <p:notesSz cx="6858000" cy="9144000"/>
  <p:defaultTextStyle>
    <a:defPPr>
      <a:defRPr lang="en-US"/>
    </a:defPPr>
    <a:lvl1pPr algn="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BA6"/>
    <a:srgbClr val="313335"/>
    <a:srgbClr val="00395A"/>
    <a:srgbClr val="016BA6"/>
    <a:srgbClr val="BF0997"/>
    <a:srgbClr val="CB30B2"/>
    <a:srgbClr val="FF8000"/>
    <a:srgbClr val="FF9C00"/>
    <a:srgbClr val="006E00"/>
    <a:srgbClr val="0064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477" autoAdjust="0"/>
  </p:normalViewPr>
  <p:slideViewPr>
    <p:cSldViewPr snapToGrid="0">
      <p:cViewPr>
        <p:scale>
          <a:sx n="100" d="100"/>
          <a:sy n="100" d="100"/>
        </p:scale>
        <p:origin x="-976" y="-408"/>
      </p:cViewPr>
      <p:guideLst>
        <p:guide orient="horz" pos="2736"/>
        <p:guide pos="5472"/>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p:scale>
          <a:sx n="150" d="100"/>
          <a:sy n="150" d="100"/>
        </p:scale>
        <p:origin x="-2040" y="42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200">
                <a:latin typeface="Arial" charset="0"/>
                <a:ea typeface="ＭＳ Ｐゴシック" pitchFamily="28" charset="-128"/>
                <a:cs typeface="+mn-cs"/>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fld id="{4BE140D3-D052-7443-A47B-FF1DF262E44C}" type="datetime1">
              <a:rPr lang="en-US"/>
              <a:pPr>
                <a:defRPr/>
              </a:pPr>
              <a:t>2/22/17</a:t>
            </a:fld>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defRPr sz="1200">
                <a:latin typeface="Arial" charset="0"/>
                <a:ea typeface="ＭＳ Ｐゴシック" pitchFamily="28" charset="-128"/>
                <a:cs typeface="+mn-cs"/>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fld id="{9470EB48-C0C3-D348-BFB0-97BE6D8DC8C9}" type="slidenum">
              <a:rPr lang="en-US"/>
              <a:pPr>
                <a:defRPr/>
              </a:pPr>
              <a:t>‹#›</a:t>
            </a:fld>
            <a:endParaRPr lang="en-US"/>
          </a:p>
        </p:txBody>
      </p:sp>
    </p:spTree>
    <p:extLst>
      <p:ext uri="{BB962C8B-B14F-4D97-AF65-F5344CB8AC3E}">
        <p14:creationId xmlns:p14="http://schemas.microsoft.com/office/powerpoint/2010/main" val="145911587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pitchFamily="28" charset="0"/>
        <a:ea typeface="ＭＳ Ｐゴシック" pitchFamily="28"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Calibri" pitchFamily="28" charset="0"/>
        <a:ea typeface="ＭＳ Ｐゴシック" pitchFamily="28"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28" charset="0"/>
        <a:ea typeface="ＭＳ Ｐゴシック" pitchFamily="28"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28" charset="0"/>
        <a:ea typeface="ＭＳ Ｐゴシック" pitchFamily="28"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28" charset="0"/>
        <a:ea typeface="ＭＳ Ｐゴシック" pitchFamily="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p:cNvSpPr>
            <a:spLocks noGrp="1" noRot="1" noChangeAspect="1" noChangeArrowheads="1" noTextEdit="1"/>
          </p:cNvSpPr>
          <p:nvPr>
            <p:ph type="sldImg"/>
          </p:nvPr>
        </p:nvSpPr>
        <p:spPr>
          <a:ln/>
        </p:spPr>
      </p:sp>
      <p:sp>
        <p:nvSpPr>
          <p:cNvPr id="4098" name="Rectangle 3"/>
          <p:cNvSpPr>
            <a:spLocks noGrp="1" noChangeArrowheads="1"/>
          </p:cNvSpPr>
          <p:nvPr>
            <p:ph type="body" idx="1"/>
          </p:nvPr>
        </p:nvSpPr>
        <p:spPr>
          <a:xfrm>
            <a:off x="609600" y="4343400"/>
            <a:ext cx="5562600" cy="3505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r>
              <a:rPr lang="en-US" sz="1200" kern="1200">
                <a:solidFill>
                  <a:schemeClr val="tx1"/>
                </a:solidFill>
                <a:effectLst/>
                <a:latin typeface="Calibri" pitchFamily="28" charset="0"/>
                <a:ea typeface="ＭＳ Ｐゴシック" pitchFamily="28" charset="-128"/>
                <a:cs typeface="ＭＳ Ｐゴシック" charset="0"/>
              </a:rPr>
              <a:t>Researchers have used a powerful soft x-ray microscope at the ALS to capture tomographic images of the genetic material in the nuclei of nerve cells at different stages of maturity. This study, the first quantitative analysis of nuclear organization in intact mammalian cells, has generated detailed 3D visualizations that show an unexpected connectivity in the genetic material, called chromatin. The results could help us understand how the patterning and reorganization of chromatin relate to the specialization of a stem cell's function as specific genes are activated or silenced.</a:t>
            </a:r>
          </a:p>
          <a:p>
            <a:endParaRPr lang="en-US" dirty="0">
              <a:latin typeface="Calibri" charset="0"/>
              <a:ea typeface="ＭＳ Ｐゴシック" charset="0"/>
            </a:endParaRPr>
          </a:p>
          <a:p>
            <a:r>
              <a:rPr lang="en-US" sz="1200" kern="1200">
                <a:solidFill>
                  <a:schemeClr val="tx1"/>
                </a:solidFill>
                <a:effectLst/>
                <a:latin typeface="Calibri" pitchFamily="28" charset="0"/>
                <a:ea typeface="ＭＳ Ｐゴシック" pitchFamily="28" charset="-128"/>
                <a:cs typeface="ＭＳ Ｐゴシック" charset="0"/>
              </a:rPr>
              <a:t>Research conducted by: M.A. Le Gros and C.A. Larabell (UC San Francisco and Berkeley Lab); E.J. Clowney, E. Markenscoff-Papadimitriou, B. Colquitt, and S. Lomvardas (UC San Francisco); A. Magklara (Foundation for Research and Technology-Hellas, Greece); A. Yen and M. Kellis (Broad Institute and MIT); and M. Myllys (Univ. of Jyväskylä, Finland).</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Calibri" pitchFamily="28" charset="0"/>
              <a:ea typeface="ＭＳ Ｐゴシック" pitchFamily="28" charset="-128"/>
              <a:cs typeface="ＭＳ Ｐゴシック" charset="0"/>
            </a:endParaRPr>
          </a:p>
          <a:p>
            <a:r>
              <a:rPr lang="en-US" sz="1200" kern="1200">
                <a:solidFill>
                  <a:schemeClr val="tx1"/>
                </a:solidFill>
                <a:effectLst/>
                <a:latin typeface="Calibri" pitchFamily="28" charset="0"/>
                <a:ea typeface="ＭＳ Ｐゴシック" pitchFamily="28" charset="-128"/>
                <a:cs typeface="ＭＳ Ｐゴシック" charset="0"/>
              </a:rPr>
              <a:t>Research funding: National Institutes of Health and the U.S. Department of Energy (DOE), Office of Biological and Environmental Research. Operation of the ALS is supported by the DOE Office of Basic Energy Sciences.</a:t>
            </a:r>
          </a:p>
          <a:p>
            <a:endParaRPr lang="en-US" sz="1600" dirty="0">
              <a:latin typeface="Calibri" charset="0"/>
              <a:ea typeface="ＭＳ Ｐゴシック"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600" dirty="0">
                <a:latin typeface="Calibri" charset="0"/>
                <a:ea typeface="ＭＳ Ｐゴシック" charset="0"/>
              </a:rPr>
              <a:t>Full highlight: </a:t>
            </a:r>
            <a:r>
              <a:rPr lang="en-US" sz="1200" kern="1200">
                <a:solidFill>
                  <a:schemeClr val="tx1"/>
                </a:solidFill>
                <a:effectLst/>
                <a:latin typeface="Calibri" pitchFamily="28" charset="0"/>
                <a:ea typeface="ＭＳ Ｐゴシック" pitchFamily="28" charset="-128"/>
                <a:cs typeface="ＭＳ Ｐゴシック" charset="0"/>
              </a:rPr>
              <a:t>https://als.lbl.gov/mapping-migration-genetic-material/</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56238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304172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0002_2016_ALS_VERTICAL_SIgnature_multiblue_RGB_ELECTRONIC.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23071" t="18648" r="22406" b="18319"/>
          <a:stretch/>
        </p:blipFill>
        <p:spPr>
          <a:xfrm>
            <a:off x="152400" y="133350"/>
            <a:ext cx="455706" cy="666750"/>
          </a:xfrm>
          <a:prstGeom prst="rect">
            <a:avLst/>
          </a:prstGeom>
        </p:spPr>
      </p:pic>
      <p:cxnSp>
        <p:nvCxnSpPr>
          <p:cNvPr id="9" name="Straight Connector 8"/>
          <p:cNvCxnSpPr/>
          <p:nvPr userDrawn="1"/>
        </p:nvCxnSpPr>
        <p:spPr>
          <a:xfrm flipH="1">
            <a:off x="685800" y="704850"/>
            <a:ext cx="8458200" cy="0"/>
          </a:xfrm>
          <a:prstGeom prst="line">
            <a:avLst/>
          </a:prstGeom>
          <a:ln w="38100" cap="flat">
            <a:solidFill>
              <a:srgbClr val="016BA6">
                <a:alpha val="50000"/>
              </a:srgbClr>
            </a:solidFill>
            <a:miter lim="800000"/>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2pPr>
      <a:lvl3pPr algn="ctr" rtl="0" eaLnBrk="0" fontAlgn="base" hangingPunct="0">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3pPr>
      <a:lvl4pPr algn="ctr" rtl="0" eaLnBrk="0" fontAlgn="base" hangingPunct="0">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4pPr>
      <a:lvl5pPr algn="ctr" rtl="0" eaLnBrk="0" fontAlgn="base" hangingPunct="0">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5pPr>
      <a:lvl6pPr marL="457200" algn="ctr" rtl="0" fontAlgn="base">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6pPr>
      <a:lvl7pPr marL="914400" algn="ctr" rtl="0" fontAlgn="base">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7pPr>
      <a:lvl8pPr marL="1371600" algn="ctr" rtl="0" fontAlgn="base">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8pPr>
      <a:lvl9pPr marL="1828800" algn="ctr" rtl="0" fontAlgn="base">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2.jpg"/><Relationship Id="rId1" Type="http://schemas.openxmlformats.org/officeDocument/2006/relationships/themeOverride" Target="../theme/themeOverride1.xml"/><Relationship Id="rId2"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Box 2"/>
          <p:cNvSpPr txBox="1">
            <a:spLocks noChangeArrowheads="1"/>
          </p:cNvSpPr>
          <p:nvPr/>
        </p:nvSpPr>
        <p:spPr bwMode="auto">
          <a:xfrm>
            <a:off x="165100" y="6207125"/>
            <a:ext cx="88011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588" indent="-3175">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spcAft>
                <a:spcPts val="600"/>
              </a:spcAft>
            </a:pPr>
            <a:r>
              <a:rPr lang="fr-FR" sz="1100">
                <a:solidFill>
                  <a:srgbClr val="313335"/>
                </a:solidFill>
                <a:latin typeface="Calibri" charset="0"/>
              </a:rPr>
              <a:t>Publication about this research: M.A. Le Gros, E.J. Clowney, A. Magklara, A. Yen, E. Markenscoff-Papadimitriou, B. Colquitt, M. Myllys, M. Kellis, S. Lomvardas, and C.A. Larabell, </a:t>
            </a:r>
            <a:r>
              <a:rPr lang="fr-FR" sz="1100" i="1">
                <a:solidFill>
                  <a:srgbClr val="313335"/>
                </a:solidFill>
                <a:latin typeface="Calibri" charset="0"/>
              </a:rPr>
              <a:t>Cell Reports</a:t>
            </a:r>
            <a:r>
              <a:rPr lang="fr-FR" sz="1100">
                <a:solidFill>
                  <a:srgbClr val="313335"/>
                </a:solidFill>
                <a:latin typeface="Calibri" charset="0"/>
              </a:rPr>
              <a:t> </a:t>
            </a:r>
            <a:r>
              <a:rPr lang="fr-FR" sz="1100" b="1">
                <a:solidFill>
                  <a:srgbClr val="313335"/>
                </a:solidFill>
                <a:latin typeface="Calibri" charset="0"/>
              </a:rPr>
              <a:t>17</a:t>
            </a:r>
            <a:r>
              <a:rPr lang="fr-FR" sz="1100">
                <a:solidFill>
                  <a:srgbClr val="313335"/>
                </a:solidFill>
                <a:latin typeface="Calibri" charset="0"/>
              </a:rPr>
              <a:t>, 2125 (2016). Work was performed at Lawrence Berkeley National Laboratory, ALS Beamline 2.1. Operation of the ALS is supported by the U.S. Department of Energy, Office of Basic Energy Sciences. </a:t>
            </a:r>
          </a:p>
        </p:txBody>
      </p:sp>
      <p:sp>
        <p:nvSpPr>
          <p:cNvPr id="2055" name="Rectangle 19"/>
          <p:cNvSpPr>
            <a:spLocks noChangeArrowheads="1"/>
          </p:cNvSpPr>
          <p:nvPr/>
        </p:nvSpPr>
        <p:spPr bwMode="auto">
          <a:xfrm>
            <a:off x="114300" y="1003300"/>
            <a:ext cx="5245100" cy="4996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17475" indent="-119063" algn="l">
              <a:spcAft>
                <a:spcPts val="0"/>
              </a:spcAft>
              <a:defRPr/>
            </a:pPr>
            <a:r>
              <a:rPr lang="en-US" b="1" dirty="0">
                <a:solidFill>
                  <a:srgbClr val="006BA6"/>
                </a:solidFill>
                <a:latin typeface="Calibri"/>
                <a:cs typeface="Calibri"/>
              </a:rPr>
              <a:t>Scientific Achievement</a:t>
            </a:r>
          </a:p>
          <a:p>
            <a:pPr marL="180975" indent="-3175" algn="l">
              <a:spcAft>
                <a:spcPts val="400"/>
              </a:spcAft>
              <a:defRPr/>
            </a:pPr>
            <a:r>
              <a:rPr lang="en-US" sz="2000" dirty="0">
                <a:solidFill>
                  <a:srgbClr val="5D5D5D"/>
                </a:solidFill>
                <a:latin typeface="Calibri" charset="0"/>
              </a:rPr>
              <a:t>Researchers have obtained microtomographic images of the genetic material (chromatin) in the nuclei of nerve cells at different stages of cell maturity</a:t>
            </a:r>
            <a:r>
              <a:rPr lang="en-US" sz="2000" dirty="0" smtClean="0">
                <a:solidFill>
                  <a:srgbClr val="5D5D5D"/>
                </a:solidFill>
                <a:latin typeface="Calibri" charset="0"/>
              </a:rPr>
              <a:t>.</a:t>
            </a:r>
            <a:endParaRPr lang="en-US" sz="2000" dirty="0">
              <a:solidFill>
                <a:srgbClr val="5D5D5D"/>
              </a:solidFill>
              <a:latin typeface="Calibri" charset="0"/>
            </a:endParaRPr>
          </a:p>
          <a:p>
            <a:pPr marL="117475" indent="-119063" algn="l">
              <a:spcAft>
                <a:spcPts val="0"/>
              </a:spcAft>
              <a:defRPr/>
            </a:pPr>
            <a:r>
              <a:rPr lang="en-US" b="1" dirty="0">
                <a:solidFill>
                  <a:srgbClr val="006BA6"/>
                </a:solidFill>
                <a:latin typeface="Calibri"/>
                <a:cs typeface="Calibri"/>
              </a:rPr>
              <a:t>Significance and Impact</a:t>
            </a:r>
          </a:p>
          <a:p>
            <a:pPr marL="180975" indent="-3175" algn="l">
              <a:spcAft>
                <a:spcPts val="400"/>
              </a:spcAft>
              <a:defRPr/>
            </a:pPr>
            <a:r>
              <a:rPr lang="en-US" sz="2000" dirty="0">
                <a:solidFill>
                  <a:srgbClr val="5D5D5D"/>
                </a:solidFill>
                <a:latin typeface="Calibri" charset="0"/>
              </a:rPr>
              <a:t>The results could help explain how the reorg-anization of chromatin affects genetic function, providing new insight into genetic disorders.</a:t>
            </a:r>
          </a:p>
          <a:p>
            <a:pPr marL="117475" indent="-119063" algn="l">
              <a:spcAft>
                <a:spcPts val="0"/>
              </a:spcAft>
              <a:defRPr/>
            </a:pPr>
            <a:r>
              <a:rPr lang="en-US" b="1" dirty="0">
                <a:solidFill>
                  <a:srgbClr val="006BA6"/>
                </a:solidFill>
                <a:latin typeface="Calibri"/>
                <a:cs typeface="Calibri"/>
              </a:rPr>
              <a:t>Research Details</a:t>
            </a:r>
          </a:p>
          <a:p>
            <a:pPr marL="177800" indent="-177800" algn="l">
              <a:spcAft>
                <a:spcPts val="0"/>
              </a:spcAft>
              <a:buFont typeface="Lucida Grande"/>
              <a:buChar char="−"/>
              <a:defRPr/>
            </a:pPr>
            <a:r>
              <a:rPr lang="en-US" sz="2000" dirty="0">
                <a:solidFill>
                  <a:srgbClr val="5D5D5D"/>
                </a:solidFill>
                <a:latin typeface="Calibri" charset="0"/>
              </a:rPr>
              <a:t>Soft x-ray tomography performed on intact, frozen cells at a resolution of about 50 nm</a:t>
            </a:r>
            <a:r>
              <a:rPr lang="en-US" sz="2000" dirty="0" smtClean="0">
                <a:solidFill>
                  <a:srgbClr val="5D5D5D"/>
                </a:solidFill>
                <a:latin typeface="Calibri" charset="0"/>
              </a:rPr>
              <a:t>.</a:t>
            </a:r>
          </a:p>
          <a:p>
            <a:pPr marL="177800" indent="-177800" algn="l">
              <a:spcAft>
                <a:spcPts val="0"/>
              </a:spcAft>
              <a:buFont typeface="Lucida Grande"/>
              <a:buChar char="−"/>
              <a:defRPr/>
            </a:pPr>
            <a:r>
              <a:rPr lang="en-US" sz="2000" dirty="0">
                <a:solidFill>
                  <a:srgbClr val="5D5D5D"/>
                </a:solidFill>
                <a:latin typeface="Calibri" charset="0"/>
              </a:rPr>
              <a:t>Chromatin becomes more compact and migrates to center during cell maturation.</a:t>
            </a:r>
          </a:p>
          <a:p>
            <a:pPr marL="177800" indent="-177800" algn="l">
              <a:spcAft>
                <a:spcPts val="0"/>
              </a:spcAft>
              <a:buFont typeface="Lucida Grande"/>
              <a:buChar char="−"/>
              <a:defRPr/>
            </a:pPr>
            <a:r>
              <a:rPr lang="en-US" sz="2000" dirty="0">
                <a:solidFill>
                  <a:srgbClr val="5D5D5D"/>
                </a:solidFill>
                <a:latin typeface="Calibri" charset="0"/>
              </a:rPr>
              <a:t>Protein HP1β regulates process in mature cells.</a:t>
            </a:r>
          </a:p>
        </p:txBody>
      </p:sp>
      <p:sp>
        <p:nvSpPr>
          <p:cNvPr id="3077" name="Rectangle 14"/>
          <p:cNvSpPr>
            <a:spLocks noChangeArrowheads="1"/>
          </p:cNvSpPr>
          <p:nvPr/>
        </p:nvSpPr>
        <p:spPr bwMode="auto">
          <a:xfrm>
            <a:off x="5461000" y="3998913"/>
            <a:ext cx="3429000" cy="1754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1200" b="1" dirty="0">
                <a:solidFill>
                  <a:srgbClr val="006BA6"/>
                </a:solidFill>
              </a:rPr>
              <a:t>Computer rendering of the skeletonized structure of heterochromatin (red represents a thin region while white represents a thick region), a tightly packed form of DNA, surrounding another form of DNA-carrying material known as euchromatin (dark blue represents a thin region and yellow represent the thickest) in a mouse’s mature nerve cell. (Credit: Berkeley Lab, UCSF) </a:t>
            </a:r>
          </a:p>
        </p:txBody>
      </p:sp>
      <p:sp>
        <p:nvSpPr>
          <p:cNvPr id="10" name="Title 1"/>
          <p:cNvSpPr txBox="1">
            <a:spLocks/>
          </p:cNvSpPr>
          <p:nvPr/>
        </p:nvSpPr>
        <p:spPr>
          <a:xfrm>
            <a:off x="673100" y="133350"/>
            <a:ext cx="8305800" cy="565150"/>
          </a:xfrm>
          <a:prstGeom prst="rect">
            <a:avLst/>
          </a:prstGeom>
        </p:spPr>
        <p:txBody>
          <a:bodyPr vert="horz"/>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2pPr>
            <a:lvl3pPr algn="ctr" rtl="0" eaLnBrk="0" fontAlgn="base" hangingPunct="0">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3pPr>
            <a:lvl4pPr algn="ctr" rtl="0" eaLnBrk="0" fontAlgn="base" hangingPunct="0">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4pPr>
            <a:lvl5pPr algn="ctr" rtl="0" eaLnBrk="0" fontAlgn="base" hangingPunct="0">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5pPr>
            <a:lvl6pPr marL="457200" algn="ctr" rtl="0" fontAlgn="base">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6pPr>
            <a:lvl7pPr marL="914400" algn="ctr" rtl="0" fontAlgn="base">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7pPr>
            <a:lvl8pPr marL="1371600" algn="ctr" rtl="0" fontAlgn="base">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8pPr>
            <a:lvl9pPr marL="1828800" algn="ctr" rtl="0" fontAlgn="base">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9pPr>
          </a:lstStyle>
          <a:p>
            <a:r>
              <a:rPr lang="en-US" sz="2800" b="1" dirty="0" smtClean="0">
                <a:solidFill>
                  <a:srgbClr val="00395A"/>
                </a:solidFill>
                <a:latin typeface="Calibri"/>
                <a:cs typeface="Calibri"/>
              </a:rPr>
              <a:t>Mapping the Migration of Genetic Material</a:t>
            </a:r>
            <a:endParaRPr lang="en-US" sz="2800" b="1" dirty="0">
              <a:solidFill>
                <a:srgbClr val="00395A"/>
              </a:solidFill>
              <a:latin typeface="Calibri"/>
              <a:cs typeface="Calibri"/>
            </a:endParaRPr>
          </a:p>
        </p:txBody>
      </p:sp>
      <p:cxnSp>
        <p:nvCxnSpPr>
          <p:cNvPr id="11" name="Straight Connector 10"/>
          <p:cNvCxnSpPr/>
          <p:nvPr/>
        </p:nvCxnSpPr>
        <p:spPr>
          <a:xfrm>
            <a:off x="5461000" y="5880100"/>
            <a:ext cx="3416300" cy="0"/>
          </a:xfrm>
          <a:prstGeom prst="line">
            <a:avLst/>
          </a:prstGeom>
          <a:ln>
            <a:solidFill>
              <a:srgbClr val="006BA6"/>
            </a:solidFill>
          </a:ln>
          <a:effectLst/>
        </p:spPr>
        <p:style>
          <a:lnRef idx="2">
            <a:schemeClr val="accent1"/>
          </a:lnRef>
          <a:fillRef idx="0">
            <a:schemeClr val="accent1"/>
          </a:fillRef>
          <a:effectRef idx="1">
            <a:schemeClr val="accent1"/>
          </a:effectRef>
          <a:fontRef idx="minor">
            <a:schemeClr val="tx1"/>
          </a:fontRef>
        </p:style>
      </p:cxnSp>
      <p:pic>
        <p:nvPicPr>
          <p:cNvPr id="5" name="Picture 4" descr="combined-neuro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1241" y="1130300"/>
            <a:ext cx="3396059" cy="2730500"/>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97" charset="0"/>
            <a:ea typeface="ＭＳ Ｐゴシック" pitchFamily="-97" charset="-128"/>
            <a:cs typeface="ＭＳ Ｐゴシック" pitchFamily="-9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97" charset="0"/>
            <a:ea typeface="ＭＳ Ｐゴシック" pitchFamily="-97" charset="-128"/>
            <a:cs typeface="ＭＳ Ｐゴシック" pitchFamily="-9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FFFFFF"/>
    </a:folHlink>
  </a:clrScheme>
</a:themeOverride>
</file>

<file path=docProps/app.xml><?xml version="1.0" encoding="utf-8"?>
<Properties xmlns="http://schemas.openxmlformats.org/officeDocument/2006/extended-properties" xmlns:vt="http://schemas.openxmlformats.org/officeDocument/2006/docPropsVTypes">
  <TotalTime>106758</TotalTime>
  <Words>499</Words>
  <Application>Microsoft Macintosh PowerPoint</Application>
  <PresentationFormat>On-screen Show (4:3)</PresentationFormat>
  <Paragraphs>18</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Blank Presentation</vt:lpstr>
      <vt:lpstr>PowerPoint Presentation</vt:lpstr>
    </vt:vector>
  </TitlesOfParts>
  <Manager/>
  <Company>Lawrence Berkeley National Laboratory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Lori Tamura User</cp:lastModifiedBy>
  <cp:revision>1605</cp:revision>
  <cp:lastPrinted>2012-02-01T00:57:17Z</cp:lastPrinted>
  <dcterms:created xsi:type="dcterms:W3CDTF">2012-10-22T19:28:02Z</dcterms:created>
  <dcterms:modified xsi:type="dcterms:W3CDTF">2017-02-23T00:25:43Z</dcterms:modified>
  <cp:category/>
</cp:coreProperties>
</file>