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BA6"/>
    <a:srgbClr val="313335"/>
    <a:srgbClr val="00395A"/>
    <a:srgbClr val="016BA6"/>
    <a:srgbClr val="BF0997"/>
    <a:srgbClr val="CB30B2"/>
    <a:srgbClr val="FF8000"/>
    <a:srgbClr val="FF9C00"/>
    <a:srgbClr val="006E00"/>
    <a:srgbClr val="006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815" autoAdjust="0"/>
  </p:normalViewPr>
  <p:slideViewPr>
    <p:cSldViewPr snapToGrid="0">
      <p:cViewPr>
        <p:scale>
          <a:sx n="100" d="100"/>
          <a:sy n="100" d="100"/>
        </p:scale>
        <p:origin x="-976" y="-392"/>
      </p:cViewPr>
      <p:guideLst>
        <p:guide orient="horz" pos="2736"/>
        <p:guide pos="5472"/>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150" d="100"/>
          <a:sy n="150" d="100"/>
        </p:scale>
        <p:origin x="-2040" y="4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fld id="{4BE140D3-D052-7443-A47B-FF1DF262E44C}" type="datetime1">
              <a:rPr lang="en-US"/>
              <a:pPr>
                <a:defRPr/>
              </a:pPr>
              <a:t>2/24/17</a:t>
            </a:fld>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9470EB48-C0C3-D348-BFB0-97BE6D8DC8C9}" type="slidenum">
              <a:rPr lang="en-US"/>
              <a:pPr>
                <a:defRPr/>
              </a:pPr>
              <a:t>‹#›</a:t>
            </a:fld>
            <a:endParaRPr lang="en-US"/>
          </a:p>
        </p:txBody>
      </p:sp>
    </p:spTree>
    <p:extLst>
      <p:ext uri="{BB962C8B-B14F-4D97-AF65-F5344CB8AC3E}">
        <p14:creationId xmlns:p14="http://schemas.microsoft.com/office/powerpoint/2010/main" val="145911587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Rot="1" noChangeAspect="1" noChangeArrowheads="1" noTextEdit="1"/>
          </p:cNvSpPr>
          <p:nvPr>
            <p:ph type="sldImg"/>
          </p:nvPr>
        </p:nvSpPr>
        <p:spPr>
          <a:ln/>
        </p:spPr>
      </p:sp>
      <p:sp>
        <p:nvSpPr>
          <p:cNvPr id="4098" name="Rectangle 3"/>
          <p:cNvSpPr>
            <a:spLocks noGrp="1" noChangeArrowheads="1"/>
          </p:cNvSpPr>
          <p:nvPr>
            <p:ph type="body" idx="1"/>
          </p:nvPr>
        </p:nvSpPr>
        <p:spPr>
          <a:xfrm>
            <a:off x="609600" y="4343400"/>
            <a:ext cx="5562600" cy="3505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r>
              <a:rPr lang="en-US" sz="1200" kern="1200">
                <a:solidFill>
                  <a:schemeClr val="tx1"/>
                </a:solidFill>
                <a:effectLst/>
                <a:latin typeface="Calibri" pitchFamily="28" charset="0"/>
                <a:ea typeface="ＭＳ Ｐゴシック" pitchFamily="28" charset="-128"/>
                <a:cs typeface="ＭＳ Ｐゴシック" charset="0"/>
              </a:rPr>
              <a:t>Scientists have found a way to engineer the atomic-scale chemical properties of a water-splitting catalyst for integration with a solar cell, and the result is a big boost to the stability and efficiency of artificial photosynthesis. The goal was to strike a careful balance between the contradictory needs for efficient energy conversion and chemically sensitive electronic components, in order to develop a viable system of artificial photosynthesis to generate clean fuel. The research, which involved multiple x-ray experiments performed at the ALS and the Stanford Synchrotron Radiation Lightsource (SSRL), comes out of the Joint Center for Artificial Photosynthesis (JCAP), a DOE Energy Innovation Hub established to develop a cost-effective method of turning sunlight, water, and carbon dioxide into fuel. JCAP is led by the California Institute of Technology with Berkeley Lab as a major partner.</a:t>
            </a:r>
          </a:p>
          <a:p>
            <a:endParaRPr lang="en-US" dirty="0">
              <a:latin typeface="Calibri" charset="0"/>
              <a:ea typeface="ＭＳ Ｐゴシック" charset="0"/>
            </a:endParaRPr>
          </a:p>
          <a:p>
            <a:r>
              <a:rPr lang="en-US" sz="1200" kern="1200">
                <a:solidFill>
                  <a:schemeClr val="tx1"/>
                </a:solidFill>
                <a:effectLst/>
                <a:latin typeface="Calibri" pitchFamily="28" charset="0"/>
                <a:ea typeface="ＭＳ Ｐゴシック" pitchFamily="28" charset="-128"/>
                <a:cs typeface="ＭＳ Ｐゴシック" charset="0"/>
              </a:rPr>
              <a:t>Research conducted by: J. Yang, J.K. Cooper, F.M. Toma, K.A. Walczak, M. Favaro, J.W. Beeman, L.H. Hess, J. Yano, and I.D. Sharp (Joint Center for Artificial Photosynthesis [JCAP] and Berkeley Lab); C. Wang and C. Zhu (ALS); S. Gul, C. Kisielowski, and A. Schwartzberg (Berkeley Lab).</a:t>
            </a:r>
          </a:p>
          <a:p>
            <a:r>
              <a:rPr lang="en-US" sz="1200" kern="1200">
                <a:solidFill>
                  <a:schemeClr val="tx1"/>
                </a:solidFill>
                <a:effectLst/>
                <a:latin typeface="Calibri" pitchFamily="28" charset="0"/>
                <a:ea typeface="ＭＳ Ｐゴシック" pitchFamily="28" charset="-128"/>
                <a:cs typeface="ＭＳ Ｐゴシック" charset="0"/>
              </a:rPr>
              <a:t> </a:t>
            </a:r>
          </a:p>
          <a:p>
            <a:r>
              <a:rPr lang="en-US" sz="1200" kern="1200">
                <a:solidFill>
                  <a:schemeClr val="tx1"/>
                </a:solidFill>
                <a:effectLst/>
                <a:latin typeface="Calibri" pitchFamily="28" charset="0"/>
                <a:ea typeface="ＭＳ Ｐゴシック" pitchFamily="28" charset="-128"/>
                <a:cs typeface="ＭＳ Ｐゴシック" charset="0"/>
              </a:rPr>
              <a:t>Research funding: Alexander von Humboldt Foundaton and the U.S. Department of Energy, Office of Basic Energy Sciences (DOE BES). Operation of the ALS is supported by DOE BES.</a:t>
            </a:r>
          </a:p>
          <a:p>
            <a:endParaRPr lang="en-US" sz="1600" dirty="0">
              <a:latin typeface="Calibri" charset="0"/>
              <a:ea typeface="ＭＳ Ｐゴシック"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600" dirty="0">
                <a:latin typeface="Calibri" charset="0"/>
                <a:ea typeface="ＭＳ Ｐゴシック" charset="0"/>
              </a:rPr>
              <a:t>Full highlight: </a:t>
            </a:r>
            <a:r>
              <a:rPr lang="en-US" sz="1200" kern="1200">
                <a:solidFill>
                  <a:schemeClr val="tx1"/>
                </a:solidFill>
                <a:effectLst/>
                <a:latin typeface="Calibri" pitchFamily="28" charset="0"/>
                <a:ea typeface="ＭＳ Ｐゴシック" pitchFamily="28" charset="-128"/>
                <a:cs typeface="ＭＳ Ｐゴシック" charset="0"/>
              </a:rPr>
              <a:t>https://als.lbl.gov/multifunctional-catalyst-balances-stability-efficiency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562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04172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0002_2016_ALS_VERTICAL_SIgnature_multiblue_RGB_ELECTRONIC.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23071" t="18648" r="22406" b="18319"/>
          <a:stretch/>
        </p:blipFill>
        <p:spPr>
          <a:xfrm>
            <a:off x="152400" y="133350"/>
            <a:ext cx="455706" cy="666750"/>
          </a:xfrm>
          <a:prstGeom prst="rect">
            <a:avLst/>
          </a:prstGeom>
        </p:spPr>
      </p:pic>
      <p:cxnSp>
        <p:nvCxnSpPr>
          <p:cNvPr id="9" name="Straight Connector 8"/>
          <p:cNvCxnSpPr/>
          <p:nvPr userDrawn="1"/>
        </p:nvCxnSpPr>
        <p:spPr>
          <a:xfrm flipH="1">
            <a:off x="685800" y="704850"/>
            <a:ext cx="8458200" cy="0"/>
          </a:xfrm>
          <a:prstGeom prst="line">
            <a:avLst/>
          </a:prstGeom>
          <a:ln w="38100" cap="flat">
            <a:solidFill>
              <a:srgbClr val="016BA6">
                <a:alpha val="50000"/>
              </a:srgbClr>
            </a:solidFill>
            <a:miter lim="800000"/>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2.jpg"/><Relationship Id="rId1" Type="http://schemas.openxmlformats.org/officeDocument/2006/relationships/themeOverride" Target="../theme/themeOverride1.x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Box 2"/>
          <p:cNvSpPr txBox="1">
            <a:spLocks noChangeArrowheads="1"/>
          </p:cNvSpPr>
          <p:nvPr/>
        </p:nvSpPr>
        <p:spPr bwMode="auto">
          <a:xfrm>
            <a:off x="0" y="6207125"/>
            <a:ext cx="91440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588" indent="-31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spcAft>
                <a:spcPts val="600"/>
              </a:spcAft>
            </a:pPr>
            <a:r>
              <a:rPr lang="fr-FR" sz="1100">
                <a:solidFill>
                  <a:srgbClr val="313335"/>
                </a:solidFill>
                <a:latin typeface="Calibri" charset="0"/>
              </a:rPr>
              <a:t>Publication about this research: J. Yang, J.K. Cooper, F.M. Toma, K.A. Walczak, M. Favaro, J.W. Beeman, L.H. Hess, C. Wang, C. Zhu, S. Gul, J. Yano, C. Kisielowski, A. Schwartzberg, and I.D. Sharp, </a:t>
            </a:r>
            <a:r>
              <a:rPr lang="fr-FR" sz="1100" i="1">
                <a:solidFill>
                  <a:srgbClr val="313335"/>
                </a:solidFill>
                <a:latin typeface="Calibri" charset="0"/>
              </a:rPr>
              <a:t>Nat. Mater</a:t>
            </a:r>
            <a:r>
              <a:rPr lang="fr-FR" sz="1100">
                <a:solidFill>
                  <a:srgbClr val="313335"/>
                </a:solidFill>
                <a:latin typeface="Calibri" charset="0"/>
              </a:rPr>
              <a:t>. </a:t>
            </a:r>
            <a:r>
              <a:rPr lang="fr-FR" sz="1100" b="1">
                <a:solidFill>
                  <a:srgbClr val="313335"/>
                </a:solidFill>
                <a:latin typeface="Calibri" charset="0"/>
              </a:rPr>
              <a:t>16</a:t>
            </a:r>
            <a:r>
              <a:rPr lang="fr-FR" sz="1100">
                <a:solidFill>
                  <a:srgbClr val="313335"/>
                </a:solidFill>
                <a:latin typeface="Calibri" charset="0"/>
              </a:rPr>
              <a:t>, 335 (2017). Work was performed at Lawrence Berkeley National Laboratory, ALS Beamline 11.0.1, and SLAC National Accelerator Laboratory, SSRL Beamline 7.3. Operation of the ALS is supported by the U.S. Department of Energy, Office of Basic Energy Sciences.</a:t>
            </a:r>
          </a:p>
        </p:txBody>
      </p:sp>
      <p:sp>
        <p:nvSpPr>
          <p:cNvPr id="3077" name="Rectangle 14"/>
          <p:cNvSpPr>
            <a:spLocks noChangeArrowheads="1"/>
          </p:cNvSpPr>
          <p:nvPr/>
        </p:nvSpPr>
        <p:spPr bwMode="auto">
          <a:xfrm>
            <a:off x="5461000" y="3516313"/>
            <a:ext cx="3429000"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r>
              <a:rPr lang="en-US" sz="1200" b="1" dirty="0">
                <a:solidFill>
                  <a:srgbClr val="006BA6"/>
                </a:solidFill>
              </a:rPr>
              <a:t>Schematic of multifunctional Co catalyst layers on Si substrate layers, fabricated by plasma-enhanced atomic-layer deposition at The Molecular Foundry. The stability of the nanocrystalline Co</a:t>
            </a:r>
            <a:r>
              <a:rPr lang="en-US" sz="1200" b="1" baseline="-25000" dirty="0">
                <a:solidFill>
                  <a:srgbClr val="006BA6"/>
                </a:solidFill>
              </a:rPr>
              <a:t>3</a:t>
            </a:r>
            <a:r>
              <a:rPr lang="en-US" sz="1200" b="1" dirty="0">
                <a:solidFill>
                  <a:srgbClr val="006BA6"/>
                </a:solidFill>
              </a:rPr>
              <a:t>O</a:t>
            </a:r>
            <a:r>
              <a:rPr lang="en-US" sz="1200" b="1" baseline="-25000" dirty="0">
                <a:solidFill>
                  <a:srgbClr val="006BA6"/>
                </a:solidFill>
              </a:rPr>
              <a:t>4</a:t>
            </a:r>
            <a:r>
              <a:rPr lang="en-US" sz="1200" b="1" dirty="0">
                <a:solidFill>
                  <a:srgbClr val="006BA6"/>
                </a:solidFill>
              </a:rPr>
              <a:t> ensures a durable interface with the substrate. The open, layered structure of Co(OH)</a:t>
            </a:r>
            <a:r>
              <a:rPr lang="en-US" sz="1200" b="1" baseline="-25000" dirty="0">
                <a:solidFill>
                  <a:srgbClr val="006BA6"/>
                </a:solidFill>
              </a:rPr>
              <a:t>2</a:t>
            </a:r>
            <a:r>
              <a:rPr lang="en-US" sz="1200" b="1" dirty="0">
                <a:solidFill>
                  <a:srgbClr val="006BA6"/>
                </a:solidFill>
              </a:rPr>
              <a:t> allows intercalation of water and ions from solution, as well as changes in Co oxidation state with minimal structural reorientation, thus supporting catalytic site formation not just at its surface but also within its bulk.  (Credit: Ian Sharp/Berkeley Lab) </a:t>
            </a:r>
          </a:p>
        </p:txBody>
      </p:sp>
      <p:sp>
        <p:nvSpPr>
          <p:cNvPr id="10" name="Title 1"/>
          <p:cNvSpPr txBox="1">
            <a:spLocks/>
          </p:cNvSpPr>
          <p:nvPr/>
        </p:nvSpPr>
        <p:spPr>
          <a:xfrm>
            <a:off x="673100" y="133350"/>
            <a:ext cx="8305800" cy="565150"/>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a:lstStyle>
          <a:p>
            <a:r>
              <a:rPr lang="en-US" sz="2800" b="1" dirty="0" smtClean="0">
                <a:solidFill>
                  <a:srgbClr val="00395A"/>
                </a:solidFill>
                <a:latin typeface="Calibri"/>
                <a:cs typeface="Calibri"/>
              </a:rPr>
              <a:t>Multifunctional Catalyst Balances Stability, Efficiency</a:t>
            </a:r>
            <a:endParaRPr lang="en-US" sz="2800" b="1" dirty="0">
              <a:solidFill>
                <a:srgbClr val="00395A"/>
              </a:solidFill>
              <a:latin typeface="Calibri"/>
              <a:cs typeface="Calibri"/>
            </a:endParaRPr>
          </a:p>
        </p:txBody>
      </p:sp>
      <p:cxnSp>
        <p:nvCxnSpPr>
          <p:cNvPr id="11" name="Straight Connector 10"/>
          <p:cNvCxnSpPr/>
          <p:nvPr/>
        </p:nvCxnSpPr>
        <p:spPr>
          <a:xfrm>
            <a:off x="5537200" y="6057900"/>
            <a:ext cx="3263900" cy="0"/>
          </a:xfrm>
          <a:prstGeom prst="line">
            <a:avLst/>
          </a:prstGeom>
          <a:ln>
            <a:solidFill>
              <a:srgbClr val="006BA6"/>
            </a:solidFill>
          </a:ln>
          <a:effectLst/>
        </p:spPr>
        <p:style>
          <a:lnRef idx="2">
            <a:schemeClr val="accent1"/>
          </a:lnRef>
          <a:fillRef idx="0">
            <a:schemeClr val="accent1"/>
          </a:fillRef>
          <a:effectRef idx="1">
            <a:schemeClr val="accent1"/>
          </a:effectRef>
          <a:fontRef idx="minor">
            <a:schemeClr val="tx1"/>
          </a:fontRef>
        </p:style>
      </p:cxnSp>
      <p:pic>
        <p:nvPicPr>
          <p:cNvPr id="4" name="Picture 3" descr="347yangVG.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08486" y="1473199"/>
            <a:ext cx="3694081" cy="1866901"/>
          </a:xfrm>
          <a:prstGeom prst="rect">
            <a:avLst/>
          </a:prstGeom>
        </p:spPr>
      </p:pic>
      <p:sp>
        <p:nvSpPr>
          <p:cNvPr id="2055" name="Rectangle 19"/>
          <p:cNvSpPr>
            <a:spLocks noChangeArrowheads="1"/>
          </p:cNvSpPr>
          <p:nvPr/>
        </p:nvSpPr>
        <p:spPr bwMode="auto">
          <a:xfrm>
            <a:off x="114300" y="889000"/>
            <a:ext cx="5384800" cy="5304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17475" indent="-119063" algn="l">
              <a:spcAft>
                <a:spcPts val="0"/>
              </a:spcAft>
              <a:defRPr/>
            </a:pPr>
            <a:r>
              <a:rPr lang="en-US" b="1" dirty="0">
                <a:solidFill>
                  <a:srgbClr val="006BA6"/>
                </a:solidFill>
                <a:latin typeface="Calibri"/>
                <a:cs typeface="Calibri"/>
              </a:rPr>
              <a:t>Scientific Achievement</a:t>
            </a:r>
          </a:p>
          <a:p>
            <a:pPr marL="180975" indent="-3175" algn="l">
              <a:spcAft>
                <a:spcPts val="400"/>
              </a:spcAft>
              <a:defRPr/>
            </a:pPr>
            <a:r>
              <a:rPr lang="en-US" sz="2000" dirty="0">
                <a:solidFill>
                  <a:srgbClr val="5D5D5D"/>
                </a:solidFill>
                <a:latin typeface="Calibri" charset="0"/>
              </a:rPr>
              <a:t>Researchers developed a water-splitting catalyst tailored to balance the physical stability and chemical activity needed for a robust, efficient artificial photosynthetic system</a:t>
            </a:r>
            <a:r>
              <a:rPr lang="en-US" sz="2000" dirty="0" smtClean="0">
                <a:solidFill>
                  <a:srgbClr val="5D5D5D"/>
                </a:solidFill>
                <a:latin typeface="Calibri" charset="0"/>
              </a:rPr>
              <a:t>.</a:t>
            </a:r>
            <a:endParaRPr lang="en-US" sz="2000" dirty="0">
              <a:solidFill>
                <a:srgbClr val="5D5D5D"/>
              </a:solidFill>
              <a:latin typeface="Calibri" charset="0"/>
            </a:endParaRPr>
          </a:p>
          <a:p>
            <a:pPr marL="117475" indent="-119063" algn="l">
              <a:spcAft>
                <a:spcPts val="0"/>
              </a:spcAft>
              <a:defRPr/>
            </a:pPr>
            <a:r>
              <a:rPr lang="en-US" b="1" dirty="0">
                <a:solidFill>
                  <a:srgbClr val="006BA6"/>
                </a:solidFill>
                <a:latin typeface="Calibri"/>
                <a:cs typeface="Calibri"/>
              </a:rPr>
              <a:t>Significance and Impact</a:t>
            </a:r>
          </a:p>
          <a:p>
            <a:pPr marL="180975" indent="-3175" algn="l">
              <a:spcAft>
                <a:spcPts val="400"/>
              </a:spcAft>
              <a:defRPr/>
            </a:pPr>
            <a:r>
              <a:rPr lang="en-US" sz="2000" dirty="0">
                <a:solidFill>
                  <a:srgbClr val="5D5D5D"/>
                </a:solidFill>
                <a:latin typeface="Calibri" charset="0"/>
              </a:rPr>
              <a:t>Integration of the thin-film catalyst with high-performance semiconductor photoanodes is a key step toward a viable system of artificial photosynthesis to generate clean fuel.</a:t>
            </a:r>
          </a:p>
          <a:p>
            <a:pPr marL="117475" indent="-119063" algn="l">
              <a:spcAft>
                <a:spcPts val="0"/>
              </a:spcAft>
              <a:defRPr/>
            </a:pPr>
            <a:r>
              <a:rPr lang="en-US" b="1" dirty="0">
                <a:solidFill>
                  <a:srgbClr val="006BA6"/>
                </a:solidFill>
                <a:latin typeface="Calibri"/>
                <a:cs typeface="Calibri"/>
              </a:rPr>
              <a:t>Research Details</a:t>
            </a:r>
          </a:p>
          <a:p>
            <a:pPr marL="177800" indent="-177800" algn="l">
              <a:spcAft>
                <a:spcPts val="0"/>
              </a:spcAft>
              <a:buFont typeface="Lucida Grande"/>
              <a:buChar char="−"/>
              <a:defRPr/>
            </a:pPr>
            <a:r>
              <a:rPr lang="en-US" sz="2000" dirty="0">
                <a:solidFill>
                  <a:srgbClr val="5D5D5D"/>
                </a:solidFill>
                <a:latin typeface="Calibri" charset="0"/>
              </a:rPr>
              <a:t>X-ray spectroscopy/scattering revealed the chemical/structural properties of the catalyst</a:t>
            </a:r>
            <a:r>
              <a:rPr lang="en-US" sz="2000" dirty="0" smtClean="0">
                <a:solidFill>
                  <a:srgbClr val="5D5D5D"/>
                </a:solidFill>
                <a:latin typeface="Calibri" charset="0"/>
              </a:rPr>
              <a:t>.</a:t>
            </a:r>
          </a:p>
          <a:p>
            <a:pPr marL="177800" indent="-177800" algn="l">
              <a:spcAft>
                <a:spcPts val="0"/>
              </a:spcAft>
              <a:buFont typeface="Lucida Grande"/>
              <a:buChar char="−"/>
              <a:defRPr/>
            </a:pPr>
            <a:r>
              <a:rPr lang="en-US" sz="2000" dirty="0">
                <a:solidFill>
                  <a:srgbClr val="5D5D5D"/>
                </a:solidFill>
                <a:latin typeface="Calibri" charset="0"/>
              </a:rPr>
              <a:t>Si photoelectrodes coated with catalyst can operate continuously for at least 72 h, versus immediate degradation otherwise.</a:t>
            </a:r>
          </a:p>
        </p:txBody>
      </p:sp>
    </p:spTree>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otalTime>106923</TotalTime>
  <Words>556</Words>
  <Application>Microsoft Macintosh PowerPoint</Application>
  <PresentationFormat>On-screen Show (4:3)</PresentationFormat>
  <Paragraphs>17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 Presentation</vt:lpstr>
      <vt:lpstr>PowerPoint Presentation</vt:lpstr>
    </vt:vector>
  </TitlesOfParts>
  <Manager/>
  <Company>Lawrence Berkeley National Laboratory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Lori Tamura User</cp:lastModifiedBy>
  <cp:revision>1620</cp:revision>
  <cp:lastPrinted>2012-02-01T00:57:17Z</cp:lastPrinted>
  <dcterms:created xsi:type="dcterms:W3CDTF">2012-10-22T19:28:02Z</dcterms:created>
  <dcterms:modified xsi:type="dcterms:W3CDTF">2017-02-24T18:22:47Z</dcterms:modified>
  <cp:category/>
</cp:coreProperties>
</file>