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A6"/>
    <a:srgbClr val="313335"/>
    <a:srgbClr val="00395A"/>
    <a:srgbClr val="016BA6"/>
    <a:srgbClr val="BF0997"/>
    <a:srgbClr val="CB30B2"/>
    <a:srgbClr val="FF8000"/>
    <a:srgbClr val="FF9C00"/>
    <a:srgbClr val="006E00"/>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07" autoAdjust="0"/>
  </p:normalViewPr>
  <p:slideViewPr>
    <p:cSldViewPr snapToGrid="0">
      <p:cViewPr>
        <p:scale>
          <a:sx n="100" d="100"/>
          <a:sy n="100" d="100"/>
        </p:scale>
        <p:origin x="-1232" y="-928"/>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3/23/17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r>
              <a:rPr lang="en-US" sz="1200" kern="1200">
                <a:solidFill>
                  <a:schemeClr val="tx1"/>
                </a:solidFill>
                <a:effectLst/>
                <a:latin typeface="Calibri" pitchFamily="28" charset="0"/>
                <a:ea typeface="ＭＳ Ｐゴシック" pitchFamily="28" charset="-128"/>
                <a:cs typeface="ＭＳ Ｐゴシック" charset="0"/>
              </a:rPr>
              <a:t>A new synchrotron infrared nanospectroscopy (SINS) study has confirmed that structural defects and jagged surfaces at the edges of platinum and gold nanoparticles are key hot spots for chemical reactivity. The experiments, conducted by a team of researchers from the ALS, Berkeley, and the Hebrew University of Jerusalem in Israel, pinpoint the most active areas of reactions on nanoscale particles and confirm that structural defects at the periphery are key to catalyst function. Experiments like this should help researchers customize the structural properties of catalysts to make them more effective in fostering chemical reactions.</a:t>
            </a:r>
          </a:p>
          <a:p>
            <a:endParaRPr lang="en-US" dirty="0">
              <a:latin typeface="Calibri" charset="0"/>
              <a:ea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conducted by: C.-Y. Wu, W.J. Wolf, and F.D. Toste (UC Berkeley and Berkeley Lab); Y. Levartovsky and E. Gross (The Hebrew University of Jerusalem); and H.A. Bechtel and M.C. Martin (ALS).</a:t>
            </a:r>
          </a:p>
          <a:p>
            <a:r>
              <a:rPr lang="en-US" sz="1200" kern="1200">
                <a:solidFill>
                  <a:schemeClr val="tx1"/>
                </a:solidFill>
                <a:effectLst/>
                <a:latin typeface="Calibri" pitchFamily="28" charset="0"/>
                <a:ea typeface="ＭＳ Ｐゴシック" pitchFamily="28" charset="-128"/>
                <a:cs typeface="ＭＳ Ｐゴシック" charset="0"/>
              </a:rPr>
              <a:t>  </a:t>
            </a:r>
          </a:p>
          <a:p>
            <a:r>
              <a:rPr lang="en-US" sz="1200" kern="1200">
                <a:solidFill>
                  <a:schemeClr val="tx1"/>
                </a:solidFill>
                <a:effectLst/>
                <a:latin typeface="Calibri" pitchFamily="28" charset="0"/>
                <a:ea typeface="ＭＳ Ｐゴシック" pitchFamily="28" charset="-128"/>
                <a:cs typeface="ＭＳ Ｐゴシック" charset="0"/>
              </a:rPr>
              <a:t>Research funding: U.S. Department of Energy, Office of Basic Energy Sciences (DOE BES) and National Science Foundation.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 </a:t>
            </a:r>
            <a:r>
              <a:rPr lang="en-US" sz="1200" kern="1200">
                <a:solidFill>
                  <a:schemeClr val="tx1"/>
                </a:solidFill>
                <a:effectLst/>
                <a:latin typeface="Calibri" pitchFamily="28" charset="0"/>
                <a:ea typeface="ＭＳ Ｐゴシック" pitchFamily="28" charset="-128"/>
                <a:cs typeface="ＭＳ Ｐゴシック" charset="0"/>
              </a:rPr>
              <a:t>https://als.lbl.gov/mapping-catalytic-reactions-single-nanoparticles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g"/><Relationship Id="rId5" Type="http://schemas.openxmlformats.org/officeDocument/2006/relationships/image" Target="../media/image3.jp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Box 2"/>
          <p:cNvSpPr txBox="1">
            <a:spLocks noChangeArrowheads="1"/>
          </p:cNvSpPr>
          <p:nvPr/>
        </p:nvSpPr>
        <p:spPr bwMode="auto">
          <a:xfrm>
            <a:off x="101600" y="6232525"/>
            <a:ext cx="89662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fr-FR" sz="1100">
                <a:solidFill>
                  <a:srgbClr val="313335"/>
                </a:solidFill>
                <a:latin typeface="Calibri" charset="0"/>
              </a:rPr>
              <a:t>Publication about this research: C.-Y. Wu, W.J. Wolf, Y. Levartovsky, H.A. Bechtel, M.C. Martin, F.D. Toste, and E. Gross, </a:t>
            </a:r>
            <a:r>
              <a:rPr lang="fr-FR" sz="1100" i="1">
                <a:solidFill>
                  <a:srgbClr val="313335"/>
                </a:solidFill>
                <a:latin typeface="Calibri" charset="0"/>
              </a:rPr>
              <a:t>Nature</a:t>
            </a:r>
            <a:r>
              <a:rPr lang="fr-FR" sz="1100">
                <a:solidFill>
                  <a:srgbClr val="313335"/>
                </a:solidFill>
                <a:latin typeface="Calibri" charset="0"/>
              </a:rPr>
              <a:t> </a:t>
            </a:r>
            <a:r>
              <a:rPr lang="fr-FR" sz="1100" b="1">
                <a:solidFill>
                  <a:srgbClr val="313335"/>
                </a:solidFill>
                <a:latin typeface="Calibri" charset="0"/>
              </a:rPr>
              <a:t>541</a:t>
            </a:r>
            <a:r>
              <a:rPr lang="fr-FR" sz="1100">
                <a:solidFill>
                  <a:srgbClr val="313335"/>
                </a:solidFill>
                <a:latin typeface="Calibri" charset="0"/>
              </a:rPr>
              <a:t>, 511 (2017). Work was performed at Lawrence Berkeley National Laboratory, ALS Beamline 5.4. Operation of the ALS is supported by the U.S. Department of Energy, Office of Basic Energy Sciences.</a:t>
            </a:r>
          </a:p>
        </p:txBody>
      </p:sp>
      <p:sp>
        <p:nvSpPr>
          <p:cNvPr id="3077" name="Rectangle 14"/>
          <p:cNvSpPr>
            <a:spLocks noChangeArrowheads="1"/>
          </p:cNvSpPr>
          <p:nvPr/>
        </p:nvSpPr>
        <p:spPr bwMode="auto">
          <a:xfrm>
            <a:off x="5410200" y="4710113"/>
            <a:ext cx="37338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1200" b="1" dirty="0">
                <a:solidFill>
                  <a:srgbClr val="006BA6"/>
                </a:solidFill>
              </a:rPr>
              <a:t>Infrared spectra corresponding to red/green arrows in top image. Dashed boxes highlight regions of interest. The detection of new peaks at 1820 cm</a:t>
            </a:r>
            <a:r>
              <a:rPr lang="en-US" sz="1200" b="1" baseline="30000" dirty="0">
                <a:solidFill>
                  <a:srgbClr val="006BA6"/>
                </a:solidFill>
              </a:rPr>
              <a:t>-1</a:t>
            </a:r>
            <a:r>
              <a:rPr lang="en-US" sz="1200" b="1" dirty="0">
                <a:solidFill>
                  <a:srgbClr val="006BA6"/>
                </a:solidFill>
              </a:rPr>
              <a:t> and the widening of the peaks at higher wavenumber (~3000 cm</a:t>
            </a:r>
            <a:r>
              <a:rPr lang="en-US" sz="1200" b="1" baseline="30000" dirty="0">
                <a:solidFill>
                  <a:srgbClr val="006BA6"/>
                </a:solidFill>
              </a:rPr>
              <a:t>-1</a:t>
            </a:r>
            <a:r>
              <a:rPr lang="en-US" sz="1200" b="1" dirty="0">
                <a:solidFill>
                  <a:srgbClr val="006BA6"/>
                </a:solidFill>
              </a:rPr>
              <a:t>) </a:t>
            </a:r>
            <a:r>
              <a:rPr lang="en-US" sz="1200" b="1" dirty="0">
                <a:solidFill>
                  <a:srgbClr val="006BA6"/>
                </a:solidFill>
              </a:rPr>
              <a:t>in the edge data indicate that oxidation occurred at the edges, not at centers.</a:t>
            </a:r>
          </a:p>
        </p:txBody>
      </p:sp>
      <p:sp>
        <p:nvSpPr>
          <p:cNvPr id="10" name="Title 1"/>
          <p:cNvSpPr txBox="1">
            <a:spLocks/>
          </p:cNvSpPr>
          <p:nvPr/>
        </p:nvSpPr>
        <p:spPr>
          <a:xfrm>
            <a:off x="673100" y="133350"/>
            <a:ext cx="83058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smtClean="0">
                <a:solidFill>
                  <a:srgbClr val="00395A"/>
                </a:solidFill>
                <a:latin typeface="Calibri"/>
                <a:cs typeface="Calibri"/>
              </a:rPr>
              <a:t>Mapping Catalytic Reactions on Single Nanoparticles </a:t>
            </a:r>
            <a:endParaRPr lang="en-US" sz="2800" b="1" dirty="0">
              <a:solidFill>
                <a:srgbClr val="00395A"/>
              </a:solidFill>
              <a:latin typeface="Calibri"/>
              <a:cs typeface="Calibri"/>
            </a:endParaRPr>
          </a:p>
        </p:txBody>
      </p:sp>
      <p:cxnSp>
        <p:nvCxnSpPr>
          <p:cNvPr id="11" name="Straight Connector 10"/>
          <p:cNvCxnSpPr/>
          <p:nvPr/>
        </p:nvCxnSpPr>
        <p:spPr>
          <a:xfrm>
            <a:off x="5486400" y="6096000"/>
            <a:ext cx="3479800" cy="12700"/>
          </a:xfrm>
          <a:prstGeom prst="line">
            <a:avLst/>
          </a:prstGeom>
          <a:ln>
            <a:solidFill>
              <a:srgbClr val="006BA6"/>
            </a:solidFill>
          </a:ln>
          <a:effectLst/>
        </p:spPr>
        <p:style>
          <a:lnRef idx="2">
            <a:schemeClr val="accent1"/>
          </a:lnRef>
          <a:fillRef idx="0">
            <a:schemeClr val="accent1"/>
          </a:fillRef>
          <a:effectRef idx="1">
            <a:schemeClr val="accent1"/>
          </a:effectRef>
          <a:fontRef idx="minor">
            <a:schemeClr val="tx1"/>
          </a:fontRef>
        </p:style>
      </p:cxnSp>
      <p:sp>
        <p:nvSpPr>
          <p:cNvPr id="2055" name="Rectangle 19"/>
          <p:cNvSpPr>
            <a:spLocks noChangeArrowheads="1"/>
          </p:cNvSpPr>
          <p:nvPr/>
        </p:nvSpPr>
        <p:spPr bwMode="auto">
          <a:xfrm>
            <a:off x="63500" y="901700"/>
            <a:ext cx="5219700" cy="5304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180975" indent="-3175" algn="l">
              <a:spcAft>
                <a:spcPts val="400"/>
              </a:spcAft>
              <a:defRPr/>
            </a:pPr>
            <a:r>
              <a:rPr lang="en-US" sz="2000" dirty="0">
                <a:solidFill>
                  <a:srgbClr val="5D5D5D"/>
                </a:solidFill>
                <a:latin typeface="Calibri" charset="0"/>
              </a:rPr>
              <a:t>Synchrotron infrared nanospectroscopy (SINS) has confirmed that structural defects and jagged surfaces at the edges of platinum and gold nanoparticles are key hot spots for chemical reactivity.</a:t>
            </a:r>
          </a:p>
          <a:p>
            <a:pPr marL="117475" indent="-119063" algn="l">
              <a:spcAft>
                <a:spcPts val="0"/>
              </a:spcAft>
              <a:defRPr/>
            </a:pPr>
            <a:r>
              <a:rPr lang="en-US" b="1" dirty="0">
                <a:solidFill>
                  <a:srgbClr val="006BA6"/>
                </a:solidFill>
                <a:latin typeface="Calibri"/>
                <a:cs typeface="Calibri"/>
              </a:rPr>
              <a:t>Significance and Impact</a:t>
            </a:r>
          </a:p>
          <a:p>
            <a:pPr marL="180975" indent="-3175" algn="l">
              <a:spcAft>
                <a:spcPts val="400"/>
              </a:spcAft>
              <a:defRPr/>
            </a:pPr>
            <a:r>
              <a:rPr lang="en-US" sz="2000" dirty="0">
                <a:solidFill>
                  <a:srgbClr val="5D5D5D"/>
                </a:solidFill>
                <a:latin typeface="Calibri" charset="0"/>
              </a:rPr>
              <a:t>The results should help in the design of better catalysts that will reduce energy usage in the production of commodity chemicals (e.g. fertilizers, fuel, plastics).</a:t>
            </a:r>
          </a:p>
          <a:p>
            <a:pPr marL="117475" indent="-119063" algn="l">
              <a:spcAft>
                <a:spcPts val="0"/>
              </a:spcAft>
              <a:defRPr/>
            </a:pPr>
            <a:r>
              <a:rPr lang="en-US" b="1" dirty="0">
                <a:solidFill>
                  <a:srgbClr val="006BA6"/>
                </a:solidFill>
                <a:latin typeface="Calibri"/>
                <a:cs typeface="Calibri"/>
              </a:rPr>
              <a:t>Research Details</a:t>
            </a:r>
          </a:p>
          <a:p>
            <a:pPr marL="177800" indent="-177800" algn="l">
              <a:spcAft>
                <a:spcPts val="0"/>
              </a:spcAft>
              <a:buFont typeface="Lucida Grande"/>
              <a:buChar char="−"/>
              <a:defRPr/>
            </a:pPr>
            <a:r>
              <a:rPr lang="en-US" sz="2000" dirty="0">
                <a:solidFill>
                  <a:srgbClr val="5D5D5D"/>
                </a:solidFill>
                <a:latin typeface="Calibri" charset="0"/>
              </a:rPr>
              <a:t>Au &amp; Pt nanoparticles ~100 nm in dimension.</a:t>
            </a:r>
          </a:p>
          <a:p>
            <a:pPr marL="177800" indent="-177800" algn="l">
              <a:spcAft>
                <a:spcPts val="0"/>
              </a:spcAft>
              <a:buFont typeface="Lucida Grande"/>
              <a:buChar char="−"/>
              <a:defRPr/>
            </a:pPr>
            <a:r>
              <a:rPr lang="en-US" sz="2000" dirty="0">
                <a:solidFill>
                  <a:srgbClr val="5D5D5D"/>
                </a:solidFill>
                <a:latin typeface="Calibri" charset="0"/>
              </a:rPr>
              <a:t>Coated w/ chemically active marker molecules.</a:t>
            </a:r>
          </a:p>
          <a:p>
            <a:pPr marL="177800" indent="-177800" algn="l">
              <a:spcAft>
                <a:spcPts val="0"/>
              </a:spcAft>
              <a:buFont typeface="Lucida Grande"/>
              <a:buChar char="−"/>
              <a:defRPr/>
            </a:pPr>
            <a:r>
              <a:rPr lang="en-US" sz="2000" dirty="0">
                <a:solidFill>
                  <a:srgbClr val="5D5D5D"/>
                </a:solidFill>
                <a:latin typeface="Calibri" charset="0"/>
              </a:rPr>
              <a:t>Scans taken through particle edges &amp; centers, confirmed greater activity at edges.</a:t>
            </a:r>
          </a:p>
        </p:txBody>
      </p:sp>
      <p:sp>
        <p:nvSpPr>
          <p:cNvPr id="8" name="Rectangle 14"/>
          <p:cNvSpPr>
            <a:spLocks noChangeArrowheads="1"/>
          </p:cNvSpPr>
          <p:nvPr/>
        </p:nvSpPr>
        <p:spPr bwMode="auto">
          <a:xfrm>
            <a:off x="7175500" y="963613"/>
            <a:ext cx="1752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sz="1200" b="1" dirty="0">
                <a:solidFill>
                  <a:srgbClr val="006BA6"/>
                </a:solidFill>
              </a:rPr>
              <a:t>Atomic-force microscopy image of Pt particles; arrows show SINS scans through center (red) and edge (green). </a:t>
            </a:r>
          </a:p>
        </p:txBody>
      </p:sp>
      <p:pic>
        <p:nvPicPr>
          <p:cNvPr id="2" name="Picture 1" descr="349wuVGb.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2101" y="2518752"/>
            <a:ext cx="3746500" cy="2211322"/>
          </a:xfrm>
          <a:prstGeom prst="rect">
            <a:avLst/>
          </a:prstGeom>
        </p:spPr>
      </p:pic>
      <p:pic>
        <p:nvPicPr>
          <p:cNvPr id="3" name="Picture 2" descr="349wuVGa.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16180" y="800100"/>
            <a:ext cx="1913962" cy="1587500"/>
          </a:xfrm>
          <a:prstGeom prst="rect">
            <a:avLst/>
          </a:prstGeom>
        </p:spPr>
      </p:pic>
      <p:cxnSp>
        <p:nvCxnSpPr>
          <p:cNvPr id="12" name="Straight Connector 11"/>
          <p:cNvCxnSpPr/>
          <p:nvPr/>
        </p:nvCxnSpPr>
        <p:spPr>
          <a:xfrm>
            <a:off x="7239000" y="2247900"/>
            <a:ext cx="1638300" cy="0"/>
          </a:xfrm>
          <a:prstGeom prst="line">
            <a:avLst/>
          </a:prstGeom>
          <a:ln>
            <a:solidFill>
              <a:srgbClr val="006BA6"/>
            </a:solidFill>
          </a:ln>
          <a:effectLst/>
        </p:spPr>
        <p:style>
          <a:lnRef idx="2">
            <a:schemeClr val="accent1"/>
          </a:lnRef>
          <a:fillRef idx="0">
            <a:schemeClr val="accent1"/>
          </a:fillRef>
          <a:effectRef idx="1">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107139</TotalTime>
  <Words>426</Words>
  <Application>Microsoft Macintosh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Lori Tamura User</cp:lastModifiedBy>
  <cp:revision>1654</cp:revision>
  <cp:lastPrinted>2012-02-01T00:57:17Z</cp:lastPrinted>
  <dcterms:created xsi:type="dcterms:W3CDTF">2012-10-22T19:28:02Z</dcterms:created>
  <dcterms:modified xsi:type="dcterms:W3CDTF">2017-03-23T20:46:45Z</dcterms:modified>
  <cp:category/>
</cp:coreProperties>
</file>