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A6"/>
    <a:srgbClr val="313335"/>
    <a:srgbClr val="00395A"/>
    <a:srgbClr val="016BA6"/>
    <a:srgbClr val="BF0997"/>
    <a:srgbClr val="CB30B2"/>
    <a:srgbClr val="FF8000"/>
    <a:srgbClr val="FF9C00"/>
    <a:srgbClr val="006E00"/>
    <a:srgbClr val="006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09"/>
    <p:restoredTop sz="88482" autoAdjust="0"/>
  </p:normalViewPr>
  <p:slideViewPr>
    <p:cSldViewPr snapToGrid="0">
      <p:cViewPr>
        <p:scale>
          <a:sx n="100" d="100"/>
          <a:sy n="100" d="100"/>
        </p:scale>
        <p:origin x="2296" y="496"/>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4/13/17</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fontAlgn="base"/>
            <a:r>
              <a:rPr lang="en-US" sz="1200" kern="1200" dirty="0" smtClean="0">
                <a:solidFill>
                  <a:schemeClr val="tx1"/>
                </a:solidFill>
                <a:effectLst/>
                <a:latin typeface="Calibri" pitchFamily="28" charset="0"/>
                <a:ea typeface="ＭＳ Ｐゴシック" pitchFamily="28" charset="-128"/>
                <a:cs typeface="ＭＳ Ｐゴシック" charset="0"/>
              </a:rPr>
              <a:t>Curved β sheets are basic building blocks in the construction of protein cavities that, by serving as binding sites for other molecules, are essential to protein function. After analyzing classic protein formations and running folding simulations, researchers designed a series of novel proteins with curved β sheets, inspired by naturally occurring protein </a:t>
            </a:r>
            <a:r>
              <a:rPr lang="en-US" sz="1200" kern="1200" dirty="0" err="1" smtClean="0">
                <a:solidFill>
                  <a:schemeClr val="tx1"/>
                </a:solidFill>
                <a:effectLst/>
                <a:latin typeface="Calibri" pitchFamily="28" charset="0"/>
                <a:ea typeface="ＭＳ Ｐゴシック" pitchFamily="28" charset="-128"/>
                <a:cs typeface="ＭＳ Ｐゴシック" charset="0"/>
              </a:rPr>
              <a:t>superfamilies</a:t>
            </a:r>
            <a:r>
              <a:rPr lang="en-US" sz="1200" kern="1200" dirty="0" smtClean="0">
                <a:solidFill>
                  <a:schemeClr val="tx1"/>
                </a:solidFill>
                <a:effectLst/>
                <a:latin typeface="Calibri" pitchFamily="28" charset="0"/>
                <a:ea typeface="ＭＳ Ｐゴシック" pitchFamily="28" charset="-128"/>
                <a:cs typeface="ＭＳ Ｐゴシック" charset="0"/>
              </a:rPr>
              <a:t>. They then compared the predicted models to physical examples of these designed proteins using x-ray crystallography. All of the structures closely matched the predicted models, showing that β-sheet curvature can be controlled with atomic-level accuracy. The discovery opens the door to the design of new proteins capable of entirely new functions, including catalyzing reactions not seen in nature and the development of new diagnostic tests and medical treatments.</a:t>
            </a:r>
            <a:r>
              <a:rPr lang="en-US" dirty="0" smtClean="0">
                <a:effectLst/>
              </a:rPr>
              <a:t> </a:t>
            </a:r>
          </a:p>
          <a:p>
            <a:pPr fontAlgn="base"/>
            <a:endParaRPr lang="en-US" dirty="0">
              <a:latin typeface="Calibri" charset="0"/>
              <a:ea typeface="ＭＳ Ｐゴシック" charset="0"/>
            </a:endParaRPr>
          </a:p>
          <a:p>
            <a:r>
              <a:rPr lang="en-US" sz="1200" kern="1200" dirty="0" smtClean="0">
                <a:solidFill>
                  <a:schemeClr val="tx1"/>
                </a:solidFill>
                <a:effectLst/>
                <a:latin typeface="Calibri" pitchFamily="28" charset="0"/>
                <a:ea typeface="ＭＳ Ｐゴシック" pitchFamily="28" charset="-128"/>
                <a:cs typeface="ＭＳ Ｐゴシック" charset="0"/>
              </a:rPr>
              <a:t>Research conducted by: E. Marcos (Univ. of Washington and Barcelona Institute of Science and Technology); B. </a:t>
            </a:r>
            <a:r>
              <a:rPr lang="en-US" sz="1200" kern="1200" dirty="0" err="1" smtClean="0">
                <a:solidFill>
                  <a:schemeClr val="tx1"/>
                </a:solidFill>
                <a:effectLst/>
                <a:latin typeface="Calibri" pitchFamily="28" charset="0"/>
                <a:ea typeface="ＭＳ Ｐゴシック" pitchFamily="28" charset="-128"/>
                <a:cs typeface="ＭＳ Ｐゴシック" charset="0"/>
              </a:rPr>
              <a:t>Basanta</a:t>
            </a:r>
            <a:r>
              <a:rPr lang="en-US" sz="1200" kern="1200" dirty="0" smtClean="0">
                <a:solidFill>
                  <a:schemeClr val="tx1"/>
                </a:solidFill>
                <a:effectLst/>
                <a:latin typeface="Calibri" pitchFamily="28" charset="0"/>
                <a:ea typeface="ＭＳ Ｐゴシック" pitchFamily="28" charset="-128"/>
                <a:cs typeface="ＭＳ Ｐゴシック" charset="0"/>
              </a:rPr>
              <a:t>, T.M. </a:t>
            </a:r>
            <a:r>
              <a:rPr lang="en-US" sz="1200" kern="1200" dirty="0" err="1" smtClean="0">
                <a:solidFill>
                  <a:schemeClr val="tx1"/>
                </a:solidFill>
                <a:effectLst/>
                <a:latin typeface="Calibri" pitchFamily="28" charset="0"/>
                <a:ea typeface="ＭＳ Ｐゴシック" pitchFamily="28" charset="-128"/>
                <a:cs typeface="ＭＳ Ｐゴシック" charset="0"/>
              </a:rPr>
              <a:t>Chidyausiku</a:t>
            </a:r>
            <a:r>
              <a:rPr lang="en-US" sz="1200" kern="1200" dirty="0" smtClean="0">
                <a:solidFill>
                  <a:schemeClr val="tx1"/>
                </a:solidFill>
                <a:effectLst/>
                <a:latin typeface="Calibri" pitchFamily="28" charset="0"/>
                <a:ea typeface="ＭＳ Ｐゴシック" pitchFamily="28" charset="-128"/>
                <a:cs typeface="ＭＳ Ｐゴシック" charset="0"/>
              </a:rPr>
              <a:t>, D.-A. Silva, and J. Dou (Univ. of Washington); Y. Tang, G. Liu, G.V.T. </a:t>
            </a:r>
            <a:r>
              <a:rPr lang="en-US" sz="1200" kern="1200" dirty="0" err="1" smtClean="0">
                <a:solidFill>
                  <a:schemeClr val="tx1"/>
                </a:solidFill>
                <a:effectLst/>
                <a:latin typeface="Calibri" pitchFamily="28" charset="0"/>
                <a:ea typeface="ＭＳ Ｐゴシック" pitchFamily="28" charset="-128"/>
                <a:cs typeface="ＭＳ Ｐゴシック" charset="0"/>
              </a:rPr>
              <a:t>Swapna</a:t>
            </a:r>
            <a:r>
              <a:rPr lang="en-US" sz="1200" kern="1200" dirty="0" smtClean="0">
                <a:solidFill>
                  <a:schemeClr val="tx1"/>
                </a:solidFill>
                <a:effectLst/>
                <a:latin typeface="Calibri" pitchFamily="28" charset="0"/>
                <a:ea typeface="ＭＳ Ｐゴシック" pitchFamily="28" charset="-128"/>
                <a:cs typeface="ＭＳ Ｐゴシック" charset="0"/>
              </a:rPr>
              <a:t>, R. Guan, R. Xiao, and G.T. </a:t>
            </a:r>
            <a:r>
              <a:rPr lang="en-US" sz="1200" kern="1200" dirty="0" err="1" smtClean="0">
                <a:solidFill>
                  <a:schemeClr val="tx1"/>
                </a:solidFill>
                <a:effectLst/>
                <a:latin typeface="Calibri" pitchFamily="28" charset="0"/>
                <a:ea typeface="ＭＳ Ｐゴシック" pitchFamily="28" charset="-128"/>
                <a:cs typeface="ＭＳ Ｐゴシック" charset="0"/>
              </a:rPr>
              <a:t>Montelione</a:t>
            </a:r>
            <a:r>
              <a:rPr lang="en-US" sz="1200" kern="1200" dirty="0" smtClean="0">
                <a:solidFill>
                  <a:schemeClr val="tx1"/>
                </a:solidFill>
                <a:effectLst/>
                <a:latin typeface="Calibri" pitchFamily="28" charset="0"/>
                <a:ea typeface="ＭＳ Ｐゴシック" pitchFamily="28" charset="-128"/>
                <a:cs typeface="ＭＳ Ｐゴシック" charset="0"/>
              </a:rPr>
              <a:t> (Rutgers Univ. and Northeast Structural Genomics Consortium); G. </a:t>
            </a:r>
            <a:r>
              <a:rPr lang="en-US" sz="1200" kern="1200" dirty="0" err="1" smtClean="0">
                <a:solidFill>
                  <a:schemeClr val="tx1"/>
                </a:solidFill>
                <a:effectLst/>
                <a:latin typeface="Calibri" pitchFamily="28" charset="0"/>
                <a:ea typeface="ＭＳ Ｐゴシック" pitchFamily="28" charset="-128"/>
                <a:cs typeface="ＭＳ Ｐゴシック" charset="0"/>
              </a:rPr>
              <a:t>Oberdorfer</a:t>
            </a:r>
            <a:r>
              <a:rPr lang="en-US" sz="1200" kern="1200" dirty="0" smtClean="0">
                <a:solidFill>
                  <a:schemeClr val="tx1"/>
                </a:solidFill>
                <a:effectLst/>
                <a:latin typeface="Calibri" pitchFamily="28" charset="0"/>
                <a:ea typeface="ＭＳ Ｐゴシック" pitchFamily="28" charset="-128"/>
                <a:cs typeface="ＭＳ Ｐゴシック" charset="0"/>
              </a:rPr>
              <a:t> (Univ. of Washington and Univ. of Graz, Austria); J.H. Pereira, B. </a:t>
            </a:r>
            <a:r>
              <a:rPr lang="en-US" sz="1200" kern="1200" dirty="0" err="1" smtClean="0">
                <a:solidFill>
                  <a:schemeClr val="tx1"/>
                </a:solidFill>
                <a:effectLst/>
                <a:latin typeface="Calibri" pitchFamily="28" charset="0"/>
                <a:ea typeface="ＭＳ Ｐゴシック" pitchFamily="28" charset="-128"/>
                <a:cs typeface="ＭＳ Ｐゴシック" charset="0"/>
              </a:rPr>
              <a:t>Sankaran</a:t>
            </a:r>
            <a:r>
              <a:rPr lang="en-US" sz="1200" kern="1200" dirty="0" smtClean="0">
                <a:solidFill>
                  <a:schemeClr val="tx1"/>
                </a:solidFill>
                <a:effectLst/>
                <a:latin typeface="Calibri" pitchFamily="28" charset="0"/>
                <a:ea typeface="ＭＳ Ｐゴシック" pitchFamily="28" charset="-128"/>
                <a:cs typeface="ＭＳ Ｐゴシック" charset="0"/>
              </a:rPr>
              <a:t>, and P.H. </a:t>
            </a:r>
            <a:r>
              <a:rPr lang="en-US" sz="1200" kern="1200" dirty="0" err="1" smtClean="0">
                <a:solidFill>
                  <a:schemeClr val="tx1"/>
                </a:solidFill>
                <a:effectLst/>
                <a:latin typeface="Calibri" pitchFamily="28" charset="0"/>
                <a:ea typeface="ＭＳ Ｐゴシック" pitchFamily="28" charset="-128"/>
                <a:cs typeface="ＭＳ Ｐゴシック" charset="0"/>
              </a:rPr>
              <a:t>Zwart</a:t>
            </a:r>
            <a:r>
              <a:rPr lang="en-US" sz="1200" kern="1200" dirty="0" smtClean="0">
                <a:solidFill>
                  <a:schemeClr val="tx1"/>
                </a:solidFill>
                <a:effectLst/>
                <a:latin typeface="Calibri" pitchFamily="28" charset="0"/>
                <a:ea typeface="ＭＳ Ｐゴシック" pitchFamily="28" charset="-128"/>
                <a:cs typeface="ＭＳ Ｐゴシック" charset="0"/>
              </a:rPr>
              <a:t> (Berkeley Lab and Joint </a:t>
            </a:r>
            <a:r>
              <a:rPr lang="en-US" sz="1200" kern="1200" dirty="0" err="1" smtClean="0">
                <a:solidFill>
                  <a:schemeClr val="tx1"/>
                </a:solidFill>
                <a:effectLst/>
                <a:latin typeface="Calibri" pitchFamily="28" charset="0"/>
                <a:ea typeface="ＭＳ Ｐゴシック" pitchFamily="28" charset="-128"/>
                <a:cs typeface="ＭＳ Ｐゴシック" charset="0"/>
              </a:rPr>
              <a:t>BioEnergy</a:t>
            </a:r>
            <a:r>
              <a:rPr lang="en-US" sz="1200" kern="1200" dirty="0" smtClean="0">
                <a:solidFill>
                  <a:schemeClr val="tx1"/>
                </a:solidFill>
                <a:effectLst/>
                <a:latin typeface="Calibri" pitchFamily="28" charset="0"/>
                <a:ea typeface="ＭＳ Ｐゴシック" pitchFamily="28" charset="-128"/>
                <a:cs typeface="ＭＳ Ｐゴシック" charset="0"/>
              </a:rPr>
              <a:t> Institute); and D. Baker (Univ. of Washington and Howard Hughes Medical </a:t>
            </a:r>
            <a:r>
              <a:rPr lang="en-US" sz="1200" kern="1200" dirty="0" err="1" smtClean="0">
                <a:solidFill>
                  <a:schemeClr val="tx1"/>
                </a:solidFill>
                <a:effectLst/>
                <a:latin typeface="Calibri" pitchFamily="28" charset="0"/>
                <a:ea typeface="ＭＳ Ｐゴシック" pitchFamily="28" charset="-128"/>
                <a:cs typeface="ＭＳ Ｐゴシック" charset="0"/>
              </a:rPr>
              <a:t>Instiute</a:t>
            </a:r>
            <a:r>
              <a:rPr lang="en-US" sz="1200" kern="1200" dirty="0" smtClean="0">
                <a:solidFill>
                  <a:schemeClr val="tx1"/>
                </a:solidFill>
                <a:effectLst/>
                <a:latin typeface="Calibri" pitchFamily="28" charset="0"/>
                <a:ea typeface="ＭＳ Ｐゴシック" pitchFamily="28" charset="-128"/>
                <a:cs typeface="ＭＳ Ｐゴシック" charset="0"/>
              </a:rPr>
              <a:t>).</a:t>
            </a:r>
          </a:p>
          <a:p>
            <a:r>
              <a:rPr lang="en-US" sz="1200" kern="1200" dirty="0" smtClean="0">
                <a:solidFill>
                  <a:schemeClr val="tx1"/>
                </a:solidFill>
                <a:effectLst/>
                <a:latin typeface="Calibri" pitchFamily="28" charset="0"/>
                <a:ea typeface="ＭＳ Ｐゴシック" pitchFamily="28" charset="-128"/>
                <a:cs typeface="ＭＳ Ｐゴシック" charset="0"/>
              </a:rPr>
              <a:t> </a:t>
            </a:r>
          </a:p>
          <a:p>
            <a:r>
              <a:rPr lang="en-US" sz="1200" kern="1200" dirty="0" smtClean="0">
                <a:solidFill>
                  <a:schemeClr val="tx1"/>
                </a:solidFill>
                <a:effectLst/>
                <a:latin typeface="Calibri" pitchFamily="28" charset="0"/>
                <a:ea typeface="ＭＳ Ｐゴシック" pitchFamily="28" charset="-128"/>
                <a:cs typeface="ＭＳ Ｐゴシック" charset="0"/>
              </a:rPr>
              <a:t>Research funding: Howard Hughes Medical Institute, Defense Threat Reduction Agency, National Institutes of Health, European Commission (via Marie Curie International Outgoing Fellowships), Pew Charitable Trusts, Mexican National Council of Science and Technology (CONACYT), and U.S. Department of Energy, Office of Basic Energy Sciences (DOE BES). Operation of the ALS is supported by DOE BES.</a:t>
            </a:r>
          </a:p>
          <a:p>
            <a:endParaRPr lang="en-US" sz="1600" dirty="0">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600" dirty="0">
                <a:latin typeface="Calibri" charset="0"/>
                <a:ea typeface="ＭＳ Ｐゴシック" charset="0"/>
              </a:rPr>
              <a:t>Full highlight: </a:t>
            </a:r>
            <a:r>
              <a:rPr lang="en-US" sz="1200" kern="1200" dirty="0">
                <a:solidFill>
                  <a:schemeClr val="tx1"/>
                </a:solidFill>
                <a:effectLst/>
                <a:latin typeface="Calibri" pitchFamily="28" charset="0"/>
                <a:ea typeface="ＭＳ Ｐゴシック" pitchFamily="28" charset="-128"/>
                <a:cs typeface="ＭＳ Ｐゴシック" charset="0"/>
              </a:rPr>
              <a:t>https://</a:t>
            </a:r>
            <a:r>
              <a:rPr lang="en-US" sz="1200" kern="1200" dirty="0" err="1" smtClean="0">
                <a:solidFill>
                  <a:schemeClr val="tx1"/>
                </a:solidFill>
                <a:effectLst/>
                <a:latin typeface="Calibri" pitchFamily="28" charset="0"/>
                <a:ea typeface="ＭＳ Ｐゴシック" pitchFamily="28" charset="-128"/>
                <a:cs typeface="ＭＳ Ｐゴシック" charset="0"/>
              </a:rPr>
              <a:t>als.lbl.gov</a:t>
            </a:r>
            <a:r>
              <a:rPr lang="en-US" sz="1200" kern="1200" smtClean="0">
                <a:solidFill>
                  <a:schemeClr val="tx1"/>
                </a:solidFill>
                <a:effectLst/>
                <a:latin typeface="Calibri" pitchFamily="28" charset="0"/>
                <a:ea typeface="ＭＳ Ｐゴシック" pitchFamily="28" charset="-128"/>
                <a:cs typeface="ＭＳ Ｐゴシック" charset="0"/>
              </a:rPr>
              <a:t>/bending-beta-sheet-curve-shape-protein-cavities</a:t>
            </a:r>
            <a:endParaRPr lang="en-US" sz="1200" kern="1200" dirty="0">
              <a:solidFill>
                <a:schemeClr val="tx1"/>
              </a:solidFill>
              <a:effectLst/>
              <a:latin typeface="Calibri" pitchFamily="28" charset="0"/>
              <a:ea typeface="ＭＳ Ｐゴシック" pitchFamily="28" charset="-128"/>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jpg"/><Relationship Id="rId1" Type="http://schemas.openxmlformats.org/officeDocument/2006/relationships/themeOverride" Target="../theme/themeOverride1.x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7776" y="750509"/>
            <a:ext cx="2354847" cy="3479288"/>
          </a:xfrm>
          <a:prstGeom prst="rect">
            <a:avLst/>
          </a:prstGeom>
        </p:spPr>
      </p:pic>
      <p:sp>
        <p:nvSpPr>
          <p:cNvPr id="3073" name="TextBox 2"/>
          <p:cNvSpPr txBox="1">
            <a:spLocks noChangeArrowheads="1"/>
          </p:cNvSpPr>
          <p:nvPr/>
        </p:nvSpPr>
        <p:spPr bwMode="auto">
          <a:xfrm>
            <a:off x="101600" y="6042025"/>
            <a:ext cx="8966200"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fr-FR" sz="1100">
                <a:solidFill>
                  <a:srgbClr val="313335"/>
                </a:solidFill>
                <a:latin typeface="Calibri" charset="0"/>
              </a:rPr>
              <a:t>Publication about this research: E. Marcos, B. Basanta, T.M. Chidyausiku, Y. Tang, G. Oberdorfer, G. Liu, G.V.T. Swapna, R. Guan, D.-A. Silva, J. Dou, J.H. Pereira, R. Xiao, B. Sankaran, P.H. Zwart, G.T. Montelione, and D. Baker, </a:t>
            </a:r>
            <a:r>
              <a:rPr lang="fr-FR" sz="1100" i="1">
                <a:solidFill>
                  <a:srgbClr val="313335"/>
                </a:solidFill>
                <a:latin typeface="Calibri" charset="0"/>
              </a:rPr>
              <a:t>Science</a:t>
            </a:r>
            <a:r>
              <a:rPr lang="fr-FR" sz="1100">
                <a:solidFill>
                  <a:srgbClr val="313335"/>
                </a:solidFill>
                <a:latin typeface="Calibri" charset="0"/>
              </a:rPr>
              <a:t> </a:t>
            </a:r>
            <a:r>
              <a:rPr lang="fr-FR" sz="1100" b="1">
                <a:solidFill>
                  <a:srgbClr val="313335"/>
                </a:solidFill>
                <a:latin typeface="Calibri" charset="0"/>
              </a:rPr>
              <a:t>355</a:t>
            </a:r>
            <a:r>
              <a:rPr lang="fr-FR" sz="1100">
                <a:solidFill>
                  <a:srgbClr val="313335"/>
                </a:solidFill>
                <a:latin typeface="Calibri" charset="0"/>
              </a:rPr>
              <a:t>, 201 (2017). Work was performed at Lawrence Berkeley National Laboratory, ALS Beamline 8.2.1, and Brookhaven National Laboratory, NSLS Beamline X4C. Operation of the ALS is supported by the U.S. Department of Energy, Office of Basic Energy Sciences. </a:t>
            </a:r>
          </a:p>
        </p:txBody>
      </p:sp>
      <p:sp>
        <p:nvSpPr>
          <p:cNvPr id="10" name="Title 1"/>
          <p:cNvSpPr txBox="1">
            <a:spLocks/>
          </p:cNvSpPr>
          <p:nvPr/>
        </p:nvSpPr>
        <p:spPr>
          <a:xfrm>
            <a:off x="673100" y="133350"/>
            <a:ext cx="8305800"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dirty="0">
                <a:solidFill>
                  <a:srgbClr val="00395A"/>
                </a:solidFill>
                <a:latin typeface="Calibri"/>
                <a:cs typeface="Calibri"/>
              </a:rPr>
              <a:t>Bending the (β-Sheet) Curve to Shape Protein Cavities</a:t>
            </a:r>
          </a:p>
        </p:txBody>
      </p:sp>
      <p:cxnSp>
        <p:nvCxnSpPr>
          <p:cNvPr id="11" name="Straight Connector 10"/>
          <p:cNvCxnSpPr/>
          <p:nvPr/>
        </p:nvCxnSpPr>
        <p:spPr>
          <a:xfrm>
            <a:off x="6527800" y="5842000"/>
            <a:ext cx="2349500" cy="0"/>
          </a:xfrm>
          <a:prstGeom prst="line">
            <a:avLst/>
          </a:prstGeom>
          <a:ln>
            <a:solidFill>
              <a:srgbClr val="006BA6"/>
            </a:solidFill>
          </a:ln>
          <a:effectLst/>
        </p:spPr>
        <p:style>
          <a:lnRef idx="2">
            <a:schemeClr val="accent1"/>
          </a:lnRef>
          <a:fillRef idx="0">
            <a:schemeClr val="accent1"/>
          </a:fillRef>
          <a:effectRef idx="1">
            <a:schemeClr val="accent1"/>
          </a:effectRef>
          <a:fontRef idx="minor">
            <a:schemeClr val="tx1"/>
          </a:fontRef>
        </p:style>
      </p:cxnSp>
      <p:sp>
        <p:nvSpPr>
          <p:cNvPr id="2055" name="Rectangle 19"/>
          <p:cNvSpPr>
            <a:spLocks noChangeArrowheads="1"/>
          </p:cNvSpPr>
          <p:nvPr/>
        </p:nvSpPr>
        <p:spPr bwMode="auto">
          <a:xfrm>
            <a:off x="88900" y="965200"/>
            <a:ext cx="6273800" cy="49962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marL="117475" indent="-119063" algn="l">
              <a:spcAft>
                <a:spcPts val="0"/>
              </a:spcAft>
              <a:defRPr/>
            </a:pPr>
            <a:r>
              <a:rPr lang="en-US" b="1" dirty="0">
                <a:solidFill>
                  <a:srgbClr val="006BA6"/>
                </a:solidFill>
                <a:latin typeface="Calibri"/>
                <a:cs typeface="Calibri"/>
              </a:rPr>
              <a:t>Scientific Achievement</a:t>
            </a:r>
          </a:p>
          <a:p>
            <a:pPr marL="180975" indent="-3175" algn="l">
              <a:spcAft>
                <a:spcPts val="400"/>
              </a:spcAft>
              <a:defRPr/>
            </a:pPr>
            <a:r>
              <a:rPr lang="en-US" sz="2000">
                <a:solidFill>
                  <a:srgbClr val="5D5D5D"/>
                </a:solidFill>
                <a:latin typeface="Calibri" charset="0"/>
              </a:rPr>
              <a:t>Protein cavities </a:t>
            </a:r>
            <a:r>
              <a:rPr lang="en-US" sz="2000" smtClean="0">
                <a:solidFill>
                  <a:srgbClr val="5D5D5D"/>
                </a:solidFill>
                <a:latin typeface="Calibri" charset="0"/>
              </a:rPr>
              <a:t>constructed </a:t>
            </a:r>
            <a:r>
              <a:rPr lang="en-US" sz="2000">
                <a:solidFill>
                  <a:srgbClr val="5D5D5D"/>
                </a:solidFill>
                <a:latin typeface="Calibri" charset="0"/>
              </a:rPr>
              <a:t>with curved β sheets can now be designed and produced with atomic-level accuracy, opening the door to </a:t>
            </a:r>
            <a:r>
              <a:rPr lang="en-US" sz="2000" smtClean="0">
                <a:solidFill>
                  <a:srgbClr val="5D5D5D"/>
                </a:solidFill>
                <a:latin typeface="Calibri" charset="0"/>
              </a:rPr>
              <a:t>customized </a:t>
            </a:r>
            <a:r>
              <a:rPr lang="en-US" sz="2000" smtClean="0">
                <a:solidFill>
                  <a:srgbClr val="5D5D5D"/>
                </a:solidFill>
                <a:latin typeface="Calibri" charset="0"/>
              </a:rPr>
              <a:t>binding sites </a:t>
            </a:r>
            <a:r>
              <a:rPr lang="en-US" sz="2000">
                <a:solidFill>
                  <a:srgbClr val="5D5D5D"/>
                </a:solidFill>
                <a:latin typeface="Calibri" charset="0"/>
              </a:rPr>
              <a:t>capable of entirely new </a:t>
            </a:r>
            <a:r>
              <a:rPr lang="en-US" sz="2000" smtClean="0">
                <a:solidFill>
                  <a:srgbClr val="5D5D5D"/>
                </a:solidFill>
                <a:latin typeface="Calibri" charset="0"/>
              </a:rPr>
              <a:t>functions.</a:t>
            </a:r>
            <a:endParaRPr lang="en-US" sz="2000" dirty="0">
              <a:solidFill>
                <a:srgbClr val="5D5D5D"/>
              </a:solidFill>
              <a:latin typeface="Calibri" charset="0"/>
            </a:endParaRPr>
          </a:p>
          <a:p>
            <a:pPr marL="117475" indent="-119063" algn="l">
              <a:spcAft>
                <a:spcPts val="0"/>
              </a:spcAft>
              <a:defRPr/>
            </a:pPr>
            <a:r>
              <a:rPr lang="en-US" b="1" dirty="0">
                <a:solidFill>
                  <a:srgbClr val="006BA6"/>
                </a:solidFill>
                <a:latin typeface="Calibri"/>
                <a:cs typeface="Calibri"/>
              </a:rPr>
              <a:t>Significance and Impact</a:t>
            </a:r>
          </a:p>
          <a:p>
            <a:pPr marL="180975" indent="-3175" algn="l">
              <a:spcAft>
                <a:spcPts val="400"/>
              </a:spcAft>
              <a:defRPr/>
            </a:pPr>
            <a:r>
              <a:rPr lang="en-US" sz="2000" smtClean="0">
                <a:solidFill>
                  <a:srgbClr val="5D5D5D"/>
                </a:solidFill>
                <a:latin typeface="Calibri" charset="0"/>
              </a:rPr>
              <a:t>The results could lead to </a:t>
            </a:r>
            <a:r>
              <a:rPr lang="en-US" sz="2000">
                <a:solidFill>
                  <a:srgbClr val="5D5D5D"/>
                </a:solidFill>
                <a:latin typeface="Calibri" charset="0"/>
              </a:rPr>
              <a:t>the design of </a:t>
            </a:r>
            <a:r>
              <a:rPr lang="en-US" sz="2000" smtClean="0">
                <a:solidFill>
                  <a:srgbClr val="5D5D5D"/>
                </a:solidFill>
                <a:latin typeface="Calibri" charset="0"/>
              </a:rPr>
              <a:t>structures for a wide range of applications, from </a:t>
            </a:r>
            <a:r>
              <a:rPr lang="en-US" sz="2000">
                <a:solidFill>
                  <a:srgbClr val="5D5D5D"/>
                </a:solidFill>
                <a:latin typeface="Calibri" charset="0"/>
              </a:rPr>
              <a:t>new diagnostic tests and medical treatments to more-efficient catalysis of chemical reactions for industrial </a:t>
            </a:r>
            <a:r>
              <a:rPr lang="en-US" sz="2000" smtClean="0">
                <a:solidFill>
                  <a:srgbClr val="5D5D5D"/>
                </a:solidFill>
                <a:latin typeface="Calibri" charset="0"/>
              </a:rPr>
              <a:t>processes.</a:t>
            </a:r>
          </a:p>
          <a:p>
            <a:pPr marL="117475" indent="-119063" algn="l">
              <a:spcAft>
                <a:spcPts val="0"/>
              </a:spcAft>
              <a:defRPr/>
            </a:pPr>
            <a:r>
              <a:rPr lang="en-US" b="1" smtClean="0">
                <a:solidFill>
                  <a:srgbClr val="006BA6"/>
                </a:solidFill>
                <a:latin typeface="Calibri"/>
                <a:cs typeface="Calibri"/>
              </a:rPr>
              <a:t>Research Details</a:t>
            </a:r>
          </a:p>
          <a:p>
            <a:pPr marL="177800" indent="-177800" algn="l">
              <a:spcAft>
                <a:spcPts val="0"/>
              </a:spcAft>
              <a:buFont typeface="Lucida Grande"/>
              <a:buChar char="−"/>
              <a:defRPr/>
            </a:pPr>
            <a:r>
              <a:rPr lang="en-US" sz="2000" smtClean="0">
                <a:solidFill>
                  <a:srgbClr val="5D5D5D"/>
                </a:solidFill>
                <a:latin typeface="Calibri" charset="0"/>
              </a:rPr>
              <a:t>Researchers deciphered </a:t>
            </a:r>
            <a:r>
              <a:rPr lang="en-US" sz="2000">
                <a:solidFill>
                  <a:srgbClr val="5D5D5D"/>
                </a:solidFill>
                <a:latin typeface="Calibri" charset="0"/>
              </a:rPr>
              <a:t>"rules" for β-sheet </a:t>
            </a:r>
            <a:r>
              <a:rPr lang="en-US" sz="2000" smtClean="0">
                <a:solidFill>
                  <a:srgbClr val="5D5D5D"/>
                </a:solidFill>
                <a:latin typeface="Calibri" charset="0"/>
              </a:rPr>
              <a:t>curvature in natural proteins &amp; added them to computer models.</a:t>
            </a:r>
            <a:endParaRPr lang="en-US" sz="2000" dirty="0">
              <a:solidFill>
                <a:srgbClr val="5D5D5D"/>
              </a:solidFill>
              <a:latin typeface="Calibri" charset="0"/>
            </a:endParaRPr>
          </a:p>
          <a:p>
            <a:pPr marL="177800" indent="-177800" algn="l">
              <a:spcAft>
                <a:spcPts val="0"/>
              </a:spcAft>
              <a:buFont typeface="Lucida Grande"/>
              <a:buChar char="−"/>
              <a:defRPr/>
            </a:pPr>
            <a:r>
              <a:rPr lang="en-US" sz="2000" smtClean="0">
                <a:solidFill>
                  <a:srgbClr val="5D5D5D"/>
                </a:solidFill>
                <a:latin typeface="Calibri" charset="0"/>
              </a:rPr>
              <a:t>X-ray crystallography validated the accuracy of nine designed proteins.</a:t>
            </a:r>
            <a:endParaRPr lang="en-US" sz="2000" dirty="0">
              <a:solidFill>
                <a:srgbClr val="5D5D5D"/>
              </a:solidFill>
              <a:latin typeface="Calibri" charset="0"/>
            </a:endParaRPr>
          </a:p>
        </p:txBody>
      </p:sp>
      <p:sp>
        <p:nvSpPr>
          <p:cNvPr id="3077" name="Rectangle 14"/>
          <p:cNvSpPr>
            <a:spLocks noChangeArrowheads="1"/>
          </p:cNvSpPr>
          <p:nvPr/>
        </p:nvSpPr>
        <p:spPr bwMode="auto">
          <a:xfrm>
            <a:off x="6451600" y="4189413"/>
            <a:ext cx="261620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l"/>
            <a:r>
              <a:rPr lang="en-US" sz="1200" b="1" dirty="0">
                <a:solidFill>
                  <a:srgbClr val="006BA6"/>
                </a:solidFill>
              </a:rPr>
              <a:t>Illustration of how a curved </a:t>
            </a:r>
            <a:r>
              <a:rPr lang="en-US" sz="1200" b="1">
                <a:solidFill>
                  <a:srgbClr val="006BA6"/>
                </a:solidFill>
              </a:rPr>
              <a:t>protein </a:t>
            </a:r>
            <a:r>
              <a:rPr lang="el-GR" sz="1200" b="1" smtClean="0">
                <a:solidFill>
                  <a:srgbClr val="006BA6"/>
                </a:solidFill>
              </a:rPr>
              <a:t>β</a:t>
            </a:r>
            <a:r>
              <a:rPr lang="en-US" sz="1200" b="1" smtClean="0">
                <a:solidFill>
                  <a:srgbClr val="006BA6"/>
                </a:solidFill>
              </a:rPr>
              <a:t> sheet (yellow-gold</a:t>
            </a:r>
            <a:r>
              <a:rPr lang="en-US" sz="1200" b="1" dirty="0">
                <a:solidFill>
                  <a:srgbClr val="006BA6"/>
                </a:solidFill>
              </a:rPr>
              <a:t>) forms a pocket (gray) </a:t>
            </a:r>
            <a:r>
              <a:rPr lang="en-US" sz="1200" b="1">
                <a:solidFill>
                  <a:srgbClr val="006BA6"/>
                </a:solidFill>
              </a:rPr>
              <a:t>to </a:t>
            </a:r>
            <a:r>
              <a:rPr lang="en-US" sz="1200" b="1" smtClean="0">
                <a:solidFill>
                  <a:srgbClr val="006BA6"/>
                </a:solidFill>
              </a:rPr>
              <a:t>poten-tially </a:t>
            </a:r>
            <a:r>
              <a:rPr lang="en-US" sz="1200" b="1" dirty="0">
                <a:solidFill>
                  <a:srgbClr val="006BA6"/>
                </a:solidFill>
              </a:rPr>
              <a:t>fit molecules</a:t>
            </a:r>
            <a:r>
              <a:rPr lang="en-US" sz="1200" b="1">
                <a:solidFill>
                  <a:srgbClr val="006BA6"/>
                </a:solidFill>
              </a:rPr>
              <a:t>. </a:t>
            </a:r>
            <a:r>
              <a:rPr lang="en-US" sz="1200" b="1" smtClean="0">
                <a:solidFill>
                  <a:srgbClr val="006BA6"/>
                </a:solidFill>
              </a:rPr>
              <a:t>Top: Struc-ture based </a:t>
            </a:r>
            <a:r>
              <a:rPr lang="en-US" sz="1200" b="1" dirty="0">
                <a:solidFill>
                  <a:srgbClr val="006BA6"/>
                </a:solidFill>
              </a:rPr>
              <a:t>on </a:t>
            </a:r>
            <a:r>
              <a:rPr lang="en-US" sz="1200" b="1">
                <a:solidFill>
                  <a:srgbClr val="006BA6"/>
                </a:solidFill>
              </a:rPr>
              <a:t>atomic-resolution </a:t>
            </a:r>
            <a:r>
              <a:rPr lang="en-US" sz="1200" b="1" smtClean="0">
                <a:solidFill>
                  <a:srgbClr val="006BA6"/>
                </a:solidFill>
              </a:rPr>
              <a:t>data. Bottom: Structure based </a:t>
            </a:r>
          </a:p>
          <a:p>
            <a:pPr algn="l"/>
            <a:r>
              <a:rPr lang="en-US" sz="1200" b="1" smtClean="0">
                <a:solidFill>
                  <a:srgbClr val="006BA6"/>
                </a:solidFill>
              </a:rPr>
              <a:t>on </a:t>
            </a:r>
            <a:r>
              <a:rPr lang="en-US" sz="1200" b="1">
                <a:solidFill>
                  <a:srgbClr val="006BA6"/>
                </a:solidFill>
              </a:rPr>
              <a:t>a </a:t>
            </a:r>
            <a:r>
              <a:rPr lang="en-US" sz="1200" b="1" smtClean="0">
                <a:solidFill>
                  <a:srgbClr val="006BA6"/>
                </a:solidFill>
              </a:rPr>
              <a:t>computational </a:t>
            </a:r>
            <a:r>
              <a:rPr lang="en-US" sz="1200" b="1" dirty="0">
                <a:solidFill>
                  <a:srgbClr val="006BA6"/>
                </a:solidFill>
              </a:rPr>
              <a:t>model. (Credit: Benjamin </a:t>
            </a:r>
            <a:r>
              <a:rPr lang="en-US" sz="1200" b="1" dirty="0" err="1">
                <a:solidFill>
                  <a:srgbClr val="006BA6"/>
                </a:solidFill>
              </a:rPr>
              <a:t>Basanta</a:t>
            </a:r>
            <a:r>
              <a:rPr lang="en-US" sz="1200" b="1" dirty="0">
                <a:solidFill>
                  <a:srgbClr val="006BA6"/>
                </a:solidFill>
              </a:rPr>
              <a:t>)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108156</TotalTime>
  <Words>535</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Lucida Grande</vt:lpstr>
      <vt:lpstr>ＭＳ Ｐゴシック</vt:lpstr>
      <vt:lpstr>Arial</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Microsoft Office User</cp:lastModifiedBy>
  <cp:revision>1670</cp:revision>
  <cp:lastPrinted>2012-02-01T00:57:17Z</cp:lastPrinted>
  <dcterms:created xsi:type="dcterms:W3CDTF">2012-10-22T19:28:02Z</dcterms:created>
  <dcterms:modified xsi:type="dcterms:W3CDTF">2017-04-13T21:04:19Z</dcterms:modified>
  <cp:category/>
</cp:coreProperties>
</file>