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A6"/>
    <a:srgbClr val="5D5D5D"/>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84"/>
    <p:restoredTop sz="76724" autoAdjust="0"/>
  </p:normalViewPr>
  <p:slideViewPr>
    <p:cSldViewPr snapToGrid="0">
      <p:cViewPr>
        <p:scale>
          <a:sx n="85" d="100"/>
          <a:sy n="85" d="100"/>
        </p:scale>
        <p:origin x="2208" y="832"/>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5/26/17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200" b="0" i="0" kern="1200">
                <a:solidFill>
                  <a:schemeClr val="tx1"/>
                </a:solidFill>
                <a:effectLst/>
                <a:latin typeface="Calibri" pitchFamily="28" charset="0"/>
                <a:ea typeface="ＭＳ Ｐゴシック" pitchFamily="28" charset="-128"/>
                <a:cs typeface="ＭＳ Ｐゴシック" charset="0"/>
              </a:rPr>
              <a:t>Dissolving carbon dioxide (CO</a:t>
            </a:r>
            <a:r>
              <a:rPr lang="en-US" sz="1200" b="0" i="0" kern="1200" baseline="-25000">
                <a:solidFill>
                  <a:schemeClr val="tx1"/>
                </a:solidFill>
                <a:effectLst/>
                <a:latin typeface="Calibri" pitchFamily="28" charset="0"/>
                <a:ea typeface="ＭＳ Ｐゴシック" pitchFamily="28" charset="-128"/>
                <a:cs typeface="ＭＳ Ｐゴシック" charset="0"/>
              </a:rPr>
              <a:t>2</a:t>
            </a:r>
            <a:r>
              <a:rPr lang="en-US" sz="1200" b="0" i="0" kern="1200">
                <a:solidFill>
                  <a:schemeClr val="tx1"/>
                </a:solidFill>
                <a:effectLst/>
                <a:latin typeface="Calibri" pitchFamily="28" charset="0"/>
                <a:ea typeface="ＭＳ Ｐゴシック" pitchFamily="28" charset="-128"/>
                <a:cs typeface="ＭＳ Ｐゴシック" charset="0"/>
              </a:rPr>
              <a:t>) in water produces carbonate systems that are key to many processes essential to life, from the buffer system that regulates pH levels in blood, to the carbon cycle that governs CO</a:t>
            </a:r>
            <a:r>
              <a:rPr lang="en-US" sz="1200" b="0" i="0" kern="1200" baseline="-25000">
                <a:solidFill>
                  <a:schemeClr val="tx1"/>
                </a:solidFill>
                <a:effectLst/>
                <a:latin typeface="Calibri" pitchFamily="28" charset="0"/>
                <a:ea typeface="ＭＳ Ｐゴシック" pitchFamily="28" charset="-128"/>
                <a:cs typeface="ＭＳ Ｐゴシック" charset="0"/>
              </a:rPr>
              <a:t>2</a:t>
            </a:r>
            <a:r>
              <a:rPr lang="en-US" sz="1200" b="0" i="0" kern="1200">
                <a:solidFill>
                  <a:schemeClr val="tx1"/>
                </a:solidFill>
                <a:effectLst/>
                <a:latin typeface="Calibri" pitchFamily="28" charset="0"/>
                <a:ea typeface="ＭＳ Ｐゴシック" pitchFamily="28" charset="-128"/>
                <a:cs typeface="ＭＳ Ｐゴシック" charset="0"/>
              </a:rPr>
              <a:t> uptake by Earth's oceans. A detailed understanding of such systems is complicated by the presence of an interface—a cell membrane or the ocean surface, for example—that the CO</a:t>
            </a:r>
            <a:r>
              <a:rPr lang="en-US" sz="1200" b="0" i="0" kern="1200" baseline="-25000">
                <a:solidFill>
                  <a:schemeClr val="tx1"/>
                </a:solidFill>
                <a:effectLst/>
                <a:latin typeface="Calibri" pitchFamily="28" charset="0"/>
                <a:ea typeface="ＭＳ Ｐゴシック" pitchFamily="28" charset="-128"/>
                <a:cs typeface="ＭＳ Ｐゴシック" charset="0"/>
              </a:rPr>
              <a:t>2</a:t>
            </a:r>
            <a:r>
              <a:rPr lang="en-US" sz="1200" b="0" i="0" kern="1200">
                <a:solidFill>
                  <a:schemeClr val="tx1"/>
                </a:solidFill>
                <a:effectLst/>
                <a:latin typeface="Calibri" pitchFamily="28" charset="0"/>
                <a:ea typeface="ＭＳ Ｐゴシック" pitchFamily="28" charset="-128"/>
                <a:cs typeface="ＭＳ Ｐゴシック" charset="0"/>
              </a:rPr>
              <a:t> must cross and that could affect the behavior of the various carbonate species (molecules containing the carbonate ion, CO</a:t>
            </a:r>
            <a:r>
              <a:rPr lang="en-US" sz="1200" b="0" i="0" kern="1200" baseline="-25000">
                <a:solidFill>
                  <a:schemeClr val="tx1"/>
                </a:solidFill>
                <a:effectLst/>
                <a:latin typeface="Calibri" pitchFamily="28" charset="0"/>
                <a:ea typeface="ＭＳ Ｐゴシック" pitchFamily="28" charset="-128"/>
                <a:cs typeface="ＭＳ Ｐゴシック" charset="0"/>
              </a:rPr>
              <a:t>3</a:t>
            </a:r>
            <a:r>
              <a:rPr lang="en-US" sz="1200" b="0" i="0" kern="1200" baseline="30000">
                <a:solidFill>
                  <a:schemeClr val="tx1"/>
                </a:solidFill>
                <a:effectLst/>
                <a:latin typeface="Calibri" pitchFamily="28" charset="0"/>
                <a:ea typeface="ＭＳ Ｐゴシック" pitchFamily="28" charset="-128"/>
                <a:cs typeface="ＭＳ Ｐゴシック" charset="0"/>
              </a:rPr>
              <a:t>2–</a:t>
            </a:r>
            <a:r>
              <a:rPr lang="en-US" sz="1200" b="0" i="0" kern="1200">
                <a:solidFill>
                  <a:schemeClr val="tx1"/>
                </a:solidFill>
                <a:effectLst/>
                <a:latin typeface="Calibri" pitchFamily="28" charset="0"/>
                <a:ea typeface="ＭＳ Ｐゴシック" pitchFamily="28" charset="-128"/>
                <a:cs typeface="ＭＳ Ｐゴシック" charset="0"/>
              </a:rPr>
              <a:t>). At the ALS, researchers have used ambient-pressure x-ray photoemission spectroscopy (APXPS) to probe the relative concentrations of carbonates near an interface, finding a surprising reversal in the expected abundances of carbonate (CO</a:t>
            </a:r>
            <a:r>
              <a:rPr lang="en-US" sz="1200" b="0" i="0" kern="1200" baseline="-25000">
                <a:solidFill>
                  <a:schemeClr val="tx1"/>
                </a:solidFill>
                <a:effectLst/>
                <a:latin typeface="Calibri" pitchFamily="28" charset="0"/>
                <a:ea typeface="ＭＳ Ｐゴシック" pitchFamily="28" charset="-128"/>
                <a:cs typeface="ＭＳ Ｐゴシック" charset="0"/>
              </a:rPr>
              <a:t>3</a:t>
            </a:r>
            <a:r>
              <a:rPr lang="en-US" sz="1200" b="0" i="0" kern="1200" baseline="30000">
                <a:solidFill>
                  <a:schemeClr val="tx1"/>
                </a:solidFill>
                <a:effectLst/>
                <a:latin typeface="Calibri" pitchFamily="28" charset="0"/>
                <a:ea typeface="ＭＳ Ｐゴシック" pitchFamily="28" charset="-128"/>
                <a:cs typeface="ＭＳ Ｐゴシック" charset="0"/>
              </a:rPr>
              <a:t>2–</a:t>
            </a:r>
            <a:r>
              <a:rPr lang="en-US" sz="1200" b="0" i="0" kern="1200">
                <a:solidFill>
                  <a:schemeClr val="tx1"/>
                </a:solidFill>
                <a:effectLst/>
                <a:latin typeface="Calibri" pitchFamily="28" charset="0"/>
                <a:ea typeface="ＭＳ Ｐゴシック" pitchFamily="28" charset="-128"/>
                <a:cs typeface="ＭＳ Ｐゴシック" charset="0"/>
              </a:rPr>
              <a:t>) and bicarbonate (HCO</a:t>
            </a:r>
            <a:r>
              <a:rPr lang="en-US" sz="1200" b="0" i="0" kern="1200" baseline="-25000">
                <a:solidFill>
                  <a:schemeClr val="tx1"/>
                </a:solidFill>
                <a:effectLst/>
                <a:latin typeface="Calibri" pitchFamily="28" charset="0"/>
                <a:ea typeface="ＭＳ Ｐゴシック" pitchFamily="28" charset="-128"/>
                <a:cs typeface="ＭＳ Ｐゴシック" charset="0"/>
              </a:rPr>
              <a:t>3</a:t>
            </a:r>
            <a:r>
              <a:rPr lang="en-US" sz="1200" b="0" i="0" kern="1200" baseline="30000">
                <a:solidFill>
                  <a:schemeClr val="tx1"/>
                </a:solidFill>
                <a:effectLst/>
                <a:latin typeface="Calibri" pitchFamily="28" charset="0"/>
                <a:ea typeface="ＭＳ Ｐゴシック" pitchFamily="28" charset="-128"/>
                <a:cs typeface="ＭＳ Ｐゴシック" charset="0"/>
              </a:rPr>
              <a:t>–</a:t>
            </a:r>
            <a:r>
              <a:rPr lang="en-US" sz="1200" b="0" i="0" kern="1200">
                <a:solidFill>
                  <a:schemeClr val="tx1"/>
                </a:solidFill>
                <a:effectLst/>
                <a:latin typeface="Calibri" pitchFamily="28" charset="0"/>
                <a:ea typeface="ＭＳ Ｐゴシック" pitchFamily="28" charset="-128"/>
                <a:cs typeface="ＭＳ Ｐゴシック" charset="0"/>
              </a:rPr>
              <a:t>) as a function of depth. The results raise important questions about what is really happening at interfacial regions, with relevance to topics ranging from carbon sequestration to biomedical research.</a:t>
            </a:r>
          </a:p>
          <a:p>
            <a:endParaRPr lang="en-US" dirty="0">
              <a:latin typeface="Calibri" charset="0"/>
              <a:ea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conducted by: R.K. Lam, J. Smith, A. Rizzuto, and R.J. Saykally (UC Berkeley and Berkeley Lab), O. Karslıoğlu (Berkeley Lab), and H. Bluhm (ALS and Berkeley Lab).</a:t>
            </a:r>
          </a:p>
          <a:p>
            <a:endParaRPr lang="en-US" sz="1200" kern="1200" smtClean="0">
              <a:solidFill>
                <a:schemeClr val="tx1"/>
              </a:solidFill>
              <a:effectLst/>
              <a:latin typeface="Calibri" pitchFamily="28" charset="0"/>
              <a:ea typeface="ＭＳ Ｐゴシック" pitchFamily="28" charset="-128"/>
              <a:cs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funding: U.S. Department of Energy, Office of Science, Basic Energy Sciences program (DOE BES). Operation of the ALS is supported by DOE BES.</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kern="1200" smtClean="0">
                <a:solidFill>
                  <a:schemeClr val="tx1"/>
                </a:solidFill>
                <a:effectLst/>
                <a:latin typeface="Calibri" pitchFamily="28" charset="0"/>
                <a:ea typeface="ＭＳ Ｐゴシック" pitchFamily="28" charset="-128"/>
                <a:cs typeface="ＭＳ Ｐゴシック" charset="0"/>
              </a:rPr>
              <a:t>https://als.lbl.gov/apxps-finds-carbonate-reversal-liquid-interfaces/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jp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14"/>
          <p:cNvSpPr>
            <a:spLocks noChangeArrowheads="1"/>
          </p:cNvSpPr>
          <p:nvPr/>
        </p:nvSpPr>
        <p:spPr bwMode="auto">
          <a:xfrm>
            <a:off x="5573656" y="3272423"/>
            <a:ext cx="3555354"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l"/>
            <a:r>
              <a:rPr lang="en-US" sz="1200" b="1">
                <a:solidFill>
                  <a:srgbClr val="006BA6"/>
                </a:solidFill>
              </a:rPr>
              <a:t>APXPS data collected from 50:50 mixtures of Na</a:t>
            </a:r>
            <a:r>
              <a:rPr lang="en-US" sz="1200" b="1" baseline="-25000">
                <a:solidFill>
                  <a:srgbClr val="006BA6"/>
                </a:solidFill>
              </a:rPr>
              <a:t>2</a:t>
            </a:r>
            <a:r>
              <a:rPr lang="en-US" sz="1200" b="1">
                <a:solidFill>
                  <a:srgbClr val="006BA6"/>
                </a:solidFill>
              </a:rPr>
              <a:t>CO</a:t>
            </a:r>
            <a:r>
              <a:rPr lang="en-US" sz="1200" b="1" baseline="-25000">
                <a:solidFill>
                  <a:srgbClr val="006BA6"/>
                </a:solidFill>
              </a:rPr>
              <a:t>3</a:t>
            </a:r>
            <a:r>
              <a:rPr lang="en-US" sz="1200" b="1">
                <a:solidFill>
                  <a:srgbClr val="006BA6"/>
                </a:solidFill>
              </a:rPr>
              <a:t>:NaHCO</a:t>
            </a:r>
            <a:r>
              <a:rPr lang="en-US" sz="1200" b="1" baseline="-25000">
                <a:solidFill>
                  <a:srgbClr val="006BA6"/>
                </a:solidFill>
              </a:rPr>
              <a:t>3</a:t>
            </a:r>
            <a:r>
              <a:rPr lang="en-US" sz="1200" b="1">
                <a:solidFill>
                  <a:srgbClr val="006BA6"/>
                </a:solidFill>
              </a:rPr>
              <a:t> (black crosses) at four different incident-photon energies that correspond to increasing sample depths. Curves for the individual carbon species are shown in red (NaHCO</a:t>
            </a:r>
            <a:r>
              <a:rPr lang="en-US" sz="1200" b="1" baseline="-25000">
                <a:solidFill>
                  <a:srgbClr val="006BA6"/>
                </a:solidFill>
              </a:rPr>
              <a:t>3</a:t>
            </a:r>
            <a:r>
              <a:rPr lang="en-US" sz="1200" b="1">
                <a:solidFill>
                  <a:srgbClr val="006BA6"/>
                </a:solidFill>
              </a:rPr>
              <a:t>) and blue (Na</a:t>
            </a:r>
            <a:r>
              <a:rPr lang="en-US" sz="1200" b="1" baseline="-25000">
                <a:solidFill>
                  <a:srgbClr val="006BA6"/>
                </a:solidFill>
              </a:rPr>
              <a:t>2</a:t>
            </a:r>
            <a:r>
              <a:rPr lang="en-US" sz="1200" b="1">
                <a:solidFill>
                  <a:srgbClr val="006BA6"/>
                </a:solidFill>
              </a:rPr>
              <a:t>CO</a:t>
            </a:r>
            <a:r>
              <a:rPr lang="en-US" sz="1200" b="1" baseline="-25000">
                <a:solidFill>
                  <a:srgbClr val="006BA6"/>
                </a:solidFill>
              </a:rPr>
              <a:t>3</a:t>
            </a:r>
            <a:r>
              <a:rPr lang="en-US" sz="1200" b="1">
                <a:solidFill>
                  <a:srgbClr val="006BA6"/>
                </a:solidFill>
              </a:rPr>
              <a:t>). Peak areas give relative concentrations.</a:t>
            </a:r>
          </a:p>
        </p:txBody>
      </p:sp>
      <p:sp>
        <p:nvSpPr>
          <p:cNvPr id="3073" name="TextBox 2"/>
          <p:cNvSpPr txBox="1">
            <a:spLocks noChangeArrowheads="1"/>
          </p:cNvSpPr>
          <p:nvPr/>
        </p:nvSpPr>
        <p:spPr bwMode="auto">
          <a:xfrm>
            <a:off x="165100" y="6262505"/>
            <a:ext cx="8813800" cy="6001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fr-FR" sz="1100">
                <a:solidFill>
                  <a:srgbClr val="313335"/>
                </a:solidFill>
                <a:latin typeface="Calibri" charset="0"/>
              </a:rPr>
              <a:t>Publication about this research: R.K. Lam, J. Smith, A. Rizzuto, O. Karslıoğlu, H. Bluhm and R.J. Saykally, </a:t>
            </a:r>
            <a:r>
              <a:rPr lang="fr-FR" sz="1100" i="1">
                <a:solidFill>
                  <a:srgbClr val="313335"/>
                </a:solidFill>
                <a:latin typeface="Calibri" charset="0"/>
              </a:rPr>
              <a:t>J. Chem. Phys.</a:t>
            </a:r>
            <a:r>
              <a:rPr lang="fr-FR" sz="1100">
                <a:solidFill>
                  <a:srgbClr val="313335"/>
                </a:solidFill>
                <a:latin typeface="Calibri" charset="0"/>
              </a:rPr>
              <a:t> </a:t>
            </a:r>
            <a:r>
              <a:rPr lang="fr-FR" sz="1100" b="1">
                <a:solidFill>
                  <a:srgbClr val="313335"/>
                </a:solidFill>
                <a:latin typeface="Calibri" charset="0"/>
              </a:rPr>
              <a:t>146</a:t>
            </a:r>
            <a:r>
              <a:rPr lang="fr-FR" sz="1100">
                <a:solidFill>
                  <a:srgbClr val="313335"/>
                </a:solidFill>
                <a:latin typeface="Calibri" charset="0"/>
              </a:rPr>
              <a:t>, 094703 (2017). Work was performed at Lawrence Berkeley National Laboratory, ALS Beamlines 11.0.2. Operation of the ALS is supported by the U.S. Department of Energy, Office of Science, Basic Energy Sciences program. </a:t>
            </a:r>
          </a:p>
        </p:txBody>
      </p:sp>
      <p:sp>
        <p:nvSpPr>
          <p:cNvPr id="10" name="Title 1"/>
          <p:cNvSpPr txBox="1">
            <a:spLocks/>
          </p:cNvSpPr>
          <p:nvPr/>
        </p:nvSpPr>
        <p:spPr>
          <a:xfrm>
            <a:off x="673100" y="133350"/>
            <a:ext cx="8305800"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smtClean="0">
                <a:solidFill>
                  <a:srgbClr val="00395A"/>
                </a:solidFill>
                <a:latin typeface="Calibri"/>
                <a:cs typeface="Calibri"/>
              </a:rPr>
              <a:t>Reversal of Carbonate Abundance at Liquid Interfaces</a:t>
            </a:r>
            <a:endParaRPr lang="en-US" sz="2800" b="1" dirty="0">
              <a:solidFill>
                <a:srgbClr val="00395A"/>
              </a:solidFill>
              <a:latin typeface="Calibri"/>
              <a:cs typeface="Calibri"/>
            </a:endParaRPr>
          </a:p>
        </p:txBody>
      </p:sp>
      <p:sp>
        <p:nvSpPr>
          <p:cNvPr id="2055" name="Rectangle 19"/>
          <p:cNvSpPr>
            <a:spLocks noChangeArrowheads="1"/>
          </p:cNvSpPr>
          <p:nvPr/>
        </p:nvSpPr>
        <p:spPr bwMode="auto">
          <a:xfrm>
            <a:off x="125750" y="783650"/>
            <a:ext cx="5530464" cy="43806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117475" indent="-119063" algn="l">
              <a:spcAft>
                <a:spcPts val="0"/>
              </a:spcAft>
              <a:defRPr/>
            </a:pPr>
            <a:r>
              <a:rPr lang="en-US" b="1" dirty="0">
                <a:solidFill>
                  <a:srgbClr val="006BA6"/>
                </a:solidFill>
                <a:latin typeface="Calibri"/>
                <a:cs typeface="Calibri"/>
              </a:rPr>
              <a:t>Scientific Achievement</a:t>
            </a:r>
          </a:p>
          <a:p>
            <a:pPr marL="215900" algn="l">
              <a:spcAft>
                <a:spcPts val="0"/>
              </a:spcAft>
              <a:defRPr/>
            </a:pPr>
            <a:r>
              <a:rPr lang="en-US" sz="2000">
                <a:solidFill>
                  <a:srgbClr val="5D5D5D"/>
                </a:solidFill>
                <a:latin typeface="Calibri" charset="0"/>
              </a:rPr>
              <a:t>Researchers probed the concentrations of aqueous carbonate species near an interface, finding a surprising reversal in the expected abundances of carbonate (CO</a:t>
            </a:r>
            <a:r>
              <a:rPr lang="en-US" sz="2000" baseline="-25000">
                <a:solidFill>
                  <a:srgbClr val="5D5D5D"/>
                </a:solidFill>
                <a:latin typeface="Calibri" charset="0"/>
              </a:rPr>
              <a:t>3</a:t>
            </a:r>
            <a:r>
              <a:rPr lang="en-US" sz="2000" baseline="30000">
                <a:solidFill>
                  <a:srgbClr val="5D5D5D"/>
                </a:solidFill>
                <a:latin typeface="Calibri" charset="0"/>
              </a:rPr>
              <a:t>2–</a:t>
            </a:r>
            <a:r>
              <a:rPr lang="en-US" sz="2000">
                <a:solidFill>
                  <a:srgbClr val="5D5D5D"/>
                </a:solidFill>
                <a:latin typeface="Calibri" charset="0"/>
              </a:rPr>
              <a:t>) and bicarbonate (HCO</a:t>
            </a:r>
            <a:r>
              <a:rPr lang="en-US" sz="2000" baseline="-25000">
                <a:solidFill>
                  <a:srgbClr val="5D5D5D"/>
                </a:solidFill>
                <a:latin typeface="Calibri" charset="0"/>
              </a:rPr>
              <a:t>3</a:t>
            </a:r>
            <a:r>
              <a:rPr lang="en-US" sz="2000" baseline="30000">
                <a:solidFill>
                  <a:srgbClr val="5D5D5D"/>
                </a:solidFill>
                <a:latin typeface="Calibri" charset="0"/>
              </a:rPr>
              <a:t>–</a:t>
            </a:r>
            <a:r>
              <a:rPr lang="en-US" sz="2000">
                <a:solidFill>
                  <a:srgbClr val="5D5D5D"/>
                </a:solidFill>
                <a:latin typeface="Calibri" charset="0"/>
              </a:rPr>
              <a:t>) as a function of depth.</a:t>
            </a:r>
            <a:endParaRPr lang="en-US" sz="2000" dirty="0">
              <a:solidFill>
                <a:srgbClr val="5D5D5D"/>
              </a:solidFill>
              <a:latin typeface="Calibri" charset="0"/>
            </a:endParaRPr>
          </a:p>
          <a:p>
            <a:pPr marL="117475" indent="-119063" algn="l">
              <a:spcAft>
                <a:spcPts val="0"/>
              </a:spcAft>
              <a:defRPr/>
            </a:pPr>
            <a:r>
              <a:rPr lang="en-US" b="1" dirty="0">
                <a:solidFill>
                  <a:srgbClr val="006BA6"/>
                </a:solidFill>
                <a:latin typeface="Calibri"/>
                <a:cs typeface="Calibri"/>
              </a:rPr>
              <a:t>Significance and Impact</a:t>
            </a:r>
          </a:p>
          <a:p>
            <a:pPr marL="215900" algn="l">
              <a:spcAft>
                <a:spcPts val="0"/>
              </a:spcAft>
              <a:defRPr/>
            </a:pPr>
            <a:r>
              <a:rPr lang="en-US" sz="2000">
                <a:solidFill>
                  <a:srgbClr val="5D5D5D"/>
                </a:solidFill>
                <a:latin typeface="Calibri" charset="0"/>
              </a:rPr>
              <a:t>The results are relevant to our understanding of </a:t>
            </a:r>
            <a:br>
              <a:rPr lang="en-US" sz="2000">
                <a:solidFill>
                  <a:srgbClr val="5D5D5D"/>
                </a:solidFill>
                <a:latin typeface="Calibri" charset="0"/>
              </a:rPr>
            </a:br>
            <a:r>
              <a:rPr lang="en-US" sz="2000">
                <a:solidFill>
                  <a:srgbClr val="5D5D5D"/>
                </a:solidFill>
                <a:latin typeface="Calibri" charset="0"/>
              </a:rPr>
              <a:t>a wide range of topics, including ocean chem-istry, the carbon cycle, and physiological systems</a:t>
            </a:r>
            <a:r>
              <a:rPr lang="en-US" sz="2000" smtClean="0">
                <a:solidFill>
                  <a:srgbClr val="5D5D5D"/>
                </a:solidFill>
                <a:latin typeface="Calibri" charset="0"/>
              </a:rPr>
              <a:t>.</a:t>
            </a:r>
            <a:endParaRPr lang="en-US" sz="2000" dirty="0" smtClean="0">
              <a:solidFill>
                <a:srgbClr val="5D5D5D"/>
              </a:solidFill>
              <a:latin typeface="Calibri" charset="0"/>
            </a:endParaRPr>
          </a:p>
          <a:p>
            <a:pPr marL="117475" indent="-119063" algn="l">
              <a:spcAft>
                <a:spcPts val="0"/>
              </a:spcAft>
              <a:defRPr/>
            </a:pPr>
            <a:r>
              <a:rPr lang="en-US" b="1" dirty="0" smtClean="0">
                <a:solidFill>
                  <a:srgbClr val="006BA6"/>
                </a:solidFill>
                <a:latin typeface="Calibri"/>
                <a:cs typeface="Calibri"/>
              </a:rPr>
              <a:t>Research Details</a:t>
            </a:r>
          </a:p>
          <a:p>
            <a:pPr marL="215900" indent="-215900" algn="l">
              <a:spcAft>
                <a:spcPts val="0"/>
              </a:spcAft>
              <a:buFont typeface="Lucida Grande"/>
              <a:buChar char="−"/>
              <a:defRPr/>
            </a:pPr>
            <a:r>
              <a:rPr lang="en-US" sz="2000">
                <a:solidFill>
                  <a:srgbClr val="5D5D5D"/>
                </a:solidFill>
                <a:latin typeface="Calibri" charset="0"/>
              </a:rPr>
              <a:t>ALS technique: ambient-pressure x-ray photo-emission spectroscopy (APXPS).</a:t>
            </a:r>
            <a:endParaRPr lang="en-US" sz="2000" smtClean="0">
              <a:solidFill>
                <a:srgbClr val="5D5D5D"/>
              </a:solidFill>
              <a:latin typeface="Calibri"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6214" y="972146"/>
            <a:ext cx="3292706" cy="2220225"/>
          </a:xfrm>
          <a:prstGeom prst="rect">
            <a:avLst/>
          </a:prstGeom>
        </p:spPr>
      </p:pic>
      <p:cxnSp>
        <p:nvCxnSpPr>
          <p:cNvPr id="14" name="Straight Connector 13"/>
          <p:cNvCxnSpPr/>
          <p:nvPr/>
        </p:nvCxnSpPr>
        <p:spPr bwMode="auto">
          <a:xfrm>
            <a:off x="5671204" y="4794475"/>
            <a:ext cx="3100968" cy="11152"/>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8" name="Rectangle 19"/>
          <p:cNvSpPr>
            <a:spLocks noChangeArrowheads="1"/>
          </p:cNvSpPr>
          <p:nvPr/>
        </p:nvSpPr>
        <p:spPr bwMode="auto">
          <a:xfrm>
            <a:off x="125750" y="4954476"/>
            <a:ext cx="89281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215900" indent="-215900" algn="l">
              <a:spcAft>
                <a:spcPts val="0"/>
              </a:spcAft>
              <a:buFont typeface="Lucida Grande"/>
              <a:buChar char="−"/>
              <a:defRPr/>
            </a:pPr>
            <a:r>
              <a:rPr lang="en-US" sz="2000">
                <a:solidFill>
                  <a:srgbClr val="5D5D5D"/>
                </a:solidFill>
                <a:latin typeface="Calibri" charset="0"/>
              </a:rPr>
              <a:t>Found more CO</a:t>
            </a:r>
            <a:r>
              <a:rPr lang="en-US" sz="2000" baseline="-25000">
                <a:solidFill>
                  <a:srgbClr val="5D5D5D"/>
                </a:solidFill>
                <a:latin typeface="Calibri" charset="0"/>
              </a:rPr>
              <a:t>3</a:t>
            </a:r>
            <a:r>
              <a:rPr lang="en-US" sz="2000" baseline="30000">
                <a:solidFill>
                  <a:srgbClr val="5D5D5D"/>
                </a:solidFill>
                <a:latin typeface="Calibri" charset="0"/>
              </a:rPr>
              <a:t>2–</a:t>
            </a:r>
            <a:r>
              <a:rPr lang="en-US" sz="2000">
                <a:solidFill>
                  <a:srgbClr val="5D5D5D"/>
                </a:solidFill>
                <a:latin typeface="Calibri" charset="0"/>
              </a:rPr>
              <a:t> than HCO</a:t>
            </a:r>
            <a:r>
              <a:rPr lang="en-US" sz="2000" baseline="-25000">
                <a:solidFill>
                  <a:srgbClr val="5D5D5D"/>
                </a:solidFill>
                <a:latin typeface="Calibri" charset="0"/>
              </a:rPr>
              <a:t>3</a:t>
            </a:r>
            <a:r>
              <a:rPr lang="en-US" sz="2000" baseline="30000">
                <a:solidFill>
                  <a:srgbClr val="5D5D5D"/>
                </a:solidFill>
                <a:latin typeface="Calibri" charset="0"/>
              </a:rPr>
              <a:t>–</a:t>
            </a:r>
            <a:r>
              <a:rPr lang="en-US" sz="2000">
                <a:solidFill>
                  <a:srgbClr val="5D5D5D"/>
                </a:solidFill>
                <a:latin typeface="Calibri" charset="0"/>
              </a:rPr>
              <a:t> near interface, in conflict with recent models (doubly charged, strongly hydrated CO</a:t>
            </a:r>
            <a:r>
              <a:rPr lang="en-US" sz="2000" baseline="-25000">
                <a:solidFill>
                  <a:srgbClr val="5D5D5D"/>
                </a:solidFill>
                <a:latin typeface="Calibri" charset="0"/>
              </a:rPr>
              <a:t>3</a:t>
            </a:r>
            <a:r>
              <a:rPr lang="en-US" sz="2000" baseline="30000">
                <a:solidFill>
                  <a:srgbClr val="5D5D5D"/>
                </a:solidFill>
                <a:latin typeface="Calibri" charset="0"/>
              </a:rPr>
              <a:t>2–</a:t>
            </a:r>
            <a:r>
              <a:rPr lang="en-US" sz="2000">
                <a:solidFill>
                  <a:srgbClr val="5D5D5D"/>
                </a:solidFill>
                <a:latin typeface="Calibri" charset="0"/>
              </a:rPr>
              <a:t> should be less abundant near interface)</a:t>
            </a:r>
            <a:r>
              <a:rPr lang="en-US" sz="2000" smtClean="0">
                <a:solidFill>
                  <a:srgbClr val="5D5D5D"/>
                </a:solidFill>
                <a:latin typeface="Calibri" charset="0"/>
              </a:rPr>
              <a:t>.</a:t>
            </a:r>
            <a:endParaRPr lang="en-US" sz="2000" dirty="0">
              <a:solidFill>
                <a:srgbClr val="5D5D5D"/>
              </a:solidFill>
              <a:latin typeface="Calibri" charset="0"/>
            </a:endParaRPr>
          </a:p>
          <a:p>
            <a:pPr marL="215900" indent="-215900" algn="l">
              <a:spcAft>
                <a:spcPts val="0"/>
              </a:spcAft>
              <a:buFont typeface="Lucida Grande"/>
              <a:buChar char="−"/>
              <a:defRPr/>
            </a:pPr>
            <a:r>
              <a:rPr lang="en-US" sz="2000">
                <a:solidFill>
                  <a:srgbClr val="5D5D5D"/>
                </a:solidFill>
                <a:latin typeface="Calibri" charset="0"/>
              </a:rPr>
              <a:t>Conflict could be resolved if CO</a:t>
            </a:r>
            <a:r>
              <a:rPr lang="en-US" sz="2000" baseline="-25000">
                <a:solidFill>
                  <a:srgbClr val="5D5D5D"/>
                </a:solidFill>
                <a:latin typeface="Calibri" charset="0"/>
              </a:rPr>
              <a:t>3</a:t>
            </a:r>
            <a:r>
              <a:rPr lang="en-US" sz="2000" baseline="30000">
                <a:solidFill>
                  <a:srgbClr val="5D5D5D"/>
                </a:solidFill>
                <a:latin typeface="Calibri" charset="0"/>
              </a:rPr>
              <a:t>2–</a:t>
            </a:r>
            <a:r>
              <a:rPr lang="en-US" sz="2000">
                <a:solidFill>
                  <a:srgbClr val="5D5D5D"/>
                </a:solidFill>
                <a:latin typeface="Calibri" charset="0"/>
              </a:rPr>
              <a:t> adsorbs to the interface as an ion pair with sodium (i.e., Na</a:t>
            </a:r>
            <a:r>
              <a:rPr lang="en-US" sz="2000" baseline="30000">
                <a:solidFill>
                  <a:srgbClr val="5D5D5D"/>
                </a:solidFill>
                <a:latin typeface="Calibri" charset="0"/>
              </a:rPr>
              <a:t>+</a:t>
            </a:r>
            <a:r>
              <a:rPr lang="en-US" sz="2000">
                <a:solidFill>
                  <a:srgbClr val="5D5D5D"/>
                </a:solidFill>
                <a:latin typeface="Calibri" charset="0"/>
              </a:rPr>
              <a:t>:CO</a:t>
            </a:r>
            <a:r>
              <a:rPr lang="en-US" sz="2000" baseline="-25000">
                <a:solidFill>
                  <a:srgbClr val="5D5D5D"/>
                </a:solidFill>
                <a:latin typeface="Calibri" charset="0"/>
              </a:rPr>
              <a:t>3</a:t>
            </a:r>
            <a:r>
              <a:rPr lang="en-US" sz="2000" baseline="30000">
                <a:solidFill>
                  <a:srgbClr val="5D5D5D"/>
                </a:solidFill>
                <a:latin typeface="Calibri" charset="0"/>
              </a:rPr>
              <a:t>2–</a:t>
            </a:r>
            <a:r>
              <a:rPr lang="en-US" sz="2000">
                <a:solidFill>
                  <a:srgbClr val="5D5D5D"/>
                </a:solidFill>
                <a:latin typeface="Calibri" charset="0"/>
              </a:rPr>
              <a:t>), reducing charge effects</a:t>
            </a:r>
            <a:r>
              <a:rPr lang="en-US" sz="2000" smtClean="0">
                <a:solidFill>
                  <a:srgbClr val="5D5D5D"/>
                </a:solidFill>
                <a:latin typeface="Calibri"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110289</TotalTime>
  <Words>253</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Lucida Grande</vt:lpstr>
      <vt:lpstr>ＭＳ Ｐゴシック</vt:lpstr>
      <vt:lpstr>Arial</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Lori Tamura</cp:lastModifiedBy>
  <cp:revision>1720</cp:revision>
  <cp:lastPrinted>2012-02-01T00:57:17Z</cp:lastPrinted>
  <dcterms:created xsi:type="dcterms:W3CDTF">2012-10-22T19:28:02Z</dcterms:created>
  <dcterms:modified xsi:type="dcterms:W3CDTF">2017-05-26T21:35:54Z</dcterms:modified>
  <cp:category/>
</cp:coreProperties>
</file>