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3"/>
  </p:notesMasterIdLst>
  <p:sldIdLst>
    <p:sldId id="256" r:id="rId2"/>
  </p:sldIdLst>
  <p:sldSz cx="9144000" cy="6858000" type="screen4x3"/>
  <p:notesSz cx="7010400" cy="92964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761C90"/>
    <a:srgbClr val="5D5D5D"/>
    <a:srgbClr val="11488F"/>
    <a:srgbClr val="DFB691"/>
    <a:srgbClr val="BFC0C6"/>
    <a:srgbClr val="DE0202"/>
    <a:srgbClr val="D002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2787"/>
    <p:restoredTop sz="90929"/>
  </p:normalViewPr>
  <p:slideViewPr>
    <p:cSldViewPr>
      <p:cViewPr varScale="1">
        <p:scale>
          <a:sx n="200" d="100"/>
          <a:sy n="200" d="100"/>
        </p:scale>
        <p:origin x="1504" y="160"/>
      </p:cViewPr>
      <p:guideLst>
        <p:guide orient="horz" pos="2160"/>
        <p:guide pos="240"/>
      </p:guideLst>
    </p:cSldViewPr>
  </p:slideViewPr>
  <p:outlineViewPr>
    <p:cViewPr>
      <p:scale>
        <a:sx n="33" d="100"/>
        <a:sy n="33" d="100"/>
      </p:scale>
      <p:origin x="0" y="0"/>
    </p:cViewPr>
  </p:outlineViewPr>
  <p:notesTextViewPr>
    <p:cViewPr>
      <p:scale>
        <a:sx n="100" d="100"/>
        <a:sy n="100" d="100"/>
      </p:scale>
      <p:origin x="0" y="56"/>
    </p:cViewPr>
  </p:notesTextViewPr>
  <p:sorterViewPr>
    <p:cViewPr>
      <p:scale>
        <a:sx n="66" d="100"/>
        <a:sy n="66" d="100"/>
      </p:scale>
      <p:origin x="0" y="0"/>
    </p:cViewPr>
  </p:sorterViewPr>
  <p:notesViewPr>
    <p:cSldViewPr>
      <p:cViewPr varScale="1">
        <p:scale>
          <a:sx n="143" d="100"/>
          <a:sy n="143" d="100"/>
        </p:scale>
        <p:origin x="-3088" y="-11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a:defRPr sz="1200">
                <a:ea typeface="ＭＳ Ｐゴシック" charset="-128"/>
                <a:cs typeface="ＭＳ Ｐゴシック" charset="-128"/>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13316"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a:defRPr sz="1200">
                <a:ea typeface="ＭＳ Ｐゴシック" charset="-128"/>
                <a:cs typeface="ＭＳ Ｐゴシック" charset="-128"/>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fld id="{2AF535AE-7358-CE45-8325-C177EC753135}"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6DC94A72-0245-3846-8D15-98B72E3836EC}" type="slidenum">
              <a:rPr lang="en-US" altLang="x-none" sz="1200"/>
              <a:pPr/>
              <a:t>1</a:t>
            </a:fld>
            <a:endParaRPr lang="en-US" altLang="x-none" sz="120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xfrm>
            <a:off x="533400" y="4416425"/>
            <a:ext cx="6019800" cy="3203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a:t>Some current challenges in aerospace engineering and fission/fusion applications require materials that are mechanically and chemically stable at extreme conditions. One such class of materials is ultra-high temperature ceramics, which are often binary transition metal carbides, borides, or nitrides. It is therefore of great interest to understand how to synthesize new compounds of this type. A research team from Germany, the United Kingdom, and Berkeley Lab working at ALS Beamlines 12.2.2 and 12.3.2 has now synthesized and characterized two novel bulk rhenium nitrides, Re</a:t>
            </a:r>
            <a:r>
              <a:rPr lang="en-US" altLang="x-none" baseline="-25000"/>
              <a:t>2</a:t>
            </a:r>
            <a:r>
              <a:rPr lang="en-US" altLang="x-none"/>
              <a:t>N and Re</a:t>
            </a:r>
            <a:r>
              <a:rPr lang="en-US" altLang="x-none" baseline="-25000"/>
              <a:t>3</a:t>
            </a:r>
            <a:r>
              <a:rPr lang="en-US" altLang="x-none"/>
              <a:t>N. Both phases are extremely incompressible, and Re</a:t>
            </a:r>
            <a:r>
              <a:rPr lang="en-US" altLang="x-none" baseline="-25000"/>
              <a:t>3</a:t>
            </a:r>
            <a:r>
              <a:rPr lang="en-US" altLang="x-none"/>
              <a:t>N is also better placed for potential technological applications than are other incompressible transition metal carbides and nitrides of the period six elements because it can be formed at relatively moderate pressures and temperatures.</a:t>
            </a:r>
          </a:p>
          <a:p>
            <a:r>
              <a:rPr lang="en-US" altLang="x-none"/>
              <a:t>Research conducted by A. Friedrich, B. Winkler, L. Bayarjargal, and W. Morgenroth (Geowissenschaften, Goethe-Universitat, Germany), E.A. Juarez-Arellano (Universidad del Papaloapan, Mexico), V. Milman (Accelrys, UK), K. Refson (Rutherford-Appleton Laboratory, UK), and M. Kunz and K. Chen (ALS). The research team wishes to acknowledge S.M. Clark and J. Yan (ALS) for their technical support at Beamline 12.2.2.</a:t>
            </a:r>
          </a:p>
          <a:p>
            <a:endParaRPr lang="en-US" alt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3814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381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321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121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36876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680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783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60274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19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2956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071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5" descr="Header_Footer_Finals-0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6" descr="Header_Footer_Finals-0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88" y="6456363"/>
            <a:ext cx="91455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als.lbl.gov/index.php/science-highlights/science-highlights/566" TargetMode="External"/><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1"/>
          <p:cNvSpPr txBox="1">
            <a:spLocks noChangeArrowheads="1"/>
          </p:cNvSpPr>
          <p:nvPr/>
        </p:nvSpPr>
        <p:spPr bwMode="auto">
          <a:xfrm>
            <a:off x="2133600" y="6519863"/>
            <a:ext cx="487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800">
                <a:solidFill>
                  <a:schemeClr val="bg1"/>
                </a:solidFill>
              </a:rPr>
              <a:t>A. Friedrich et al., </a:t>
            </a:r>
            <a:r>
              <a:rPr lang="en-US" altLang="x-none" sz="800" i="1">
                <a:solidFill>
                  <a:schemeClr val="bg1"/>
                </a:solidFill>
              </a:rPr>
              <a:t>Phys. Rev. Lett. </a:t>
            </a:r>
            <a:r>
              <a:rPr lang="en-US" altLang="x-none" sz="800" b="1">
                <a:solidFill>
                  <a:schemeClr val="bg1"/>
                </a:solidFill>
              </a:rPr>
              <a:t>105</a:t>
            </a:r>
            <a:r>
              <a:rPr lang="en-US" altLang="x-none" sz="800">
                <a:solidFill>
                  <a:schemeClr val="bg1"/>
                </a:solidFill>
              </a:rPr>
              <a:t>, 085504 (2010)</a:t>
            </a:r>
          </a:p>
          <a:p>
            <a:pPr algn="ctr"/>
            <a:r>
              <a:rPr lang="en-US" altLang="x-none" sz="800">
                <a:solidFill>
                  <a:schemeClr val="bg1"/>
                </a:solidFill>
                <a:hlinkClick r:id="rId3" action="ppaction://hlinkfile"/>
              </a:rPr>
              <a:t>www-als.lbl.gov/index.php/science-highlights/science-highlights/566</a:t>
            </a:r>
            <a:endParaRPr lang="en-US" altLang="x-none">
              <a:solidFill>
                <a:schemeClr val="bg1"/>
              </a:solidFill>
            </a:endParaRPr>
          </a:p>
        </p:txBody>
      </p:sp>
      <p:sp>
        <p:nvSpPr>
          <p:cNvPr id="14339" name="Rectangle 5"/>
          <p:cNvSpPr>
            <a:spLocks noChangeArrowheads="1"/>
          </p:cNvSpPr>
          <p:nvPr/>
        </p:nvSpPr>
        <p:spPr bwMode="auto">
          <a:xfrm>
            <a:off x="533400" y="881063"/>
            <a:ext cx="807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altLang="x-none" sz="1600" b="1" i="1">
                <a:solidFill>
                  <a:srgbClr val="DE0202"/>
                </a:solidFill>
              </a:rPr>
              <a:t>New rhenium nitrides Re</a:t>
            </a:r>
            <a:r>
              <a:rPr lang="en-US" altLang="x-none" sz="1600" b="1" i="1" baseline="-25000">
                <a:solidFill>
                  <a:srgbClr val="DE0202"/>
                </a:solidFill>
              </a:rPr>
              <a:t>2</a:t>
            </a:r>
            <a:r>
              <a:rPr lang="en-US" altLang="x-none" sz="1600" b="1" i="1">
                <a:solidFill>
                  <a:srgbClr val="DE0202"/>
                </a:solidFill>
              </a:rPr>
              <a:t>N and Re</a:t>
            </a:r>
            <a:r>
              <a:rPr lang="en-US" altLang="x-none" sz="1600" b="1" i="1" baseline="-25000">
                <a:solidFill>
                  <a:srgbClr val="DE0202"/>
                </a:solidFill>
              </a:rPr>
              <a:t>3</a:t>
            </a:r>
            <a:r>
              <a:rPr lang="en-US" altLang="x-none" sz="1600" b="1" i="1">
                <a:solidFill>
                  <a:srgbClr val="DE0202"/>
                </a:solidFill>
              </a:rPr>
              <a:t>N synthesized, stable at extreme conditions. </a:t>
            </a:r>
          </a:p>
        </p:txBody>
      </p:sp>
      <p:sp>
        <p:nvSpPr>
          <p:cNvPr id="14340" name="Text Box 10"/>
          <p:cNvSpPr txBox="1">
            <a:spLocks noChangeArrowheads="1"/>
          </p:cNvSpPr>
          <p:nvPr/>
        </p:nvSpPr>
        <p:spPr bwMode="auto">
          <a:xfrm>
            <a:off x="1143000" y="452438"/>
            <a:ext cx="6934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2200">
                <a:solidFill>
                  <a:srgbClr val="11488F"/>
                </a:solidFill>
                <a:latin typeface="Arial Black" charset="0"/>
              </a:rPr>
              <a:t>Two Novel Ultra-Incompressible Materials</a:t>
            </a:r>
            <a:endParaRPr lang="en-US" altLang="x-none">
              <a:solidFill>
                <a:srgbClr val="11488F"/>
              </a:solidFill>
              <a:latin typeface="Times New Roman" charset="0"/>
            </a:endParaRPr>
          </a:p>
        </p:txBody>
      </p:sp>
      <p:sp>
        <p:nvSpPr>
          <p:cNvPr id="14341" name="TextBox 11"/>
          <p:cNvSpPr txBox="1">
            <a:spLocks noChangeArrowheads="1"/>
          </p:cNvSpPr>
          <p:nvPr/>
        </p:nvSpPr>
        <p:spPr bwMode="auto">
          <a:xfrm>
            <a:off x="152400" y="3124200"/>
            <a:ext cx="89154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9063" indent="-119063">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l">
              <a:lnSpc>
                <a:spcPct val="110000"/>
              </a:lnSpc>
              <a:spcBef>
                <a:spcPts val="400"/>
              </a:spcBef>
            </a:pPr>
            <a:r>
              <a:rPr lang="en-US" altLang="x-none" sz="1400"/>
              <a:t>Some current challenges in aerospace engineering and fission/fusion applications require materials that are mechanically, thermally, and chemically stable at extreme conditions.      </a:t>
            </a:r>
          </a:p>
          <a:p>
            <a:pPr algn="l">
              <a:lnSpc>
                <a:spcPct val="110000"/>
              </a:lnSpc>
              <a:spcBef>
                <a:spcPts val="400"/>
              </a:spcBef>
              <a:spcAft>
                <a:spcPts val="1000"/>
              </a:spcAft>
            </a:pPr>
            <a:r>
              <a:rPr lang="en-US" altLang="x-none" sz="1400"/>
              <a:t>-  Ultrahigh temperature ceramics (often binary transition-metal carbides, borides, or nitrides)</a:t>
            </a:r>
          </a:p>
          <a:p>
            <a:pPr algn="l">
              <a:lnSpc>
                <a:spcPct val="110000"/>
              </a:lnSpc>
              <a:spcBef>
                <a:spcPts val="400"/>
              </a:spcBef>
            </a:pPr>
            <a:r>
              <a:rPr lang="en-US" altLang="x-none" sz="1400"/>
              <a:t>Researchers from Germany, the United Kingdom, and Berkeley Lab working at ALS Beamlines 12.2.2 and 12.3.2 synthesized two novel, extremely incompressible bulk rhenium nitrides, Re</a:t>
            </a:r>
            <a:r>
              <a:rPr lang="en-US" altLang="x-none" sz="1400" baseline="-25000"/>
              <a:t>2</a:t>
            </a:r>
            <a:r>
              <a:rPr lang="en-US" altLang="x-none" sz="1400"/>
              <a:t>N and Re</a:t>
            </a:r>
            <a:r>
              <a:rPr lang="en-US" altLang="x-none" sz="1400" baseline="-25000"/>
              <a:t>3</a:t>
            </a:r>
            <a:r>
              <a:rPr lang="en-US" altLang="x-none" sz="1400"/>
              <a:t>N.</a:t>
            </a:r>
          </a:p>
          <a:p>
            <a:pPr algn="l">
              <a:lnSpc>
                <a:spcPct val="110000"/>
              </a:lnSpc>
              <a:spcBef>
                <a:spcPts val="400"/>
              </a:spcBef>
              <a:buFontTx/>
              <a:buChar char="-"/>
            </a:pPr>
            <a:r>
              <a:rPr lang="en-US" altLang="x-none" sz="1400"/>
              <a:t>Rhenium foil and nitrogen were pressurized in a diamond-anvil pressure cell, then heated by laser beams.</a:t>
            </a:r>
          </a:p>
          <a:p>
            <a:pPr algn="l">
              <a:lnSpc>
                <a:spcPct val="110000"/>
              </a:lnSpc>
              <a:spcBef>
                <a:spcPts val="400"/>
              </a:spcBef>
              <a:spcAft>
                <a:spcPts val="1000"/>
              </a:spcAft>
              <a:buFontTx/>
              <a:buChar char="-"/>
            </a:pPr>
            <a:r>
              <a:rPr lang="en-US" altLang="x-none" sz="1400"/>
              <a:t>Analysis done by powder x-ray diffraction; structural models confirmed by x-ray Laue microdiffraction. </a:t>
            </a:r>
          </a:p>
          <a:p>
            <a:pPr algn="l">
              <a:lnSpc>
                <a:spcPct val="110000"/>
              </a:lnSpc>
              <a:spcBef>
                <a:spcPts val="400"/>
              </a:spcBef>
            </a:pPr>
            <a:r>
              <a:rPr lang="en-US" altLang="x-none" sz="1400"/>
              <a:t>Products’ bulk moduli is similar to that of the most incompressible binary transition-metal carbides/nitrides. </a:t>
            </a:r>
          </a:p>
          <a:p>
            <a:pPr algn="l">
              <a:lnSpc>
                <a:spcPct val="110000"/>
              </a:lnSpc>
              <a:spcBef>
                <a:spcPts val="400"/>
              </a:spcBef>
            </a:pPr>
            <a:r>
              <a:rPr lang="en-US" altLang="x-none" sz="1400"/>
              <a:t>-	These materials are also potentially ultrahard.</a:t>
            </a:r>
          </a:p>
          <a:p>
            <a:pPr algn="l">
              <a:lnSpc>
                <a:spcPct val="110000"/>
              </a:lnSpc>
              <a:spcBef>
                <a:spcPts val="400"/>
              </a:spcBef>
            </a:pPr>
            <a:r>
              <a:rPr lang="en-US" altLang="x-none" sz="1400"/>
              <a:t>-  Re</a:t>
            </a:r>
            <a:r>
              <a:rPr lang="en-US" altLang="x-none" sz="1400" baseline="-25000"/>
              <a:t>3</a:t>
            </a:r>
            <a:r>
              <a:rPr lang="en-US" altLang="x-none" sz="1400"/>
              <a:t>N is synthesized between 10.5–16 GPa and 1700–2250 K, more moderate conditions than other incompressible period-six transition-metal carbides/nitrides, giving it potential for technological applications.</a:t>
            </a:r>
          </a:p>
        </p:txBody>
      </p:sp>
      <p:sp>
        <p:nvSpPr>
          <p:cNvPr id="14342" name="TextBox 7"/>
          <p:cNvSpPr txBox="1">
            <a:spLocks noChangeArrowheads="1"/>
          </p:cNvSpPr>
          <p:nvPr/>
        </p:nvSpPr>
        <p:spPr bwMode="auto">
          <a:xfrm rot="10800000" flipV="1">
            <a:off x="5713413" y="1447800"/>
            <a:ext cx="2895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l"/>
            <a:r>
              <a:rPr lang="en-US" altLang="x-none" sz="1000" b="1" i="1">
                <a:solidFill>
                  <a:srgbClr val="333399"/>
                </a:solidFill>
              </a:rPr>
              <a:t>The incorporation of nitrogen (black balls) into the rhenium (light grey) hcp lattice (AB stacking sequence of rhenium atoms) at increasing pressure and temperature conditions leads to the formation of Re</a:t>
            </a:r>
            <a:r>
              <a:rPr lang="en-US" altLang="x-none" sz="1000" b="1" i="1" baseline="-25000">
                <a:solidFill>
                  <a:srgbClr val="333399"/>
                </a:solidFill>
              </a:rPr>
              <a:t>3</a:t>
            </a:r>
            <a:r>
              <a:rPr lang="en-US" altLang="x-none" sz="1000" b="1" i="1">
                <a:solidFill>
                  <a:srgbClr val="333399"/>
                </a:solidFill>
              </a:rPr>
              <a:t>N (ABB stacking) and Re</a:t>
            </a:r>
            <a:r>
              <a:rPr lang="en-US" altLang="x-none" sz="1000" b="1" i="1" baseline="-25000">
                <a:solidFill>
                  <a:srgbClr val="333399"/>
                </a:solidFill>
              </a:rPr>
              <a:t>2</a:t>
            </a:r>
            <a:r>
              <a:rPr lang="en-US" altLang="x-none" sz="1000" b="1" i="1">
                <a:solidFill>
                  <a:srgbClr val="333399"/>
                </a:solidFill>
              </a:rPr>
              <a:t>N (AABB sequence). Nitrogen atoms occupy interstitial sites between AA or BB layers only.</a:t>
            </a:r>
          </a:p>
        </p:txBody>
      </p:sp>
      <p:sp>
        <p:nvSpPr>
          <p:cNvPr id="14343" name="TextBox 9"/>
          <p:cNvSpPr txBox="1">
            <a:spLocks noChangeArrowheads="1"/>
          </p:cNvSpPr>
          <p:nvPr/>
        </p:nvSpPr>
        <p:spPr bwMode="auto">
          <a:xfrm>
            <a:off x="5640388" y="4953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a:p>
        </p:txBody>
      </p:sp>
      <p:pic>
        <p:nvPicPr>
          <p:cNvPr id="14344" name="Picture 10" descr="Strukturen-v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08088"/>
            <a:ext cx="4876800" cy="187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33637</TotalTime>
  <Words>443</Words>
  <Application>Microsoft Macintosh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ＭＳ Ｐゴシック</vt:lpstr>
      <vt:lpstr>Arial Black</vt:lpstr>
      <vt:lpstr>Times New Roman</vt:lpstr>
      <vt:lpstr>Blank Presentation</vt:lpstr>
      <vt:lpstr>PowerPoint Presentation</vt:lpstr>
    </vt:vector>
  </TitlesOfParts>
  <Company>Lawrence Berkeley National Laboratory</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Ventimiglia</dc:creator>
  <cp:lastModifiedBy>Lori Tamura</cp:lastModifiedBy>
  <cp:revision>111</cp:revision>
  <dcterms:created xsi:type="dcterms:W3CDTF">2011-07-19T18:38:58Z</dcterms:created>
  <dcterms:modified xsi:type="dcterms:W3CDTF">2017-06-30T23:31:56Z</dcterms:modified>
</cp:coreProperties>
</file>