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736">
          <p15:clr>
            <a:srgbClr val="A4A3A4"/>
          </p15:clr>
        </p15:guide>
        <p15:guide id="2"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A6"/>
    <a:srgbClr val="5D5D5D"/>
    <a:srgbClr val="313335"/>
    <a:srgbClr val="00395A"/>
    <a:srgbClr val="016BA6"/>
    <a:srgbClr val="BF0997"/>
    <a:srgbClr val="CB30B2"/>
    <a:srgbClr val="FF8000"/>
    <a:srgbClr val="FF9C00"/>
    <a:srgbClr val="006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33"/>
    <p:restoredTop sz="74715" autoAdjust="0"/>
  </p:normalViewPr>
  <p:slideViewPr>
    <p:cSldViewPr snapToGrid="0">
      <p:cViewPr>
        <p:scale>
          <a:sx n="100" d="100"/>
          <a:sy n="100" d="100"/>
        </p:scale>
        <p:origin x="2368" y="1144"/>
      </p:cViewPr>
      <p:guideLst>
        <p:guide orient="horz" pos="2736"/>
        <p:guide pos="54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p:scale>
          <a:sx n="150" d="100"/>
          <a:sy n="150" d="100"/>
        </p:scale>
        <p:origin x="-2040" y="4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fld id="{4BE140D3-D052-7443-A47B-FF1DF262E44C}" type="datetime1">
              <a:rPr lang="en-US"/>
              <a:pPr>
                <a:defRPr/>
              </a:pPr>
              <a:t>6/15/17</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28"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fld id="{9470EB48-C0C3-D348-BFB0-97BE6D8DC8C9}" type="slidenum">
              <a:rPr lang="en-US"/>
              <a:pPr>
                <a:defRPr/>
              </a:pPr>
              <a:t>‹#›</a:t>
            </a:fld>
            <a:endParaRPr lang="en-US"/>
          </a:p>
        </p:txBody>
      </p:sp>
    </p:spTree>
    <p:extLst>
      <p:ext uri="{BB962C8B-B14F-4D97-AF65-F5344CB8AC3E}">
        <p14:creationId xmlns:p14="http://schemas.microsoft.com/office/powerpoint/2010/main" val="145911587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28"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xfrm>
            <a:off x="609600" y="4343400"/>
            <a:ext cx="5562600" cy="350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kern="1200">
                <a:solidFill>
                  <a:schemeClr val="tx1"/>
                </a:solidFill>
                <a:effectLst/>
                <a:latin typeface="Calibri" pitchFamily="28" charset="0"/>
                <a:ea typeface="ＭＳ Ｐゴシック" pitchFamily="28" charset="-128"/>
                <a:cs typeface="ＭＳ Ｐゴシック" charset="0"/>
              </a:rPr>
              <a:t>Mars may have been a wetter place than previously thought, according to experiments on lab-synthesized mineral samples—proxies for Martian meteorites—performed in part at the ALS. The samples were subjected to levels of shock experienced by meteorites ejected from Mars, then measured for mineral content using x-ray microdiffraction. The studies showed that such shocks can cause merrillite, a mineral found in Martian meteorites, to be generated from a similar mineral, whitlockite, the presence of which would indicate a more water-rich history for the Red Planet. The results have broad implications for the interpretation of meteorite petrology as well as for astrobiology, highlighting the importance of transporting unshocked samples directly from Mars to Earth for a more accurate picture of ancient Martian geology.</a:t>
            </a:r>
          </a:p>
          <a:p>
            <a:endParaRPr lang="en-US" dirty="0">
              <a:latin typeface="Calibri" charset="0"/>
              <a:ea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conducted by: C.T. Adcock, O. Tschauner, E.M. Hausrath, A. Udry, and M. Ren (University of Nevada, Las Vegas); S.N. Luo (Southwest Jiaotong University, China); Y. Cai (University of Science and Technology of China); A. Lanzirotti and M. Newville (University of Chicago); M. Kunz (ALS); and C. Lin (Carnegie Institution of Washington).</a:t>
            </a:r>
          </a:p>
          <a:p>
            <a:endParaRPr lang="en-US" sz="1200" kern="1200" smtClean="0">
              <a:solidFill>
                <a:schemeClr val="tx1"/>
              </a:solidFill>
              <a:effectLst/>
              <a:latin typeface="Calibri" pitchFamily="28" charset="0"/>
              <a:ea typeface="ＭＳ Ｐゴシック" pitchFamily="28" charset="-128"/>
              <a:cs typeface="ＭＳ Ｐゴシック" charset="0"/>
            </a:endParaRPr>
          </a:p>
          <a:p>
            <a:r>
              <a:rPr lang="en-US" sz="1200" kern="1200">
                <a:solidFill>
                  <a:schemeClr val="tx1"/>
                </a:solidFill>
                <a:effectLst/>
                <a:latin typeface="Calibri" pitchFamily="28" charset="0"/>
                <a:ea typeface="ＭＳ Ｐゴシック" pitchFamily="28" charset="-128"/>
                <a:cs typeface="ＭＳ Ｐゴシック" charset="0"/>
              </a:rPr>
              <a:t>Research funding: National Aeronautics and Space Administration; National Science Foundation; University of Nevada,</a:t>
            </a:r>
            <a:r>
              <a:rPr lang="en-US" sz="1200" kern="1200" baseline="0">
                <a:solidFill>
                  <a:schemeClr val="tx1"/>
                </a:solidFill>
                <a:effectLst/>
                <a:latin typeface="Calibri" pitchFamily="28" charset="0"/>
                <a:ea typeface="ＭＳ Ｐゴシック" pitchFamily="28" charset="-128"/>
                <a:cs typeface="ＭＳ Ｐゴシック" charset="0"/>
              </a:rPr>
              <a:t> Las Vegas</a:t>
            </a:r>
            <a:r>
              <a:rPr lang="en-US" sz="1200" kern="1200">
                <a:solidFill>
                  <a:schemeClr val="tx1"/>
                </a:solidFill>
                <a:effectLst/>
                <a:latin typeface="Calibri" pitchFamily="28" charset="0"/>
                <a:ea typeface="ＭＳ Ｐゴシック" pitchFamily="28" charset="-128"/>
                <a:cs typeface="ＭＳ Ｐゴシック" charset="0"/>
              </a:rPr>
              <a:t>; U.S. Department of Energy (DOE), National Nuclear Security Administration; National Center for Scientific Research (France); 973 Project of China; National Natural Science Foundation (China); and DOE Office of Science, Basic Energy Sciences program (DOE BES). Operation of the ALS is supported by DOE BES.</a:t>
            </a:r>
          </a:p>
          <a:p>
            <a:endParaRPr lang="en-US" sz="1600" dirty="0">
              <a:latin typeface="Calibri" charset="0"/>
              <a:ea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600" dirty="0">
                <a:latin typeface="Calibri" charset="0"/>
                <a:ea typeface="ＭＳ Ｐゴシック" charset="0"/>
              </a:rPr>
              <a:t>Full highlight</a:t>
            </a:r>
            <a:r>
              <a:rPr lang="en-US" sz="1600">
                <a:latin typeface="Calibri" charset="0"/>
                <a:ea typeface="ＭＳ Ｐゴシック" charset="0"/>
              </a:rPr>
              <a:t>: </a:t>
            </a:r>
            <a:r>
              <a:rPr lang="en-US" sz="1200" kern="1200">
                <a:solidFill>
                  <a:schemeClr val="tx1"/>
                </a:solidFill>
                <a:effectLst/>
                <a:latin typeface="Calibri" pitchFamily="28" charset="0"/>
                <a:ea typeface="ＭＳ Ｐゴシック" pitchFamily="28" charset="-128"/>
                <a:cs typeface="ＭＳ Ｐゴシック" charset="0"/>
              </a:rPr>
              <a:t>https://als.lbl.gov/new-evidence-water-rich-history-mars/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5623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04172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0002_2016_ALS_VERTICAL_SIgnature_multiblue_RGB_ELECTRONIC.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23071" t="18648" r="22406" b="18319"/>
          <a:stretch/>
        </p:blipFill>
        <p:spPr>
          <a:xfrm>
            <a:off x="152400" y="133350"/>
            <a:ext cx="455706" cy="666750"/>
          </a:xfrm>
          <a:prstGeom prst="rect">
            <a:avLst/>
          </a:prstGeom>
        </p:spPr>
      </p:pic>
      <p:cxnSp>
        <p:nvCxnSpPr>
          <p:cNvPr id="9" name="Straight Connector 8"/>
          <p:cNvCxnSpPr/>
          <p:nvPr userDrawn="1"/>
        </p:nvCxnSpPr>
        <p:spPr>
          <a:xfrm flipH="1">
            <a:off x="685800" y="704850"/>
            <a:ext cx="8458200" cy="0"/>
          </a:xfrm>
          <a:prstGeom prst="line">
            <a:avLst/>
          </a:prstGeom>
          <a:ln w="38100" cap="flat">
            <a:solidFill>
              <a:srgbClr val="016BA6">
                <a:alpha val="50000"/>
              </a:srgbClr>
            </a:solidFill>
            <a:miter lim="800000"/>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themeOverride" Target="../theme/themeOverride1.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010" y="3944205"/>
            <a:ext cx="3198890" cy="1343534"/>
          </a:xfrm>
          <a:prstGeom prst="rect">
            <a:avLst/>
          </a:prstGeom>
        </p:spPr>
      </p:pic>
      <p:sp>
        <p:nvSpPr>
          <p:cNvPr id="3077" name="Rectangle 14"/>
          <p:cNvSpPr>
            <a:spLocks noChangeArrowheads="1"/>
          </p:cNvSpPr>
          <p:nvPr/>
        </p:nvSpPr>
        <p:spPr bwMode="auto">
          <a:xfrm>
            <a:off x="5816601" y="5291723"/>
            <a:ext cx="336424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a:r>
              <a:rPr lang="en-US" sz="1200" b="1">
                <a:solidFill>
                  <a:srgbClr val="006BA6"/>
                </a:solidFill>
              </a:rPr>
              <a:t>X-ray microdiffraction data for sample GG094, in which about 12% of whitlockite was transformed into merrillite. </a:t>
            </a:r>
          </a:p>
        </p:txBody>
      </p:sp>
      <p:sp>
        <p:nvSpPr>
          <p:cNvPr id="3073" name="TextBox 2"/>
          <p:cNvSpPr txBox="1">
            <a:spLocks noChangeArrowheads="1"/>
          </p:cNvSpPr>
          <p:nvPr/>
        </p:nvSpPr>
        <p:spPr bwMode="auto">
          <a:xfrm>
            <a:off x="50800" y="6211705"/>
            <a:ext cx="9053850" cy="600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588" indent="-31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r" eaLnBrk="0" fontAlgn="base" hangingPunct="0">
              <a:spcBef>
                <a:spcPct val="0"/>
              </a:spcBef>
              <a:spcAft>
                <a:spcPct val="0"/>
              </a:spcAft>
              <a:defRPr sz="2400">
                <a:solidFill>
                  <a:schemeClr val="tx1"/>
                </a:solidFill>
                <a:latin typeface="Arial" charset="0"/>
                <a:ea typeface="ＭＳ Ｐゴシック" charset="0"/>
              </a:defRPr>
            </a:lvl9pPr>
          </a:lstStyle>
          <a:p>
            <a:pPr algn="l">
              <a:spcAft>
                <a:spcPts val="600"/>
              </a:spcAft>
            </a:pPr>
            <a:r>
              <a:rPr lang="fr-FR" sz="1100">
                <a:solidFill>
                  <a:srgbClr val="313335"/>
                </a:solidFill>
                <a:latin typeface="Calibri" charset="0"/>
              </a:rPr>
              <a:t>Publication about this research: C.T. Adcock, O. Tschauner, E.M. Hausrath, A. Udry, S.N. Luo, Y. Cai, M. Ren, A. Lanzirotti, M. Newville, M. Kunz, and C. Lin, </a:t>
            </a:r>
            <a:r>
              <a:rPr lang="fr-FR" sz="1100" i="1">
                <a:solidFill>
                  <a:srgbClr val="313335"/>
                </a:solidFill>
                <a:latin typeface="Calibri" charset="0"/>
              </a:rPr>
              <a:t>Nat. Commun.</a:t>
            </a:r>
            <a:r>
              <a:rPr lang="fr-FR" sz="1100">
                <a:solidFill>
                  <a:srgbClr val="313335"/>
                </a:solidFill>
                <a:latin typeface="Calibri" charset="0"/>
              </a:rPr>
              <a:t> </a:t>
            </a:r>
            <a:r>
              <a:rPr lang="fr-FR" sz="1100" b="1">
                <a:solidFill>
                  <a:srgbClr val="313335"/>
                </a:solidFill>
                <a:latin typeface="Calibri" charset="0"/>
              </a:rPr>
              <a:t>8</a:t>
            </a:r>
            <a:r>
              <a:rPr lang="fr-FR" sz="1100">
                <a:solidFill>
                  <a:srgbClr val="313335"/>
                </a:solidFill>
                <a:latin typeface="Calibri" charset="0"/>
              </a:rPr>
              <a:t>, 14667 (2017). Work was performed at Lawrence Berkeley National Laboratory, ALS Beamline 12.2.2, and Argonne National Laboratory, APS Beamlines 13-ID-E and 16-BM-D. Operation of the ALS is supported by the U.S. Department of Energy, Office of Science, Basic Energy Sciences program.  </a:t>
            </a:r>
          </a:p>
        </p:txBody>
      </p:sp>
      <p:sp>
        <p:nvSpPr>
          <p:cNvPr id="10" name="Title 1"/>
          <p:cNvSpPr txBox="1">
            <a:spLocks/>
          </p:cNvSpPr>
          <p:nvPr/>
        </p:nvSpPr>
        <p:spPr>
          <a:xfrm>
            <a:off x="673100" y="133350"/>
            <a:ext cx="8305800" cy="565150"/>
          </a:xfrm>
          <a:prstGeom prst="rect">
            <a:avLst/>
          </a:prstGeom>
        </p:spPr>
        <p:txBody>
          <a:bodyPr vert="horz"/>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2pPr>
            <a:lvl3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3pPr>
            <a:lvl4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4pPr>
            <a:lvl5pPr algn="ctr" rtl="0" eaLnBrk="0" fontAlgn="base" hangingPunct="0">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5pPr>
            <a:lvl6pPr marL="4572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6pPr>
            <a:lvl7pPr marL="9144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7pPr>
            <a:lvl8pPr marL="13716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8pPr>
            <a:lvl9pPr marL="1828800" algn="ctr" rtl="0" fontAlgn="base">
              <a:spcBef>
                <a:spcPct val="0"/>
              </a:spcBef>
              <a:spcAft>
                <a:spcPct val="0"/>
              </a:spcAft>
              <a:defRPr sz="4400">
                <a:solidFill>
                  <a:schemeClr val="tx2"/>
                </a:solidFill>
                <a:latin typeface="Arial" pitchFamily="-97" charset="0"/>
                <a:ea typeface="ＭＳ Ｐゴシック" pitchFamily="-97" charset="-128"/>
                <a:cs typeface="ＭＳ Ｐゴシック" pitchFamily="-97" charset="-128"/>
              </a:defRPr>
            </a:lvl9pPr>
          </a:lstStyle>
          <a:p>
            <a:r>
              <a:rPr lang="en-US" sz="2800" b="1" smtClean="0">
                <a:solidFill>
                  <a:srgbClr val="00395A"/>
                </a:solidFill>
                <a:latin typeface="Calibri"/>
                <a:cs typeface="Calibri"/>
              </a:rPr>
              <a:t>New Evidence for a Water-Rich History on Mars</a:t>
            </a:r>
            <a:endParaRPr lang="en-US" sz="2800" b="1" dirty="0">
              <a:solidFill>
                <a:srgbClr val="00395A"/>
              </a:solidFill>
              <a:latin typeface="Calibri"/>
              <a:cs typeface="Calibri"/>
            </a:endParaRPr>
          </a:p>
        </p:txBody>
      </p:sp>
      <p:sp>
        <p:nvSpPr>
          <p:cNvPr id="2055" name="Rectangle 19"/>
          <p:cNvSpPr>
            <a:spLocks noChangeArrowheads="1"/>
          </p:cNvSpPr>
          <p:nvPr/>
        </p:nvSpPr>
        <p:spPr bwMode="auto">
          <a:xfrm>
            <a:off x="49549" y="936050"/>
            <a:ext cx="5690851" cy="5278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17475" indent="-119063" algn="l">
              <a:spcAft>
                <a:spcPts val="0"/>
              </a:spcAft>
              <a:defRPr/>
            </a:pPr>
            <a:r>
              <a:rPr lang="en-US" b="1" dirty="0">
                <a:solidFill>
                  <a:srgbClr val="006BA6"/>
                </a:solidFill>
                <a:latin typeface="Calibri"/>
                <a:cs typeface="Calibri"/>
              </a:rPr>
              <a:t>Scientific Achievement</a:t>
            </a:r>
          </a:p>
          <a:p>
            <a:pPr marL="215900" algn="l">
              <a:spcAft>
                <a:spcPts val="300"/>
              </a:spcAft>
              <a:defRPr/>
            </a:pPr>
            <a:r>
              <a:rPr lang="en-US" sz="2000">
                <a:solidFill>
                  <a:srgbClr val="5D5D5D"/>
                </a:solidFill>
                <a:latin typeface="Calibri" charset="0"/>
              </a:rPr>
              <a:t>Researchers showed that the shocks experienced by Martian meteorites upon ejection into space can alter their mineral content, transforming whitlockite into its anhydrous analogue, merrillite.</a:t>
            </a:r>
            <a:endParaRPr lang="en-US" sz="2000" dirty="0">
              <a:solidFill>
                <a:srgbClr val="5D5D5D"/>
              </a:solidFill>
              <a:latin typeface="Calibri" charset="0"/>
            </a:endParaRPr>
          </a:p>
          <a:p>
            <a:pPr marL="117475" indent="-119063" algn="l">
              <a:spcAft>
                <a:spcPts val="0"/>
              </a:spcAft>
              <a:defRPr/>
            </a:pPr>
            <a:r>
              <a:rPr lang="en-US" b="1" dirty="0">
                <a:solidFill>
                  <a:srgbClr val="006BA6"/>
                </a:solidFill>
                <a:latin typeface="Calibri"/>
                <a:cs typeface="Calibri"/>
              </a:rPr>
              <a:t>Significance and Impact</a:t>
            </a:r>
          </a:p>
          <a:p>
            <a:pPr marL="215900" algn="l">
              <a:spcAft>
                <a:spcPts val="300"/>
              </a:spcAft>
              <a:defRPr/>
            </a:pPr>
            <a:r>
              <a:rPr lang="en-US" sz="2000">
                <a:solidFill>
                  <a:srgbClr val="5D5D5D"/>
                </a:solidFill>
                <a:latin typeface="Calibri" charset="0"/>
              </a:rPr>
              <a:t>Less merrillite and more whitlockite in unshocked Mars rocks implies that more water (and bioessen-tial phosphorus) could have been present on Mars in the distant past</a:t>
            </a:r>
            <a:r>
              <a:rPr lang="en-US" sz="2000" smtClean="0">
                <a:solidFill>
                  <a:srgbClr val="5D5D5D"/>
                </a:solidFill>
                <a:latin typeface="Calibri" charset="0"/>
              </a:rPr>
              <a:t>.</a:t>
            </a:r>
            <a:endParaRPr lang="en-US" sz="2000" dirty="0" smtClean="0">
              <a:solidFill>
                <a:srgbClr val="5D5D5D"/>
              </a:solidFill>
              <a:latin typeface="Calibri" charset="0"/>
            </a:endParaRPr>
          </a:p>
          <a:p>
            <a:pPr marL="117475" indent="-119063" algn="l">
              <a:spcAft>
                <a:spcPts val="0"/>
              </a:spcAft>
              <a:defRPr/>
            </a:pPr>
            <a:r>
              <a:rPr lang="en-US" b="1" dirty="0" smtClean="0">
                <a:solidFill>
                  <a:srgbClr val="006BA6"/>
                </a:solidFill>
                <a:latin typeface="Calibri"/>
                <a:cs typeface="Calibri"/>
              </a:rPr>
              <a:t>Research Details</a:t>
            </a:r>
          </a:p>
          <a:p>
            <a:pPr marL="215900" indent="-215900" algn="l">
              <a:spcAft>
                <a:spcPts val="0"/>
              </a:spcAft>
              <a:buFont typeface="Lucida Grande"/>
              <a:buChar char="−"/>
              <a:defRPr/>
            </a:pPr>
            <a:r>
              <a:rPr lang="en-US" sz="2000">
                <a:solidFill>
                  <a:srgbClr val="5D5D5D"/>
                </a:solidFill>
                <a:latin typeface="Calibri" charset="0"/>
              </a:rPr>
              <a:t>Whitlockite samples were synthesized as proxies for Martian meteorites.</a:t>
            </a:r>
          </a:p>
          <a:p>
            <a:pPr marL="215900" indent="-215900" algn="l">
              <a:spcAft>
                <a:spcPts val="0"/>
              </a:spcAft>
              <a:buFont typeface="Lucida Grande"/>
              <a:buChar char="−"/>
              <a:defRPr/>
            </a:pPr>
            <a:r>
              <a:rPr lang="en-US" sz="2000">
                <a:solidFill>
                  <a:srgbClr val="5D5D5D"/>
                </a:solidFill>
                <a:latin typeface="Calibri" charset="0"/>
              </a:rPr>
              <a:t>Samples were subjected to shocks (compression at 1678 mph, 20 GPa) and measured for mineral content using x-ray microdiffraction.</a:t>
            </a:r>
            <a:endParaRPr lang="en-US" sz="2000" smtClean="0">
              <a:solidFill>
                <a:srgbClr val="5D5D5D"/>
              </a:solidFill>
              <a:latin typeface="Calibri"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1245" y="1092201"/>
            <a:ext cx="3027239" cy="1701799"/>
          </a:xfrm>
          <a:prstGeom prst="rect">
            <a:avLst/>
          </a:prstGeom>
        </p:spPr>
      </p:pic>
      <p:sp>
        <p:nvSpPr>
          <p:cNvPr id="2" name="TextBox 1"/>
          <p:cNvSpPr txBox="1"/>
          <p:nvPr/>
        </p:nvSpPr>
        <p:spPr>
          <a:xfrm>
            <a:off x="5098469" y="-850900"/>
            <a:ext cx="184731" cy="461665"/>
          </a:xfrm>
          <a:prstGeom prst="rect">
            <a:avLst/>
          </a:prstGeom>
          <a:noFill/>
        </p:spPr>
        <p:txBody>
          <a:bodyPr wrap="none" rtlCol="0">
            <a:spAutoFit/>
          </a:bodyPr>
          <a:lstStyle/>
          <a:p>
            <a:endParaRPr lang="en-US"/>
          </a:p>
        </p:txBody>
      </p:sp>
      <p:cxnSp>
        <p:nvCxnSpPr>
          <p:cNvPr id="13" name="Straight Connector 12"/>
          <p:cNvCxnSpPr/>
          <p:nvPr/>
        </p:nvCxnSpPr>
        <p:spPr bwMode="auto">
          <a:xfrm>
            <a:off x="5888545" y="5993813"/>
            <a:ext cx="3077655" cy="635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
        <p:nvSpPr>
          <p:cNvPr id="17" name="Rectangle 14"/>
          <p:cNvSpPr>
            <a:spLocks noChangeArrowheads="1"/>
          </p:cNvSpPr>
          <p:nvPr/>
        </p:nvSpPr>
        <p:spPr bwMode="auto">
          <a:xfrm>
            <a:off x="5816601" y="2822433"/>
            <a:ext cx="31622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a:r>
              <a:rPr lang="en-US" sz="1200" b="1">
                <a:solidFill>
                  <a:srgbClr val="006BA6"/>
                </a:solidFill>
              </a:rPr>
              <a:t>Impact crater on Mars. Image created by the European Space Agency's Mars Express. Credit: G. Neukum (ESA,DLR, FU Berlin)</a:t>
            </a:r>
          </a:p>
        </p:txBody>
      </p:sp>
      <p:cxnSp>
        <p:nvCxnSpPr>
          <p:cNvPr id="18" name="Straight Connector 17"/>
          <p:cNvCxnSpPr/>
          <p:nvPr/>
        </p:nvCxnSpPr>
        <p:spPr bwMode="auto">
          <a:xfrm>
            <a:off x="5905501" y="3705621"/>
            <a:ext cx="3077655" cy="6350"/>
          </a:xfrm>
          <a:prstGeom prst="line">
            <a:avLst/>
          </a:prstGeom>
          <a:solidFill>
            <a:schemeClr val="accent1"/>
          </a:solidFill>
          <a:ln w="19050" cap="flat" cmpd="sng" algn="ctr">
            <a:solidFill>
              <a:srgbClr val="006BA6"/>
            </a:solidFill>
            <a:prstDash val="solid"/>
            <a:round/>
            <a:headEnd type="none" w="med" len="med"/>
            <a:tailEnd type="none" w="med" len="med"/>
          </a:ln>
          <a:effec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7" charset="0"/>
            <a:ea typeface="ＭＳ Ｐゴシック" pitchFamily="-97" charset="-128"/>
            <a:cs typeface="ＭＳ Ｐゴシック" pitchFamily="-9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otalTime>111844</TotalTime>
  <Words>555</Words>
  <Application>Microsoft Macintosh PowerPoint</Application>
  <PresentationFormat>On-screen Show (4:3)</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Lucida Grande</vt:lpstr>
      <vt:lpstr>ＭＳ Ｐゴシック</vt:lpstr>
      <vt:lpstr>Arial</vt:lpstr>
      <vt:lpstr>Blank Presentation</vt:lpstr>
      <vt:lpstr>PowerPoint Presentation</vt:lpstr>
    </vt:vector>
  </TitlesOfParts>
  <Manager/>
  <Company>Lawrence Berkeley National Laboratory</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Lori Tamura</cp:lastModifiedBy>
  <cp:revision>1753</cp:revision>
  <cp:lastPrinted>2012-02-01T00:57:17Z</cp:lastPrinted>
  <dcterms:created xsi:type="dcterms:W3CDTF">2012-10-22T19:28:02Z</dcterms:created>
  <dcterms:modified xsi:type="dcterms:W3CDTF">2017-06-15T17:57:36Z</dcterms:modified>
  <cp:category/>
</cp:coreProperties>
</file>