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A6"/>
    <a:srgbClr val="5D5D5D"/>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842"/>
    <p:restoredTop sz="82381" autoAdjust="0"/>
  </p:normalViewPr>
  <p:slideViewPr>
    <p:cSldViewPr snapToGrid="0">
      <p:cViewPr>
        <p:scale>
          <a:sx n="100" d="100"/>
          <a:sy n="100" d="100"/>
        </p:scale>
        <p:origin x="600" y="85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7/14/17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kern="1200">
                <a:solidFill>
                  <a:schemeClr val="tx1"/>
                </a:solidFill>
                <a:effectLst/>
                <a:latin typeface="Calibri" pitchFamily="28" charset="0"/>
                <a:ea typeface="ＭＳ Ｐゴシック" pitchFamily="28" charset="-128"/>
                <a:cs typeface="ＭＳ Ｐゴシック" charset="0"/>
              </a:rPr>
              <a:t>With the flip of a switch, three distinct crystalline phases can be induced in one material, with each phase exhibiting very different electronic, magnetic, and optical properties. Materials capable of such versatility are desirable for a wide range of applications, from smart windows and batteries to spintronic devices. In this work, the properties of thin films of strontium cobalt oxide (SrCoO</a:t>
            </a:r>
            <a:r>
              <a:rPr lang="en-US" sz="1200" kern="1200" baseline="-25000">
                <a:solidFill>
                  <a:schemeClr val="tx1"/>
                </a:solidFill>
                <a:effectLst/>
                <a:latin typeface="Calibri" pitchFamily="28" charset="0"/>
                <a:ea typeface="ＭＳ Ｐゴシック" pitchFamily="28" charset="-128"/>
                <a:cs typeface="ＭＳ Ｐゴシック" charset="0"/>
              </a:rPr>
              <a:t>x</a:t>
            </a:r>
            <a:r>
              <a:rPr lang="en-US" sz="1200" kern="1200">
                <a:solidFill>
                  <a:schemeClr val="tx1"/>
                </a:solidFill>
                <a:effectLst/>
                <a:latin typeface="Calibri" pitchFamily="28" charset="0"/>
                <a:ea typeface="ＭＳ Ｐゴシック" pitchFamily="28" charset="-128"/>
                <a:cs typeface="ＭＳ Ｐゴシック" charset="0"/>
              </a:rPr>
              <a:t>) were reversibly transformed through the insertion and extraction of oxygen and hydrogen ions, a process controlled by an applied electric field at room temperature. At the ALS, soft x-ray absorption spectroscopy (XAS) and x-ray magnetic circular dichroism (XMCD) experiments were used to verify and clarify the mechanism behind the phase transformations. Overall, the work represents a new approach to the manipulation of material properties that can be readily applied to a broad range of systems.</a:t>
            </a:r>
          </a:p>
          <a:p>
            <a:endParaRPr lang="en-US" dirty="0">
              <a:latin typeface="Calibri" charset="0"/>
              <a:ea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conducted by: N. Lu, P. Zhang, H. Li, Y. Wang, J. Guo, D. Zhang, Z. Duan, Z. Li, M. Wang, S. Yang, M. Yan, and C.-W. Nan (Tsinghua University); Q. Zhang (Institute of Physics, Chinese Academy of Sciences; Tsinghua University); R. Qiao, E. Arenholz, and W. Yang (ALS); Q. He (Durham University, UK); S. Zhou and J. Wu (Tsinghua University; Collaborative Innovation Center of Quantum Matter, China); L. Gu (Institute of Physics, Chinese Academy of Sciences; Collaborative Innovation Center of Quantum Matter, China); Y. Tokura (RIKEN Center for Emergent Matter Science, Japan); and P. Yu (Tsinghua University; Collaborative Innovation Center of Quantum Matter, China; RIKEN Center for Emergent Matter, Japan).</a:t>
            </a:r>
            <a:r>
              <a:rPr lang="en-US">
                <a:effectLst/>
              </a:rPr>
              <a:t> </a:t>
            </a:r>
          </a:p>
          <a:p>
            <a:endParaRPr lang="en-US" sz="1200" kern="1200" smtClean="0">
              <a:solidFill>
                <a:schemeClr val="tx1"/>
              </a:solidFill>
              <a:effectLst/>
              <a:latin typeface="Calibri" pitchFamily="28" charset="0"/>
              <a:ea typeface="ＭＳ Ｐゴシック" pitchFamily="28" charset="-128"/>
              <a:cs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funding: National Basic Research Program of China, National Natural Science Foundation of China, Tsinghua University, Beijing Advanced Innovation Center for Future Chip, and Chinese Academy of Sciences. Operation of the ALS is supported by the U.S. Department of Energy, Office of Science, Basic Energy Sciences Program.</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kern="1200">
                <a:solidFill>
                  <a:schemeClr val="tx1"/>
                </a:solidFill>
                <a:effectLst/>
                <a:latin typeface="Calibri" pitchFamily="28" charset="0"/>
                <a:ea typeface="ＭＳ Ｐゴシック" pitchFamily="28" charset="-128"/>
                <a:cs typeface="ＭＳ Ｐゴシック" charset="0"/>
              </a:rPr>
              <a:t>https://als.lbl.gov/multifunctional-material-electric-field-control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jpg"/><Relationship Id="rId5" Type="http://schemas.openxmlformats.org/officeDocument/2006/relationships/image" Target="../media/image3.jp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14"/>
          <p:cNvSpPr>
            <a:spLocks noChangeArrowheads="1"/>
          </p:cNvSpPr>
          <p:nvPr/>
        </p:nvSpPr>
        <p:spPr bwMode="auto">
          <a:xfrm>
            <a:off x="5930901" y="5634785"/>
            <a:ext cx="3187699"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a:r>
              <a:rPr lang="en-US" sz="1200" b="1">
                <a:solidFill>
                  <a:srgbClr val="006BA6"/>
                </a:solidFill>
              </a:rPr>
              <a:t>XAS spectra of O K-edges helped verify and clarify the ion-mediated phase-transformation mechanism.</a:t>
            </a:r>
            <a:endParaRPr lang="en-US" sz="1200" b="1" baseline="-25000">
              <a:solidFill>
                <a:srgbClr val="006BA6"/>
              </a:solidFill>
            </a:endParaRPr>
          </a:p>
        </p:txBody>
      </p:sp>
      <p:sp>
        <p:nvSpPr>
          <p:cNvPr id="3073" name="TextBox 2"/>
          <p:cNvSpPr txBox="1">
            <a:spLocks noChangeArrowheads="1"/>
          </p:cNvSpPr>
          <p:nvPr/>
        </p:nvSpPr>
        <p:spPr bwMode="auto">
          <a:xfrm>
            <a:off x="266700" y="6410673"/>
            <a:ext cx="842010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fr-FR" sz="1100">
                <a:solidFill>
                  <a:srgbClr val="313335"/>
                </a:solidFill>
                <a:latin typeface="Calibri" charset="0"/>
              </a:rPr>
              <a:t>Publication about this research: N. Lu et al., </a:t>
            </a:r>
            <a:r>
              <a:rPr lang="fr-FR" sz="1100" i="1">
                <a:solidFill>
                  <a:srgbClr val="313335"/>
                </a:solidFill>
                <a:latin typeface="Calibri" charset="0"/>
              </a:rPr>
              <a:t>Nature </a:t>
            </a:r>
            <a:r>
              <a:rPr lang="fr-FR" sz="1100" b="1">
                <a:solidFill>
                  <a:srgbClr val="313335"/>
                </a:solidFill>
                <a:latin typeface="Calibri" charset="0"/>
              </a:rPr>
              <a:t>546</a:t>
            </a:r>
            <a:r>
              <a:rPr lang="fr-FR" sz="1100">
                <a:solidFill>
                  <a:srgbClr val="313335"/>
                </a:solidFill>
                <a:latin typeface="Calibri" charset="0"/>
              </a:rPr>
              <a:t>, 124 (2017). Work was performed in part at Lawrence Berkeley National Laboratory, ALS Beamlines 8.0.1 and 6.3.2. Operation of the ALS is supported by the U.S. Department of Energy, Office of Science, Basic Energy Sciences program. </a:t>
            </a:r>
          </a:p>
        </p:txBody>
      </p:sp>
      <p:sp>
        <p:nvSpPr>
          <p:cNvPr id="10" name="Title 1"/>
          <p:cNvSpPr txBox="1">
            <a:spLocks/>
          </p:cNvSpPr>
          <p:nvPr/>
        </p:nvSpPr>
        <p:spPr>
          <a:xfrm>
            <a:off x="673100" y="133350"/>
            <a:ext cx="8305800"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smtClean="0">
                <a:solidFill>
                  <a:srgbClr val="00395A"/>
                </a:solidFill>
                <a:latin typeface="Calibri"/>
                <a:cs typeface="Calibri"/>
              </a:rPr>
              <a:t>A Multifunctional Material with Electric-Field Control</a:t>
            </a:r>
            <a:endParaRPr lang="en-US" sz="2800" b="1" dirty="0">
              <a:solidFill>
                <a:srgbClr val="00395A"/>
              </a:solidFill>
              <a:latin typeface="Calibri"/>
              <a:cs typeface="Calibri"/>
            </a:endParaRPr>
          </a:p>
        </p:txBody>
      </p:sp>
      <p:sp>
        <p:nvSpPr>
          <p:cNvPr id="2055" name="Rectangle 19"/>
          <p:cNvSpPr>
            <a:spLocks noChangeArrowheads="1"/>
          </p:cNvSpPr>
          <p:nvPr/>
        </p:nvSpPr>
        <p:spPr bwMode="auto">
          <a:xfrm>
            <a:off x="70713" y="936050"/>
            <a:ext cx="5860187" cy="550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117475" indent="-119063" algn="l">
              <a:spcAft>
                <a:spcPts val="0"/>
              </a:spcAft>
              <a:defRPr/>
            </a:pPr>
            <a:r>
              <a:rPr lang="en-US" b="1" dirty="0">
                <a:solidFill>
                  <a:srgbClr val="006BA6"/>
                </a:solidFill>
                <a:latin typeface="Calibri"/>
                <a:cs typeface="Calibri"/>
              </a:rPr>
              <a:t>Scientific Achievement</a:t>
            </a:r>
          </a:p>
          <a:p>
            <a:pPr marL="215900" algn="l">
              <a:spcAft>
                <a:spcPts val="0"/>
              </a:spcAft>
              <a:defRPr/>
            </a:pPr>
            <a:r>
              <a:rPr lang="en-US" sz="2000">
                <a:solidFill>
                  <a:srgbClr val="5D5D5D"/>
                </a:solidFill>
                <a:latin typeface="Calibri" charset="0"/>
              </a:rPr>
              <a:t>The diffusion of O</a:t>
            </a:r>
            <a:r>
              <a:rPr lang="en-US" sz="2000" baseline="30000">
                <a:solidFill>
                  <a:srgbClr val="5D5D5D"/>
                </a:solidFill>
                <a:latin typeface="Calibri" charset="0"/>
              </a:rPr>
              <a:t>2−</a:t>
            </a:r>
            <a:r>
              <a:rPr lang="en-US" sz="2000">
                <a:solidFill>
                  <a:srgbClr val="5D5D5D"/>
                </a:solidFill>
                <a:latin typeface="Calibri" charset="0"/>
              </a:rPr>
              <a:t> and H</a:t>
            </a:r>
            <a:r>
              <a:rPr lang="en-US" sz="2000" baseline="30000">
                <a:solidFill>
                  <a:srgbClr val="5D5D5D"/>
                </a:solidFill>
                <a:latin typeface="Calibri" charset="0"/>
              </a:rPr>
              <a:t>+</a:t>
            </a:r>
            <a:r>
              <a:rPr lang="en-US" sz="2000">
                <a:solidFill>
                  <a:srgbClr val="5D5D5D"/>
                </a:solidFill>
                <a:latin typeface="Calibri" charset="0"/>
              </a:rPr>
              <a:t> ions into/out of SrCoO</a:t>
            </a:r>
            <a:r>
              <a:rPr lang="en-US" sz="2000" baseline="-25000">
                <a:solidFill>
                  <a:srgbClr val="5D5D5D"/>
                </a:solidFill>
                <a:latin typeface="Calibri" charset="0"/>
              </a:rPr>
              <a:t>x</a:t>
            </a:r>
            <a:r>
              <a:rPr lang="en-US" sz="2000">
                <a:solidFill>
                  <a:srgbClr val="5D5D5D"/>
                </a:solidFill>
                <a:latin typeface="Calibri" charset="0"/>
              </a:rPr>
              <a:t> was electrically controlled, giving access to three distinct material phases with different optical, electronic, and magnetic properties.</a:t>
            </a:r>
            <a:endParaRPr lang="en-US" sz="2000" dirty="0">
              <a:solidFill>
                <a:srgbClr val="5D5D5D"/>
              </a:solidFill>
              <a:latin typeface="Calibri" charset="0"/>
            </a:endParaRPr>
          </a:p>
          <a:p>
            <a:pPr marL="117475" indent="-119063" algn="l">
              <a:spcAft>
                <a:spcPts val="0"/>
              </a:spcAft>
              <a:defRPr/>
            </a:pPr>
            <a:r>
              <a:rPr lang="en-US" b="1" dirty="0">
                <a:solidFill>
                  <a:srgbClr val="006BA6"/>
                </a:solidFill>
                <a:latin typeface="Calibri"/>
                <a:cs typeface="Calibri"/>
              </a:rPr>
              <a:t>Significance and Impact</a:t>
            </a:r>
          </a:p>
          <a:p>
            <a:pPr marL="215900" algn="l">
              <a:spcAft>
                <a:spcPts val="0"/>
              </a:spcAft>
              <a:defRPr/>
            </a:pPr>
            <a:r>
              <a:rPr lang="en-US" sz="2000">
                <a:solidFill>
                  <a:srgbClr val="5D5D5D"/>
                </a:solidFill>
                <a:latin typeface="Calibri" charset="0"/>
              </a:rPr>
              <a:t>The work represents a new approach to designing multifunctional materials that is readily applied to </a:t>
            </a:r>
          </a:p>
          <a:p>
            <a:pPr marL="215900" algn="l">
              <a:spcAft>
                <a:spcPts val="0"/>
              </a:spcAft>
              <a:defRPr/>
            </a:pPr>
            <a:r>
              <a:rPr lang="en-US" sz="2000">
                <a:solidFill>
                  <a:srgbClr val="5D5D5D"/>
                </a:solidFill>
                <a:latin typeface="Calibri" charset="0"/>
              </a:rPr>
              <a:t>a broad range of systems</a:t>
            </a:r>
            <a:r>
              <a:rPr lang="en-US" sz="2000" smtClean="0">
                <a:solidFill>
                  <a:srgbClr val="5D5D5D"/>
                </a:solidFill>
                <a:latin typeface="Calibri" charset="0"/>
              </a:rPr>
              <a:t>.</a:t>
            </a:r>
            <a:endParaRPr lang="en-US" sz="2000" dirty="0" smtClean="0">
              <a:solidFill>
                <a:srgbClr val="5D5D5D"/>
              </a:solidFill>
              <a:latin typeface="Calibri" charset="0"/>
            </a:endParaRPr>
          </a:p>
          <a:p>
            <a:pPr marL="117475" indent="-119063" algn="l">
              <a:spcAft>
                <a:spcPts val="0"/>
              </a:spcAft>
              <a:defRPr/>
            </a:pPr>
            <a:r>
              <a:rPr lang="en-US" b="1" dirty="0" smtClean="0">
                <a:solidFill>
                  <a:srgbClr val="006BA6"/>
                </a:solidFill>
                <a:latin typeface="Calibri"/>
                <a:cs typeface="Calibri"/>
              </a:rPr>
              <a:t>Research Details</a:t>
            </a:r>
          </a:p>
          <a:p>
            <a:pPr marL="215900" indent="-215900" algn="l">
              <a:spcAft>
                <a:spcPts val="0"/>
              </a:spcAft>
              <a:buFont typeface="Lucida Grande"/>
              <a:buChar char="−"/>
              <a:defRPr/>
            </a:pPr>
            <a:r>
              <a:rPr lang="en-US" sz="2000">
                <a:solidFill>
                  <a:srgbClr val="5D5D5D"/>
                </a:solidFill>
                <a:latin typeface="Calibri" charset="0"/>
              </a:rPr>
              <a:t>Diffusion is reversible; works at room temperature.</a:t>
            </a:r>
          </a:p>
          <a:p>
            <a:pPr marL="215900" indent="-215900" algn="l">
              <a:spcAft>
                <a:spcPts val="0"/>
              </a:spcAft>
              <a:buFont typeface="Lucida Grande"/>
              <a:buChar char="−"/>
              <a:defRPr/>
            </a:pPr>
            <a:r>
              <a:rPr lang="en-US" sz="2000">
                <a:solidFill>
                  <a:srgbClr val="5D5D5D"/>
                </a:solidFill>
                <a:latin typeface="Calibri" charset="0"/>
              </a:rPr>
              <a:t>Transformations are nonvolatile.</a:t>
            </a:r>
          </a:p>
          <a:p>
            <a:pPr marL="215900" indent="-215900" algn="l">
              <a:spcAft>
                <a:spcPts val="0"/>
              </a:spcAft>
              <a:buFont typeface="Lucida Grande"/>
              <a:buChar char="−"/>
              <a:defRPr/>
            </a:pPr>
            <a:r>
              <a:rPr lang="en-US" sz="2000">
                <a:solidFill>
                  <a:srgbClr val="5D5D5D"/>
                </a:solidFill>
                <a:latin typeface="Calibri" charset="0"/>
              </a:rPr>
              <a:t>Multiple methods, including x-ray absorption spectroscopy (XAS) and x-ray magnetic circular dichroism (XMCD), were used to characterize the new phases.</a:t>
            </a:r>
          </a:p>
          <a:p>
            <a:pPr marL="215900" indent="-215900" algn="l">
              <a:spcAft>
                <a:spcPts val="0"/>
              </a:spcAft>
              <a:buFont typeface="Lucida Grande"/>
              <a:buChar char="−"/>
              <a:defRPr/>
            </a:pPr>
            <a:r>
              <a:rPr lang="en-US" sz="2000">
                <a:solidFill>
                  <a:srgbClr val="5D5D5D"/>
                </a:solidFill>
                <a:latin typeface="Calibri" charset="0"/>
              </a:rPr>
              <a:t>Unknown third phase identified as HSrCoO</a:t>
            </a:r>
            <a:r>
              <a:rPr lang="en-US" sz="2000" baseline="-25000">
                <a:solidFill>
                  <a:srgbClr val="5D5D5D"/>
                </a:solidFill>
                <a:latin typeface="Calibri" charset="0"/>
              </a:rPr>
              <a:t>2.5</a:t>
            </a:r>
            <a:r>
              <a:rPr lang="en-US" sz="2000">
                <a:solidFill>
                  <a:srgbClr val="5D5D5D"/>
                </a:solidFill>
                <a:latin typeface="Calibri" charset="0"/>
              </a:rPr>
              <a:t>.</a:t>
            </a:r>
          </a:p>
        </p:txBody>
      </p:sp>
      <p:sp>
        <p:nvSpPr>
          <p:cNvPr id="2" name="TextBox 1"/>
          <p:cNvSpPr txBox="1"/>
          <p:nvPr/>
        </p:nvSpPr>
        <p:spPr>
          <a:xfrm>
            <a:off x="5098469" y="-850900"/>
            <a:ext cx="184731" cy="461665"/>
          </a:xfrm>
          <a:prstGeom prst="rect">
            <a:avLst/>
          </a:prstGeom>
          <a:noFill/>
        </p:spPr>
        <p:txBody>
          <a:bodyPr wrap="none" rtlCol="0">
            <a:spAutoFit/>
          </a:bodyPr>
          <a:lstStyle/>
          <a:p>
            <a:endParaRPr lang="en-US"/>
          </a:p>
        </p:txBody>
      </p:sp>
      <p:cxnSp>
        <p:nvCxnSpPr>
          <p:cNvPr id="13" name="Straight Connector 12"/>
          <p:cNvCxnSpPr/>
          <p:nvPr/>
        </p:nvCxnSpPr>
        <p:spPr bwMode="auto">
          <a:xfrm>
            <a:off x="5990145" y="6302847"/>
            <a:ext cx="3077655" cy="635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1" name="Rectangle 14"/>
          <p:cNvSpPr>
            <a:spLocks noChangeArrowheads="1"/>
          </p:cNvSpPr>
          <p:nvPr/>
        </p:nvSpPr>
        <p:spPr bwMode="auto">
          <a:xfrm>
            <a:off x="5913945" y="2459785"/>
            <a:ext cx="323005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a:r>
              <a:rPr lang="en-US" sz="1200" b="1">
                <a:solidFill>
                  <a:srgbClr val="006BA6"/>
                </a:solidFill>
              </a:rPr>
              <a:t>Coating thin films of SrCoO</a:t>
            </a:r>
            <a:r>
              <a:rPr lang="en-US" sz="1200" b="1" baseline="-25000">
                <a:solidFill>
                  <a:srgbClr val="006BA6"/>
                </a:solidFill>
              </a:rPr>
              <a:t>x</a:t>
            </a:r>
            <a:r>
              <a:rPr lang="en-US" sz="1200" b="1">
                <a:solidFill>
                  <a:srgbClr val="006BA6"/>
                </a:solidFill>
              </a:rPr>
              <a:t> with ionic </a:t>
            </a:r>
            <a:br>
              <a:rPr lang="en-US" sz="1200" b="1">
                <a:solidFill>
                  <a:srgbClr val="006BA6"/>
                </a:solidFill>
              </a:rPr>
            </a:br>
            <a:r>
              <a:rPr lang="en-US" sz="1200" b="1">
                <a:solidFill>
                  <a:srgbClr val="006BA6"/>
                </a:solidFill>
              </a:rPr>
              <a:t>liquid enables electric-field control of dual-ion-mediated phase transformations. </a:t>
            </a:r>
            <a:endParaRPr lang="en-US" sz="1200" b="1" baseline="-25000">
              <a:solidFill>
                <a:srgbClr val="006BA6"/>
              </a:solidFill>
            </a:endParaRPr>
          </a:p>
        </p:txBody>
      </p:sp>
      <p:cxnSp>
        <p:nvCxnSpPr>
          <p:cNvPr id="12" name="Straight Connector 11"/>
          <p:cNvCxnSpPr/>
          <p:nvPr/>
        </p:nvCxnSpPr>
        <p:spPr bwMode="auto">
          <a:xfrm>
            <a:off x="5973189" y="3127847"/>
            <a:ext cx="3077655" cy="635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7845" y="3320534"/>
            <a:ext cx="3188055" cy="2343220"/>
          </a:xfrm>
          <a:prstGeom prst="rect">
            <a:avLst/>
          </a:prstGeom>
        </p:spPr>
      </p:pic>
      <p:sp>
        <p:nvSpPr>
          <p:cNvPr id="14" name="TextBox 13"/>
          <p:cNvSpPr txBox="1"/>
          <p:nvPr/>
        </p:nvSpPr>
        <p:spPr>
          <a:xfrm>
            <a:off x="10038769" y="6781800"/>
            <a:ext cx="184731" cy="461665"/>
          </a:xfrm>
          <a:prstGeom prst="rect">
            <a:avLst/>
          </a:prstGeom>
          <a:noFill/>
        </p:spPr>
        <p:txBody>
          <a:bodyPr wrap="none" rtlCol="0">
            <a:spAutoFit/>
          </a:bodyPr>
          <a:lstStyle/>
          <a:p>
            <a:endParaRPr lang="en-US"/>
          </a:p>
        </p:txBody>
      </p:sp>
      <p:sp>
        <p:nvSpPr>
          <p:cNvPr id="15" name="TextBox 14"/>
          <p:cNvSpPr txBox="1"/>
          <p:nvPr/>
        </p:nvSpPr>
        <p:spPr>
          <a:xfrm>
            <a:off x="-489531" y="6261100"/>
            <a:ext cx="184731" cy="461665"/>
          </a:xfrm>
          <a:prstGeom prst="rect">
            <a:avLst/>
          </a:prstGeom>
          <a:noFill/>
        </p:spPr>
        <p:txBody>
          <a:bodyPr wrap="none" rtlCol="0">
            <a:spAutoFit/>
          </a:bodyPr>
          <a:lstStyle/>
          <a:p>
            <a:endParaRPr lang="en-US"/>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64744" y="897537"/>
            <a:ext cx="3086099" cy="1585094"/>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112283</TotalTime>
  <Words>589</Words>
  <Application>Microsoft Macintosh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Lucida Grande</vt:lpstr>
      <vt:lpstr>ＭＳ Ｐゴシック</vt:lpstr>
      <vt:lpstr>Arial</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Lori Tamura</cp:lastModifiedBy>
  <cp:revision>1813</cp:revision>
  <cp:lastPrinted>2012-02-01T00:57:17Z</cp:lastPrinted>
  <dcterms:created xsi:type="dcterms:W3CDTF">2012-10-22T19:28:02Z</dcterms:created>
  <dcterms:modified xsi:type="dcterms:W3CDTF">2017-07-14T18:29:55Z</dcterms:modified>
  <cp:category/>
</cp:coreProperties>
</file>