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A6"/>
    <a:srgbClr val="5D5D5D"/>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3"/>
    <p:restoredTop sz="82397" autoAdjust="0"/>
  </p:normalViewPr>
  <p:slideViewPr>
    <p:cSldViewPr snapToGrid="0">
      <p:cViewPr>
        <p:scale>
          <a:sx n="100" d="100"/>
          <a:sy n="100" d="100"/>
        </p:scale>
        <p:origin x="2368" y="1496"/>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7/21/17</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a:solidFill>
                  <a:schemeClr val="tx1"/>
                </a:solidFill>
                <a:effectLst/>
                <a:latin typeface="Calibri" pitchFamily="28" charset="0"/>
                <a:ea typeface="ＭＳ Ｐゴシック" pitchFamily="28" charset="-128"/>
                <a:cs typeface="ＭＳ Ｐゴシック" charset="0"/>
              </a:rPr>
              <a:t>The Zika virus (ZIKV) is a mosquito-borne pathogen recently linked to certain birth defects in infants in South and Central America and the United States. Protein crystallography studies performed at the ALS have now resolved the structure of a key ZIKV protein (NS5) to 3.0 Å. The high-resolution structure has enabled researchers to make detailed comparisons to similar proteins from related viruses and gain insight into how their differences might affect viral replication and immune response. The availability of this structure is an important step toward the targeted, structure-based development (and repurposing) of drugs capable of disrupting viral functions and halting the spread of the disease.</a:t>
            </a:r>
          </a:p>
          <a:p>
            <a:endParaRPr lang="en-US" dirty="0">
              <a:latin typeface="Calibri" charset="0"/>
              <a:ea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conducted by: B. Zhao, F. Du, and P. Li (Texas A&amp;M University); G. Yi, Y.-C. Chuang, R.C. Vaughan, and C.C. Kao (Indiana University); and B. Sankaran (Berkeley Lab).</a:t>
            </a:r>
          </a:p>
          <a:p>
            <a:endParaRPr lang="en-US" sz="1200" kern="1200" smtClean="0">
              <a:solidFill>
                <a:schemeClr val="tx1"/>
              </a:solidFill>
              <a:effectLst/>
              <a:latin typeface="Calibri" pitchFamily="28" charset="0"/>
              <a:ea typeface="ＭＳ Ｐゴシック" pitchFamily="28" charset="-128"/>
              <a:cs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funding: Johnson Center for Innovation and Translational Research, National Institutes of Health, and Howard Hughes Medical Institute. Operation of the ALS is supported by the U.S. Department of Energy, Office of Science, Basic Energy Sciences Program.</a:t>
            </a:r>
          </a:p>
          <a:p>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a:t>
            </a:r>
            <a:r>
              <a:rPr lang="en-US" sz="1600">
                <a:latin typeface="Calibri" charset="0"/>
                <a:ea typeface="ＭＳ Ｐゴシック" charset="0"/>
              </a:rPr>
              <a:t>: </a:t>
            </a:r>
            <a:r>
              <a:rPr lang="en-US" sz="1200" kern="1200">
                <a:solidFill>
                  <a:schemeClr val="tx1"/>
                </a:solidFill>
                <a:effectLst/>
                <a:latin typeface="Calibri" pitchFamily="28" charset="0"/>
                <a:ea typeface="ＭＳ Ｐゴシック" pitchFamily="28" charset="-128"/>
                <a:cs typeface="ＭＳ Ｐゴシック" charset="0"/>
              </a:rPr>
              <a:t>https://als.lbl.gov/structure-key-protein-zika-virus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4"/>
          <p:cNvSpPr>
            <a:spLocks noChangeArrowheads="1"/>
          </p:cNvSpPr>
          <p:nvPr/>
        </p:nvSpPr>
        <p:spPr bwMode="auto">
          <a:xfrm>
            <a:off x="6096001" y="6208601"/>
            <a:ext cx="29621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sz="1200" b="1">
                <a:solidFill>
                  <a:srgbClr val="006BA6"/>
                </a:solidFill>
              </a:rPr>
              <a:t>Comparison of ZIKV NS5 with dengue NS5 (DENV), from the same family.</a:t>
            </a:r>
            <a:endParaRPr lang="en-US" sz="1200" b="1" baseline="-25000">
              <a:solidFill>
                <a:srgbClr val="006BA6"/>
              </a:solidFill>
            </a:endParaRPr>
          </a:p>
        </p:txBody>
      </p:sp>
      <p:sp>
        <p:nvSpPr>
          <p:cNvPr id="3073" name="TextBox 2"/>
          <p:cNvSpPr txBox="1">
            <a:spLocks noChangeArrowheads="1"/>
          </p:cNvSpPr>
          <p:nvPr/>
        </p:nvSpPr>
        <p:spPr bwMode="auto">
          <a:xfrm>
            <a:off x="342900" y="6029673"/>
            <a:ext cx="552870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fr-FR" sz="1100">
                <a:solidFill>
                  <a:srgbClr val="313335"/>
                </a:solidFill>
                <a:latin typeface="Calibri" charset="0"/>
              </a:rPr>
              <a:t>Publication about this research: B. Zhao, G. Yi, F. Du, Y.-C. Chuang, R.C. Vaughan, B. Sankaran, </a:t>
            </a:r>
            <a:br>
              <a:rPr lang="fr-FR" sz="1100">
                <a:solidFill>
                  <a:srgbClr val="313335"/>
                </a:solidFill>
                <a:latin typeface="Calibri" charset="0"/>
              </a:rPr>
            </a:br>
            <a:r>
              <a:rPr lang="fr-FR" sz="1100">
                <a:solidFill>
                  <a:srgbClr val="313335"/>
                </a:solidFill>
                <a:latin typeface="Calibri" charset="0"/>
              </a:rPr>
              <a:t>C.C. Kao, and P. Li, </a:t>
            </a:r>
            <a:r>
              <a:rPr lang="fr-FR" sz="1100" i="1">
                <a:solidFill>
                  <a:srgbClr val="313335"/>
                </a:solidFill>
                <a:latin typeface="Calibri" charset="0"/>
              </a:rPr>
              <a:t>Nat. Commun.</a:t>
            </a:r>
            <a:r>
              <a:rPr lang="fr-FR" sz="1100">
                <a:solidFill>
                  <a:srgbClr val="313335"/>
                </a:solidFill>
                <a:latin typeface="Calibri" charset="0"/>
              </a:rPr>
              <a:t> </a:t>
            </a:r>
            <a:r>
              <a:rPr lang="fr-FR" sz="1100" b="1">
                <a:solidFill>
                  <a:srgbClr val="313335"/>
                </a:solidFill>
                <a:latin typeface="Calibri" charset="0"/>
              </a:rPr>
              <a:t>8</a:t>
            </a:r>
            <a:r>
              <a:rPr lang="fr-FR" sz="1100">
                <a:solidFill>
                  <a:srgbClr val="313335"/>
                </a:solidFill>
                <a:latin typeface="Calibri" charset="0"/>
              </a:rPr>
              <a:t>, 14762 (2017). Work was performed at Lawrence Berkeley National Laboratory, ALS Beamline 5.0.2. Operation of the ALS is supported by the U.S. </a:t>
            </a:r>
            <a:br>
              <a:rPr lang="fr-FR" sz="1100">
                <a:solidFill>
                  <a:srgbClr val="313335"/>
                </a:solidFill>
                <a:latin typeface="Calibri" charset="0"/>
              </a:rPr>
            </a:br>
            <a:r>
              <a:rPr lang="fr-FR" sz="1100">
                <a:solidFill>
                  <a:srgbClr val="313335"/>
                </a:solidFill>
                <a:latin typeface="Calibri" charset="0"/>
              </a:rPr>
              <a:t>Department of Energy, Office of Science, Basic Energy Sciences program.</a:t>
            </a:r>
          </a:p>
        </p:txBody>
      </p:sp>
      <p:sp>
        <p:nvSpPr>
          <p:cNvPr id="10" name="Title 1"/>
          <p:cNvSpPr txBox="1">
            <a:spLocks/>
          </p:cNvSpPr>
          <p:nvPr/>
        </p:nvSpPr>
        <p:spPr>
          <a:xfrm>
            <a:off x="673100" y="133350"/>
            <a:ext cx="8305800"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smtClean="0">
                <a:solidFill>
                  <a:srgbClr val="00395A"/>
                </a:solidFill>
                <a:latin typeface="Calibri"/>
                <a:cs typeface="Calibri"/>
              </a:rPr>
              <a:t>Structure of a Key Protein from the Zika Virus</a:t>
            </a:r>
            <a:endParaRPr lang="en-US" sz="2800" b="1" dirty="0">
              <a:solidFill>
                <a:srgbClr val="00395A"/>
              </a:solidFill>
              <a:latin typeface="Calibri"/>
              <a:cs typeface="Calibri"/>
            </a:endParaRPr>
          </a:p>
        </p:txBody>
      </p:sp>
      <p:sp>
        <p:nvSpPr>
          <p:cNvPr id="2055" name="Rectangle 19"/>
          <p:cNvSpPr>
            <a:spLocks noChangeArrowheads="1"/>
          </p:cNvSpPr>
          <p:nvPr/>
        </p:nvSpPr>
        <p:spPr bwMode="auto">
          <a:xfrm>
            <a:off x="134213" y="847150"/>
            <a:ext cx="6071832" cy="5278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17475" indent="-119063" algn="l">
              <a:spcAft>
                <a:spcPts val="0"/>
              </a:spcAft>
              <a:defRPr/>
            </a:pPr>
            <a:r>
              <a:rPr lang="en-US" b="1" dirty="0">
                <a:solidFill>
                  <a:srgbClr val="006BA6"/>
                </a:solidFill>
                <a:latin typeface="Calibri"/>
                <a:cs typeface="Calibri"/>
              </a:rPr>
              <a:t>Scientific Achievement</a:t>
            </a:r>
          </a:p>
          <a:p>
            <a:pPr marL="215900" algn="l">
              <a:spcAft>
                <a:spcPts val="100"/>
              </a:spcAft>
              <a:defRPr/>
            </a:pPr>
            <a:r>
              <a:rPr lang="en-US" sz="2000">
                <a:solidFill>
                  <a:srgbClr val="5D5D5D"/>
                </a:solidFill>
                <a:latin typeface="Calibri" charset="0"/>
              </a:rPr>
              <a:t>Protein crystallography studies performed at the Advanced Light Source have resolved the structure </a:t>
            </a:r>
            <a:br>
              <a:rPr lang="en-US" sz="2000">
                <a:solidFill>
                  <a:srgbClr val="5D5D5D"/>
                </a:solidFill>
                <a:latin typeface="Calibri" charset="0"/>
              </a:rPr>
            </a:br>
            <a:r>
              <a:rPr lang="en-US" sz="2000">
                <a:solidFill>
                  <a:srgbClr val="5D5D5D"/>
                </a:solidFill>
                <a:latin typeface="Calibri" charset="0"/>
              </a:rPr>
              <a:t>of a key protein from the Zika virus (ZIKV) to 3.0 Å.</a:t>
            </a:r>
            <a:endParaRPr lang="en-US" sz="2000" dirty="0">
              <a:solidFill>
                <a:srgbClr val="5D5D5D"/>
              </a:solidFill>
              <a:latin typeface="Calibri" charset="0"/>
            </a:endParaRPr>
          </a:p>
          <a:p>
            <a:pPr marL="117475" indent="-119063" algn="l">
              <a:spcAft>
                <a:spcPts val="0"/>
              </a:spcAft>
              <a:defRPr/>
            </a:pPr>
            <a:r>
              <a:rPr lang="en-US" b="1" dirty="0">
                <a:solidFill>
                  <a:srgbClr val="006BA6"/>
                </a:solidFill>
                <a:latin typeface="Calibri"/>
                <a:cs typeface="Calibri"/>
              </a:rPr>
              <a:t>Significance and Impact</a:t>
            </a:r>
          </a:p>
          <a:p>
            <a:pPr marL="215900" algn="l">
              <a:spcAft>
                <a:spcPts val="100"/>
              </a:spcAft>
              <a:defRPr/>
            </a:pPr>
            <a:r>
              <a:rPr lang="en-US" sz="2000">
                <a:solidFill>
                  <a:srgbClr val="5D5D5D"/>
                </a:solidFill>
                <a:latin typeface="Calibri" charset="0"/>
              </a:rPr>
              <a:t>The structure represents an important step toward </a:t>
            </a:r>
            <a:br>
              <a:rPr lang="en-US" sz="2000">
                <a:solidFill>
                  <a:srgbClr val="5D5D5D"/>
                </a:solidFill>
                <a:latin typeface="Calibri" charset="0"/>
              </a:rPr>
            </a:br>
            <a:r>
              <a:rPr lang="en-US" sz="2000">
                <a:solidFill>
                  <a:srgbClr val="5D5D5D"/>
                </a:solidFill>
                <a:latin typeface="Calibri" charset="0"/>
              </a:rPr>
              <a:t>the targeted development of drugs capable of disrupting ZIKV functions and halting the spread of </a:t>
            </a:r>
            <a:br>
              <a:rPr lang="en-US" sz="2000">
                <a:solidFill>
                  <a:srgbClr val="5D5D5D"/>
                </a:solidFill>
                <a:latin typeface="Calibri" charset="0"/>
              </a:rPr>
            </a:br>
            <a:r>
              <a:rPr lang="en-US" sz="2000">
                <a:solidFill>
                  <a:srgbClr val="5D5D5D"/>
                </a:solidFill>
                <a:latin typeface="Calibri" charset="0"/>
              </a:rPr>
              <a:t>the disease</a:t>
            </a:r>
            <a:r>
              <a:rPr lang="en-US" sz="2000" smtClean="0">
                <a:solidFill>
                  <a:srgbClr val="5D5D5D"/>
                </a:solidFill>
                <a:latin typeface="Calibri" charset="0"/>
              </a:rPr>
              <a:t>.</a:t>
            </a:r>
            <a:endParaRPr lang="en-US" sz="2000" dirty="0" smtClean="0">
              <a:solidFill>
                <a:srgbClr val="5D5D5D"/>
              </a:solidFill>
              <a:latin typeface="Calibri" charset="0"/>
            </a:endParaRPr>
          </a:p>
          <a:p>
            <a:pPr marL="117475" indent="-119063" algn="l">
              <a:spcAft>
                <a:spcPts val="0"/>
              </a:spcAft>
              <a:defRPr/>
            </a:pPr>
            <a:r>
              <a:rPr lang="en-US" b="1" dirty="0" smtClean="0">
                <a:solidFill>
                  <a:srgbClr val="006BA6"/>
                </a:solidFill>
                <a:latin typeface="Calibri"/>
                <a:cs typeface="Calibri"/>
              </a:rPr>
              <a:t>Research Details</a:t>
            </a:r>
          </a:p>
          <a:p>
            <a:pPr marL="215900" indent="-215900" algn="l">
              <a:spcAft>
                <a:spcPts val="0"/>
              </a:spcAft>
              <a:buFont typeface="Lucida Grande"/>
              <a:buChar char="−"/>
              <a:defRPr/>
            </a:pPr>
            <a:r>
              <a:rPr lang="en-US" sz="2000">
                <a:solidFill>
                  <a:srgbClr val="5D5D5D"/>
                </a:solidFill>
                <a:latin typeface="Calibri" charset="0"/>
              </a:rPr>
              <a:t>Protein NS5 in ZIKV is central to viral function and is therefore an attractive drug target.</a:t>
            </a:r>
          </a:p>
          <a:p>
            <a:pPr marL="215900" indent="-215900" algn="l">
              <a:spcAft>
                <a:spcPts val="0"/>
              </a:spcAft>
              <a:buFont typeface="Lucida Grande"/>
              <a:buChar char="−"/>
              <a:defRPr/>
            </a:pPr>
            <a:r>
              <a:rPr lang="en-US" sz="2000">
                <a:solidFill>
                  <a:srgbClr val="5D5D5D"/>
                </a:solidFill>
                <a:latin typeface="Calibri" charset="0"/>
              </a:rPr>
              <a:t>Structure showed remarkable similarities to equivalent structures from other viruses of the same family.</a:t>
            </a:r>
          </a:p>
          <a:p>
            <a:pPr marL="215900" indent="-215900" algn="l">
              <a:spcAft>
                <a:spcPts val="0"/>
              </a:spcAft>
              <a:buFont typeface="Lucida Grande"/>
              <a:buChar char="−"/>
              <a:defRPr/>
            </a:pPr>
            <a:r>
              <a:rPr lang="en-US" sz="2000">
                <a:solidFill>
                  <a:srgbClr val="5D5D5D"/>
                </a:solidFill>
                <a:latin typeface="Calibri" charset="0"/>
              </a:rPr>
              <a:t>Suggests possibility of repurposing drugs used for treating related viral illnesses (e.g. dengue fever).</a:t>
            </a:r>
          </a:p>
        </p:txBody>
      </p:sp>
      <p:sp>
        <p:nvSpPr>
          <p:cNvPr id="2" name="TextBox 1"/>
          <p:cNvSpPr txBox="1"/>
          <p:nvPr/>
        </p:nvSpPr>
        <p:spPr>
          <a:xfrm>
            <a:off x="5098469" y="-850900"/>
            <a:ext cx="184731" cy="461665"/>
          </a:xfrm>
          <a:prstGeom prst="rect">
            <a:avLst/>
          </a:prstGeom>
          <a:noFill/>
        </p:spPr>
        <p:txBody>
          <a:bodyPr wrap="none" rtlCol="0">
            <a:spAutoFit/>
          </a:bodyPr>
          <a:lstStyle/>
          <a:p>
            <a:endParaRPr lang="en-US"/>
          </a:p>
        </p:txBody>
      </p:sp>
      <p:cxnSp>
        <p:nvCxnSpPr>
          <p:cNvPr id="13" name="Straight Connector 12"/>
          <p:cNvCxnSpPr/>
          <p:nvPr/>
        </p:nvCxnSpPr>
        <p:spPr bwMode="auto">
          <a:xfrm flipV="1">
            <a:off x="6184900" y="6702898"/>
            <a:ext cx="2806700" cy="2702"/>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
        <p:nvSpPr>
          <p:cNvPr id="11" name="Rectangle 14"/>
          <p:cNvSpPr>
            <a:spLocks noChangeArrowheads="1"/>
          </p:cNvSpPr>
          <p:nvPr/>
        </p:nvSpPr>
        <p:spPr bwMode="auto">
          <a:xfrm>
            <a:off x="6096000" y="3399585"/>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sz="1200" b="1">
                <a:solidFill>
                  <a:srgbClr val="006BA6"/>
                </a:solidFill>
              </a:rPr>
              <a:t>Structure of ZIKV NS5 protein showing active sites and subdomains.</a:t>
            </a:r>
            <a:endParaRPr lang="en-US" sz="1200" b="1" baseline="-25000">
              <a:solidFill>
                <a:srgbClr val="006BA6"/>
              </a:solidFill>
            </a:endParaRPr>
          </a:p>
        </p:txBody>
      </p:sp>
      <p:sp>
        <p:nvSpPr>
          <p:cNvPr id="14" name="TextBox 13"/>
          <p:cNvSpPr txBox="1"/>
          <p:nvPr/>
        </p:nvSpPr>
        <p:spPr>
          <a:xfrm>
            <a:off x="10038769" y="6781800"/>
            <a:ext cx="184731" cy="461665"/>
          </a:xfrm>
          <a:prstGeom prst="rect">
            <a:avLst/>
          </a:prstGeom>
          <a:noFill/>
        </p:spPr>
        <p:txBody>
          <a:bodyPr wrap="none" rtlCol="0">
            <a:spAutoFit/>
          </a:bodyPr>
          <a:lstStyle/>
          <a:p>
            <a:endParaRPr lang="en-US"/>
          </a:p>
        </p:txBody>
      </p:sp>
      <p:sp>
        <p:nvSpPr>
          <p:cNvPr id="15" name="TextBox 14"/>
          <p:cNvSpPr txBox="1"/>
          <p:nvPr/>
        </p:nvSpPr>
        <p:spPr>
          <a:xfrm>
            <a:off x="-489531" y="6261100"/>
            <a:ext cx="184731" cy="461665"/>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045" y="892090"/>
            <a:ext cx="2753528" cy="2482095"/>
          </a:xfrm>
          <a:prstGeom prst="rect">
            <a:avLst/>
          </a:prstGeom>
        </p:spPr>
      </p:pic>
      <p:cxnSp>
        <p:nvCxnSpPr>
          <p:cNvPr id="20" name="Straight Connector 19"/>
          <p:cNvCxnSpPr/>
          <p:nvPr/>
        </p:nvCxnSpPr>
        <p:spPr bwMode="auto">
          <a:xfrm flipV="1">
            <a:off x="6184900" y="3910153"/>
            <a:ext cx="2797036" cy="1971"/>
          </a:xfrm>
          <a:prstGeom prst="line">
            <a:avLst/>
          </a:prstGeom>
          <a:solidFill>
            <a:schemeClr val="accent1"/>
          </a:solidFill>
          <a:ln w="19050" cap="flat" cmpd="sng" algn="ctr">
            <a:solidFill>
              <a:srgbClr val="006BA6"/>
            </a:solidFill>
            <a:prstDash val="solid"/>
            <a:round/>
            <a:headEnd type="none" w="med" len="med"/>
            <a:tailEnd type="none" w="med" len="med"/>
          </a:ln>
          <a:effectLst/>
        </p:spPr>
      </p:cxn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686" y="4049927"/>
            <a:ext cx="2061955" cy="218589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112359</TotalTime>
  <Words>300</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Lucida Grande</vt:lpstr>
      <vt:lpstr>ＭＳ Ｐゴシック</vt:lpstr>
      <vt:lpstr>Arial</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Lori Tamura</cp:lastModifiedBy>
  <cp:revision>1836</cp:revision>
  <cp:lastPrinted>2012-02-01T00:57:17Z</cp:lastPrinted>
  <dcterms:created xsi:type="dcterms:W3CDTF">2012-10-22T19:28:02Z</dcterms:created>
  <dcterms:modified xsi:type="dcterms:W3CDTF">2017-07-21T16:44:03Z</dcterms:modified>
  <cp:category/>
</cp:coreProperties>
</file>