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A6"/>
    <a:srgbClr val="5D5D5D"/>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33"/>
    <p:restoredTop sz="82397" autoAdjust="0"/>
  </p:normalViewPr>
  <p:slideViewPr>
    <p:cSldViewPr snapToGrid="0">
      <p:cViewPr>
        <p:scale>
          <a:sx n="100" d="100"/>
          <a:sy n="100" d="100"/>
        </p:scale>
        <p:origin x="2368" y="1496"/>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8/11/17</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kern="1200">
                <a:solidFill>
                  <a:schemeClr val="tx1"/>
                </a:solidFill>
                <a:effectLst/>
                <a:latin typeface="Calibri" pitchFamily="28" charset="0"/>
                <a:ea typeface="ＭＳ Ｐゴシック" pitchFamily="28" charset="-128"/>
                <a:cs typeface="ＭＳ Ｐゴシック" charset="0"/>
              </a:rPr>
              <a:t>Bacterial microcompartments (BMCs) are hollow protein shells that encapsulate enzymes involved in bacterial metabolism. They serve to co-localize the enzymes and their reactants for greater efficiency, as well as to sequester reaction products from the rest of the cell. Despite the availability of structural information on individual shell components, the principles governing how the pieces fit together have remained elusive. Researchers have now performed protein crystallography studies at the ALS and at Stanford Synchrotron Radiation Lightsource (SSRL) of a fully assembled BMC as well as its separate building blocks. The resulting atomic-resolution views reveal the basic principles of shell construction and provide important information for fighting pathogens and for bioenergy or biotechnology applications.</a:t>
            </a:r>
          </a:p>
          <a:p>
            <a:endParaRPr lang="en-US" dirty="0">
              <a:latin typeface="Calibri" charset="0"/>
              <a:ea typeface="ＭＳ Ｐゴシック" charset="0"/>
            </a:endParaRPr>
          </a:p>
          <a:p>
            <a:r>
              <a:rPr lang="en-US" sz="1200" kern="1200">
                <a:solidFill>
                  <a:schemeClr val="tx1"/>
                </a:solidFill>
                <a:effectLst/>
                <a:latin typeface="Calibri" pitchFamily="28" charset="0"/>
                <a:ea typeface="ＭＳ Ｐゴシック" pitchFamily="28" charset="-128"/>
                <a:cs typeface="ＭＳ Ｐゴシック" charset="0"/>
              </a:rPr>
              <a:t>Research conducted by: M. Sutter and C.A. Kerfeld (Michigan State University and Berkeley Lab), B. Greber (Berkeley Lab and UC Berkeley), and C. Aussignargues (Michigan State University).</a:t>
            </a:r>
          </a:p>
          <a:p>
            <a:endParaRPr lang="en-US" sz="1200" kern="1200" smtClean="0">
              <a:solidFill>
                <a:schemeClr val="tx1"/>
              </a:solidFill>
              <a:effectLst/>
              <a:latin typeface="Calibri" pitchFamily="28" charset="0"/>
              <a:ea typeface="ＭＳ Ｐゴシック" pitchFamily="28" charset="-128"/>
              <a:cs typeface="ＭＳ Ｐゴシック" charset="0"/>
            </a:endParaRPr>
          </a:p>
          <a:p>
            <a:r>
              <a:rPr lang="en-US" sz="1200" kern="1200">
                <a:solidFill>
                  <a:schemeClr val="tx1"/>
                </a:solidFill>
                <a:effectLst/>
                <a:latin typeface="Calibri" pitchFamily="28" charset="0"/>
                <a:ea typeface="ＭＳ Ｐゴシック" pitchFamily="28" charset="-128"/>
                <a:cs typeface="ＭＳ Ｐゴシック" charset="0"/>
              </a:rPr>
              <a:t>Research funding: National Institutes of Health, Swiss National Science Foundation, and the U.S. Department of Energy, Office of Science, Basic Energy Sciences Program (DOE BES). Operation of the ALS is supported by DOE BES.</a:t>
            </a: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a:t>
            </a:r>
            <a:r>
              <a:rPr lang="en-US" sz="1200" kern="1200">
                <a:solidFill>
                  <a:schemeClr val="tx1"/>
                </a:solidFill>
                <a:effectLst/>
                <a:latin typeface="Calibri" pitchFamily="28" charset="0"/>
                <a:ea typeface="ＭＳ Ｐゴシック" pitchFamily="28" charset="-128"/>
                <a:cs typeface="ＭＳ Ｐゴシック" charset="0"/>
              </a:rPr>
              <a:t>https://als.lbl.gov/bacterial-microcompartments-3d-jigsaw-puzzle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jpg"/><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5785" y="1092831"/>
            <a:ext cx="2789672" cy="3801469"/>
          </a:xfrm>
          <a:prstGeom prst="rect">
            <a:avLst/>
          </a:prstGeom>
        </p:spPr>
      </p:pic>
      <p:sp>
        <p:nvSpPr>
          <p:cNvPr id="3077" name="Rectangle 14"/>
          <p:cNvSpPr>
            <a:spLocks noChangeArrowheads="1"/>
          </p:cNvSpPr>
          <p:nvPr/>
        </p:nvSpPr>
        <p:spPr bwMode="auto">
          <a:xfrm>
            <a:off x="6172201" y="4976701"/>
            <a:ext cx="2962135"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l"/>
            <a:r>
              <a:rPr lang="en-US" sz="1200" b="1">
                <a:solidFill>
                  <a:srgbClr val="006BA6"/>
                </a:solidFill>
              </a:rPr>
              <a:t>Top: Fully assembled BMC structure. Bottom: Structures of two of the five BMC shell components, solved for the first time in this work. </a:t>
            </a:r>
            <a:endParaRPr lang="en-US" sz="1200" b="1" baseline="-25000">
              <a:solidFill>
                <a:srgbClr val="006BA6"/>
              </a:solidFill>
            </a:endParaRPr>
          </a:p>
        </p:txBody>
      </p:sp>
      <p:sp>
        <p:nvSpPr>
          <p:cNvPr id="3073" name="TextBox 2"/>
          <p:cNvSpPr txBox="1">
            <a:spLocks noChangeArrowheads="1"/>
          </p:cNvSpPr>
          <p:nvPr/>
        </p:nvSpPr>
        <p:spPr bwMode="auto">
          <a:xfrm>
            <a:off x="58014" y="6245573"/>
            <a:ext cx="9009786" cy="6001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fr-FR" sz="1100">
                <a:solidFill>
                  <a:srgbClr val="313335"/>
                </a:solidFill>
                <a:latin typeface="Calibri" charset="0"/>
              </a:rPr>
              <a:t>Publication about this research: M. Sutter, B. Greber, C. Aussignargues, and C.A. Kerfeld, </a:t>
            </a:r>
            <a:r>
              <a:rPr lang="fr-FR" sz="1100" i="1">
                <a:solidFill>
                  <a:srgbClr val="313335"/>
                </a:solidFill>
                <a:latin typeface="Calibri" charset="0"/>
              </a:rPr>
              <a:t>Science</a:t>
            </a:r>
            <a:r>
              <a:rPr lang="fr-FR" sz="1100">
                <a:solidFill>
                  <a:srgbClr val="313335"/>
                </a:solidFill>
                <a:latin typeface="Calibri" charset="0"/>
              </a:rPr>
              <a:t> </a:t>
            </a:r>
            <a:r>
              <a:rPr lang="fr-FR" sz="1100" b="1">
                <a:solidFill>
                  <a:srgbClr val="313335"/>
                </a:solidFill>
                <a:latin typeface="Calibri" charset="0"/>
              </a:rPr>
              <a:t>356</a:t>
            </a:r>
            <a:r>
              <a:rPr lang="fr-FR" sz="1100">
                <a:solidFill>
                  <a:srgbClr val="313335"/>
                </a:solidFill>
                <a:latin typeface="Calibri" charset="0"/>
              </a:rPr>
              <a:t>, 1293 (2017). Work was performed at Lawrence Berkeley National Laboratory, ALS Beamline 5.0.2, and at SLAC National Accelerator Laboratory, SSRL Beamline 12.2. Operation of the ALS is supported by the U.S. Department of Energy, Office of Science, Basic Energy Sciences program. </a:t>
            </a:r>
          </a:p>
        </p:txBody>
      </p:sp>
      <p:sp>
        <p:nvSpPr>
          <p:cNvPr id="10" name="Title 1"/>
          <p:cNvSpPr txBox="1">
            <a:spLocks/>
          </p:cNvSpPr>
          <p:nvPr/>
        </p:nvSpPr>
        <p:spPr>
          <a:xfrm>
            <a:off x="673100" y="133350"/>
            <a:ext cx="8305800"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smtClean="0">
                <a:solidFill>
                  <a:srgbClr val="00395A"/>
                </a:solidFill>
                <a:latin typeface="Calibri"/>
                <a:cs typeface="Calibri"/>
              </a:rPr>
              <a:t>A Bacterial Jigsaw Puzzle Is Solved</a:t>
            </a:r>
            <a:endParaRPr lang="en-US" sz="2800" b="1" dirty="0">
              <a:solidFill>
                <a:srgbClr val="00395A"/>
              </a:solidFill>
              <a:latin typeface="Calibri"/>
              <a:cs typeface="Calibri"/>
            </a:endParaRPr>
          </a:p>
        </p:txBody>
      </p:sp>
      <p:sp>
        <p:nvSpPr>
          <p:cNvPr id="2055" name="Rectangle 19"/>
          <p:cNvSpPr>
            <a:spLocks noChangeArrowheads="1"/>
          </p:cNvSpPr>
          <p:nvPr/>
        </p:nvSpPr>
        <p:spPr bwMode="auto">
          <a:xfrm>
            <a:off x="58012" y="974150"/>
            <a:ext cx="6304688" cy="52270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117475" indent="-119063" algn="l">
              <a:spcAft>
                <a:spcPts val="0"/>
              </a:spcAft>
              <a:defRPr/>
            </a:pPr>
            <a:r>
              <a:rPr lang="en-US" b="1" dirty="0">
                <a:solidFill>
                  <a:srgbClr val="006BA6"/>
                </a:solidFill>
                <a:latin typeface="Calibri"/>
                <a:cs typeface="Calibri"/>
              </a:rPr>
              <a:t>Scientific Achievement</a:t>
            </a:r>
          </a:p>
          <a:p>
            <a:pPr marL="215900" algn="l">
              <a:spcAft>
                <a:spcPts val="100"/>
              </a:spcAft>
              <a:defRPr/>
            </a:pPr>
            <a:r>
              <a:rPr lang="en-US" sz="2000">
                <a:solidFill>
                  <a:srgbClr val="5D5D5D"/>
                </a:solidFill>
                <a:latin typeface="Calibri" charset="0"/>
              </a:rPr>
              <a:t>X-ray crystallography revealed how individual protein subunits fit together to form bacterial microcompart-ments (BMCs)—hollow protein shells that encapsulate enzymes involved in bacterial metabolism.</a:t>
            </a:r>
            <a:endParaRPr lang="en-US" sz="2000" dirty="0">
              <a:solidFill>
                <a:srgbClr val="5D5D5D"/>
              </a:solidFill>
              <a:latin typeface="Calibri" charset="0"/>
            </a:endParaRPr>
          </a:p>
          <a:p>
            <a:pPr marL="117475" indent="-119063" algn="l">
              <a:spcAft>
                <a:spcPts val="0"/>
              </a:spcAft>
              <a:defRPr/>
            </a:pPr>
            <a:r>
              <a:rPr lang="en-US" b="1" dirty="0">
                <a:solidFill>
                  <a:srgbClr val="006BA6"/>
                </a:solidFill>
                <a:latin typeface="Calibri"/>
                <a:cs typeface="Calibri"/>
              </a:rPr>
              <a:t>Significance and Impact</a:t>
            </a:r>
          </a:p>
          <a:p>
            <a:pPr marL="215900" algn="l">
              <a:spcAft>
                <a:spcPts val="100"/>
              </a:spcAft>
              <a:defRPr/>
            </a:pPr>
            <a:r>
              <a:rPr lang="en-US" sz="2000">
                <a:solidFill>
                  <a:srgbClr val="5D5D5D"/>
                </a:solidFill>
                <a:latin typeface="Calibri" charset="0"/>
              </a:rPr>
              <a:t>The resulting atomic-resolution views provide important information for fighting pathogens and for bioenergy or biotechnology applications</a:t>
            </a:r>
            <a:r>
              <a:rPr lang="en-US" sz="2000" smtClean="0">
                <a:solidFill>
                  <a:srgbClr val="5D5D5D"/>
                </a:solidFill>
                <a:latin typeface="Calibri" charset="0"/>
              </a:rPr>
              <a:t>.</a:t>
            </a:r>
            <a:endParaRPr lang="en-US" sz="2000" dirty="0" smtClean="0">
              <a:solidFill>
                <a:srgbClr val="5D5D5D"/>
              </a:solidFill>
              <a:latin typeface="Calibri" charset="0"/>
            </a:endParaRPr>
          </a:p>
          <a:p>
            <a:pPr marL="117475" indent="-119063" algn="l">
              <a:spcAft>
                <a:spcPts val="0"/>
              </a:spcAft>
              <a:defRPr/>
            </a:pPr>
            <a:r>
              <a:rPr lang="en-US" b="1" dirty="0" smtClean="0">
                <a:solidFill>
                  <a:srgbClr val="006BA6"/>
                </a:solidFill>
                <a:latin typeface="Calibri"/>
                <a:cs typeface="Calibri"/>
              </a:rPr>
              <a:t>Research Details</a:t>
            </a:r>
          </a:p>
          <a:p>
            <a:pPr marL="215900" indent="-215900" algn="l">
              <a:spcAft>
                <a:spcPts val="0"/>
              </a:spcAft>
              <a:buFont typeface="Lucida Grande"/>
              <a:buChar char="−"/>
              <a:defRPr/>
            </a:pPr>
            <a:r>
              <a:rPr lang="en-US" sz="2000">
                <a:solidFill>
                  <a:srgbClr val="5D5D5D"/>
                </a:solidFill>
                <a:latin typeface="Calibri" charset="0"/>
              </a:rPr>
              <a:t>Pentamer, hexamer, and pseudo-hexamer subunits self-assemble into a 20-sided polyhedron.</a:t>
            </a:r>
          </a:p>
          <a:p>
            <a:pPr marL="215900" indent="-215900" algn="l">
              <a:spcAft>
                <a:spcPts val="0"/>
              </a:spcAft>
              <a:buFont typeface="Lucida Grande"/>
              <a:buChar char="−"/>
              <a:defRPr/>
            </a:pPr>
            <a:r>
              <a:rPr lang="en-US" sz="2000">
                <a:solidFill>
                  <a:srgbClr val="5D5D5D"/>
                </a:solidFill>
                <a:latin typeface="Calibri" charset="0"/>
              </a:rPr>
              <a:t>Pores in the center of the hexamer/pseudo-hexamer subunits make the shell selectively permeable.</a:t>
            </a:r>
          </a:p>
          <a:p>
            <a:pPr marL="215900" indent="-215900" algn="l">
              <a:spcAft>
                <a:spcPts val="0"/>
              </a:spcAft>
              <a:buFont typeface="Lucida Grande"/>
              <a:buChar char="−"/>
              <a:defRPr/>
            </a:pPr>
            <a:r>
              <a:rPr lang="en-US" sz="2000">
                <a:solidFill>
                  <a:srgbClr val="5D5D5D"/>
                </a:solidFill>
                <a:latin typeface="Calibri" charset="0"/>
              </a:rPr>
              <a:t>Details influencing curvature and size were elucidated, resulting in scaling principles for a range of shell sizes. </a:t>
            </a:r>
          </a:p>
        </p:txBody>
      </p:sp>
      <p:sp>
        <p:nvSpPr>
          <p:cNvPr id="2" name="TextBox 1"/>
          <p:cNvSpPr txBox="1"/>
          <p:nvPr/>
        </p:nvSpPr>
        <p:spPr>
          <a:xfrm>
            <a:off x="5098469" y="-850900"/>
            <a:ext cx="184731" cy="461665"/>
          </a:xfrm>
          <a:prstGeom prst="rect">
            <a:avLst/>
          </a:prstGeom>
          <a:noFill/>
        </p:spPr>
        <p:txBody>
          <a:bodyPr wrap="none" rtlCol="0">
            <a:spAutoFit/>
          </a:bodyPr>
          <a:lstStyle/>
          <a:p>
            <a:endParaRPr lang="en-US"/>
          </a:p>
        </p:txBody>
      </p:sp>
      <p:cxnSp>
        <p:nvCxnSpPr>
          <p:cNvPr id="13" name="Straight Connector 12"/>
          <p:cNvCxnSpPr/>
          <p:nvPr/>
        </p:nvCxnSpPr>
        <p:spPr bwMode="auto">
          <a:xfrm flipV="1">
            <a:off x="6261100" y="5890098"/>
            <a:ext cx="2806700" cy="2702"/>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14" name="TextBox 13"/>
          <p:cNvSpPr txBox="1"/>
          <p:nvPr/>
        </p:nvSpPr>
        <p:spPr>
          <a:xfrm>
            <a:off x="10038769" y="6781800"/>
            <a:ext cx="184731" cy="461665"/>
          </a:xfrm>
          <a:prstGeom prst="rect">
            <a:avLst/>
          </a:prstGeom>
          <a:noFill/>
        </p:spPr>
        <p:txBody>
          <a:bodyPr wrap="none" rtlCol="0">
            <a:spAutoFit/>
          </a:bodyPr>
          <a:lstStyle/>
          <a:p>
            <a:endParaRPr lang="en-US"/>
          </a:p>
        </p:txBody>
      </p:sp>
      <p:sp>
        <p:nvSpPr>
          <p:cNvPr id="15" name="TextBox 14"/>
          <p:cNvSpPr txBox="1"/>
          <p:nvPr/>
        </p:nvSpPr>
        <p:spPr>
          <a:xfrm>
            <a:off x="-489531" y="6261100"/>
            <a:ext cx="184731" cy="461665"/>
          </a:xfrm>
          <a:prstGeom prst="rect">
            <a:avLst/>
          </a:prstGeom>
          <a:noFill/>
        </p:spPr>
        <p:txBody>
          <a:bodyPr wrap="none" rtlCol="0">
            <a:spAutoFit/>
          </a:bodyP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113995</TotalTime>
  <Words>418</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Lucida Grande</vt:lpstr>
      <vt:lpstr>ＭＳ Ｐゴシック</vt:lpstr>
      <vt:lpstr>Arial</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Lori Tamura</cp:lastModifiedBy>
  <cp:revision>1860</cp:revision>
  <cp:lastPrinted>2012-02-01T00:57:17Z</cp:lastPrinted>
  <dcterms:created xsi:type="dcterms:W3CDTF">2012-10-22T19:28:02Z</dcterms:created>
  <dcterms:modified xsi:type="dcterms:W3CDTF">2017-08-11T18:25:30Z</dcterms:modified>
  <cp:category/>
</cp:coreProperties>
</file>