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5D5D5D"/>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66"/>
    <p:restoredTop sz="82422" autoAdjust="0"/>
  </p:normalViewPr>
  <p:slideViewPr>
    <p:cSldViewPr snapToGrid="0">
      <p:cViewPr>
        <p:scale>
          <a:sx n="122" d="100"/>
          <a:sy n="122" d="100"/>
        </p:scale>
        <p:origin x="3328" y="-59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9/20/17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dirty="0" smtClean="0">
                <a:solidFill>
                  <a:schemeClr val="tx1"/>
                </a:solidFill>
                <a:effectLst/>
                <a:latin typeface="Calibri" pitchFamily="28" charset="0"/>
                <a:ea typeface="ＭＳ Ｐゴシック" pitchFamily="28" charset="-128"/>
                <a:cs typeface="ＭＳ Ｐゴシック" charset="0"/>
              </a:rPr>
              <a:t>Sickle cell disease (SCD) affects millions of people worldwide and is one of the most common genetic disorders in the United States. The most-used therapy for the disease is a cytotoxic drug with additional negative side effects and variable patient response. Bay Area biopharmaceutical company Global Blood Therapeutics (GBT) is on a mission to develop a better treatment and is using the ALS to help. </a:t>
            </a:r>
          </a:p>
          <a:p>
            <a:r>
              <a:rPr lang="en-US" sz="1200" kern="1200" dirty="0" smtClean="0">
                <a:solidFill>
                  <a:schemeClr val="tx1"/>
                </a:solidFill>
                <a:effectLst/>
                <a:latin typeface="Calibri" pitchFamily="28" charset="0"/>
                <a:ea typeface="ＭＳ Ｐゴシック" pitchFamily="28" charset="-128"/>
                <a:cs typeface="ＭＳ Ｐゴシック" charset="0"/>
              </a:rPr>
              <a:t>SCD is caused by a single cellular mutation in hemoglobin, a protein in red blood cells that carries oxygen throughout the body. This “sickled” hemoglobin can form stiff rods that adhere to blood vessel walls, causing a blockage that slows or stops the flow of blood. This prevents oxygen from reaching nearby tissues, causing attacks of sudden, severe pain and organ damage. SCD patients also often have trouble producing enough new red blood cells to replace the old cells, resulting in chronic anemia.</a:t>
            </a:r>
          </a:p>
          <a:p>
            <a:r>
              <a:rPr lang="en-US" sz="1200" kern="1200" dirty="0" smtClean="0">
                <a:solidFill>
                  <a:schemeClr val="tx1"/>
                </a:solidFill>
                <a:effectLst/>
                <a:latin typeface="Calibri" pitchFamily="28" charset="0"/>
                <a:ea typeface="ＭＳ Ｐゴシック" pitchFamily="28" charset="-128"/>
                <a:cs typeface="ＭＳ Ｐゴシック" charset="0"/>
              </a:rPr>
              <a:t>GBT is working to address SCD by developing a therapy that prevents the polymerization of hemoglobin, the key event in promoting the sickle shape. The ALS’s protein crystallography capabilities at Beamline 8.3.1 are critical to their work, giving them insights into potential molecular targets that they wouldn’t be able to access otherwise. Based on results from the ALS, GBT has developed a clear understanding of the molecular mechanism of their compound, GBT440, which works by binding to hemoglobin and increasing the affinity for oxygen, which inhibits hemoglobin polymerization and prevents “sickling.” </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 </a:t>
            </a:r>
            <a:r>
              <a:rPr lang="en-US" sz="1200" kern="1200" dirty="0" smtClean="0">
                <a:solidFill>
                  <a:schemeClr val="tx1"/>
                </a:solidFill>
                <a:effectLst/>
                <a:latin typeface="Calibri" pitchFamily="28" charset="0"/>
                <a:ea typeface="ＭＳ Ｐゴシック" pitchFamily="28" charset="-128"/>
                <a:cs typeface="ＭＳ Ｐゴシック" charset="0"/>
              </a:rPr>
              <a:t>https://</a:t>
            </a:r>
            <a:r>
              <a:rPr lang="en-US" sz="1200" kern="1200" dirty="0" err="1" smtClean="0">
                <a:solidFill>
                  <a:schemeClr val="tx1"/>
                </a:solidFill>
                <a:effectLst/>
                <a:latin typeface="Calibri" pitchFamily="28" charset="0"/>
                <a:ea typeface="ＭＳ Ｐゴシック" pitchFamily="28" charset="-128"/>
                <a:cs typeface="ＭＳ Ｐゴシック" charset="0"/>
              </a:rPr>
              <a:t>als.lbl.gov</a:t>
            </a:r>
            <a:r>
              <a:rPr lang="en-US" sz="1200" kern="1200" dirty="0" smtClean="0">
                <a:solidFill>
                  <a:schemeClr val="tx1"/>
                </a:solidFill>
                <a:effectLst/>
                <a:latin typeface="Calibri" pitchFamily="28" charset="0"/>
                <a:ea typeface="ＭＳ Ｐゴシック" pitchFamily="28" charset="-128"/>
                <a:cs typeface="ＭＳ Ｐゴシック" charset="0"/>
              </a:rPr>
              <a:t>/global-blood-therapeutics-uses-</a:t>
            </a:r>
            <a:r>
              <a:rPr lang="en-US" sz="1200" kern="1200" dirty="0" err="1" smtClean="0">
                <a:solidFill>
                  <a:schemeClr val="tx1"/>
                </a:solidFill>
                <a:effectLst/>
                <a:latin typeface="Calibri" pitchFamily="28" charset="0"/>
                <a:ea typeface="ＭＳ Ｐゴシック" pitchFamily="28" charset="-128"/>
                <a:cs typeface="ＭＳ Ｐゴシック" charset="0"/>
              </a:rPr>
              <a:t>als</a:t>
            </a:r>
            <a:r>
              <a:rPr lang="en-US" sz="1200" kern="1200" smtClean="0">
                <a:solidFill>
                  <a:schemeClr val="tx1"/>
                </a:solidFill>
                <a:effectLst/>
                <a:latin typeface="Calibri" pitchFamily="28" charset="0"/>
                <a:ea typeface="ＭＳ Ｐゴシック" pitchFamily="28" charset="-128"/>
                <a:cs typeface="ＭＳ Ｐゴシック" charset="0"/>
              </a:rPr>
              <a:t>-tackle-sickle-cell-disease/</a:t>
            </a:r>
            <a:endParaRPr lang="en-US" sz="1200" kern="1200" dirty="0" smtClean="0">
              <a:solidFill>
                <a:schemeClr val="tx1"/>
              </a:solidFill>
              <a:effectLst/>
              <a:latin typeface="Calibri" pitchFamily="28" charset="0"/>
              <a:ea typeface="ＭＳ Ｐゴシック" pitchFamily="28" charset="-128"/>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14"/>
          <p:cNvSpPr>
            <a:spLocks noChangeArrowheads="1"/>
          </p:cNvSpPr>
          <p:nvPr/>
        </p:nvSpPr>
        <p:spPr bwMode="auto">
          <a:xfrm>
            <a:off x="6287868" y="4067069"/>
            <a:ext cx="269103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1200" b="1" dirty="0">
                <a:solidFill>
                  <a:srgbClr val="0070C0"/>
                </a:solidFill>
              </a:rPr>
              <a:t>The structure of a compound that GBT studied at the </a:t>
            </a:r>
            <a:r>
              <a:rPr lang="en-US" sz="1200" b="1" dirty="0" smtClean="0">
                <a:solidFill>
                  <a:srgbClr val="0070C0"/>
                </a:solidFill>
              </a:rPr>
              <a:t>ALS. This model </a:t>
            </a:r>
            <a:r>
              <a:rPr lang="en-US" sz="1200" b="1" dirty="0">
                <a:solidFill>
                  <a:srgbClr val="0070C0"/>
                </a:solidFill>
              </a:rPr>
              <a:t>of the hemoglobin S tetramer bound to </a:t>
            </a:r>
            <a:r>
              <a:rPr lang="en-US" sz="1200" b="1" dirty="0" smtClean="0">
                <a:solidFill>
                  <a:srgbClr val="0070C0"/>
                </a:solidFill>
              </a:rPr>
              <a:t>the compound shows how the compound helps stabilize hemoglobin to prevent sickling. </a:t>
            </a:r>
            <a:endParaRPr lang="en-US" sz="1200" b="1" dirty="0">
              <a:solidFill>
                <a:srgbClr val="0070C0"/>
              </a:solidFill>
            </a:endParaRPr>
          </a:p>
        </p:txBody>
      </p:sp>
      <p:sp>
        <p:nvSpPr>
          <p:cNvPr id="3073" name="TextBox 2"/>
          <p:cNvSpPr txBox="1">
            <a:spLocks noChangeArrowheads="1"/>
          </p:cNvSpPr>
          <p:nvPr/>
        </p:nvSpPr>
        <p:spPr bwMode="auto">
          <a:xfrm>
            <a:off x="279400" y="5758595"/>
            <a:ext cx="8699500" cy="9387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dirty="0">
                <a:latin typeface="Calibri" charset="0"/>
                <a:ea typeface="Calibri" charset="0"/>
                <a:cs typeface="Calibri" charset="0"/>
              </a:rPr>
              <a:t>Publications about </a:t>
            </a:r>
            <a:r>
              <a:rPr lang="fr-FR" sz="1100" dirty="0" err="1">
                <a:latin typeface="Calibri" charset="0"/>
                <a:ea typeface="Calibri" charset="0"/>
                <a:cs typeface="Calibri" charset="0"/>
              </a:rPr>
              <a:t>this</a:t>
            </a:r>
            <a:r>
              <a:rPr lang="fr-FR" sz="1100" dirty="0">
                <a:latin typeface="Calibri" charset="0"/>
                <a:ea typeface="Calibri" charset="0"/>
                <a:cs typeface="Calibri" charset="0"/>
              </a:rPr>
              <a:t> </a:t>
            </a:r>
            <a:r>
              <a:rPr lang="fr-FR" sz="1100" dirty="0" err="1">
                <a:latin typeface="Calibri" charset="0"/>
                <a:ea typeface="Calibri" charset="0"/>
                <a:cs typeface="Calibri" charset="0"/>
              </a:rPr>
              <a:t>research</a:t>
            </a:r>
            <a:r>
              <a:rPr lang="fr-FR" sz="1100" dirty="0">
                <a:latin typeface="Calibri" charset="0"/>
                <a:ea typeface="Calibri" charset="0"/>
                <a:cs typeface="Calibri" charset="0"/>
              </a:rPr>
              <a:t>: B. </a:t>
            </a:r>
            <a:r>
              <a:rPr lang="fr-FR" sz="1100" dirty="0" err="1">
                <a:latin typeface="Calibri" charset="0"/>
                <a:ea typeface="Calibri" charset="0"/>
                <a:cs typeface="Calibri" charset="0"/>
              </a:rPr>
              <a:t>Metcalf</a:t>
            </a:r>
            <a:r>
              <a:rPr lang="fr-FR" sz="1100" dirty="0">
                <a:latin typeface="Calibri" charset="0"/>
                <a:ea typeface="Calibri" charset="0"/>
                <a:cs typeface="Calibri" charset="0"/>
              </a:rPr>
              <a:t>, C. </a:t>
            </a:r>
            <a:r>
              <a:rPr lang="fr-FR" sz="1100" dirty="0" err="1">
                <a:latin typeface="Calibri" charset="0"/>
                <a:ea typeface="Calibri" charset="0"/>
                <a:cs typeface="Calibri" charset="0"/>
              </a:rPr>
              <a:t>Chuang</a:t>
            </a:r>
            <a:r>
              <a:rPr lang="fr-FR" sz="1100" dirty="0">
                <a:latin typeface="Calibri" charset="0"/>
                <a:ea typeface="Calibri" charset="0"/>
                <a:cs typeface="Calibri" charset="0"/>
              </a:rPr>
              <a:t>, K. </a:t>
            </a:r>
            <a:r>
              <a:rPr lang="fr-FR" sz="1100" dirty="0" err="1">
                <a:latin typeface="Calibri" charset="0"/>
                <a:ea typeface="Calibri" charset="0"/>
                <a:cs typeface="Calibri" charset="0"/>
              </a:rPr>
              <a:t>Dufu</a:t>
            </a:r>
            <a:r>
              <a:rPr lang="fr-FR" sz="1100" dirty="0">
                <a:latin typeface="Calibri" charset="0"/>
                <a:ea typeface="Calibri" charset="0"/>
                <a:cs typeface="Calibri" charset="0"/>
              </a:rPr>
              <a:t>, M.P. Patel, A. Silva-Garcia, C. Johnson, Q. Lu, J.R. Partridge, L. </a:t>
            </a:r>
            <a:r>
              <a:rPr lang="fr-FR" sz="1100" dirty="0" err="1">
                <a:latin typeface="Calibri" charset="0"/>
                <a:ea typeface="Calibri" charset="0"/>
                <a:cs typeface="Calibri" charset="0"/>
              </a:rPr>
              <a:t>Patskovska</a:t>
            </a:r>
            <a:r>
              <a:rPr lang="fr-FR" sz="1100" dirty="0">
                <a:latin typeface="Calibri" charset="0"/>
                <a:ea typeface="Calibri" charset="0"/>
                <a:cs typeface="Calibri" charset="0"/>
              </a:rPr>
              <a:t>, Y. </a:t>
            </a:r>
            <a:r>
              <a:rPr lang="fr-FR" sz="1100" dirty="0" err="1">
                <a:latin typeface="Calibri" charset="0"/>
                <a:ea typeface="Calibri" charset="0"/>
                <a:cs typeface="Calibri" charset="0"/>
              </a:rPr>
              <a:t>Patrkovsky</a:t>
            </a:r>
            <a:r>
              <a:rPr lang="fr-FR" sz="1100" dirty="0">
                <a:latin typeface="Calibri" charset="0"/>
                <a:ea typeface="Calibri" charset="0"/>
                <a:cs typeface="Calibri" charset="0"/>
              </a:rPr>
              <a:t>, S.C. </a:t>
            </a:r>
            <a:r>
              <a:rPr lang="fr-FR" sz="1100" dirty="0" err="1">
                <a:latin typeface="Calibri" charset="0"/>
                <a:ea typeface="Calibri" charset="0"/>
                <a:cs typeface="Calibri" charset="0"/>
              </a:rPr>
              <a:t>Almo</a:t>
            </a:r>
            <a:r>
              <a:rPr lang="fr-FR" sz="1100" dirty="0">
                <a:latin typeface="Calibri" charset="0"/>
                <a:ea typeface="Calibri" charset="0"/>
                <a:cs typeface="Calibri" charset="0"/>
              </a:rPr>
              <a:t>, M.P. Jacobson, L. Hua, Q. Xu, S.L. </a:t>
            </a:r>
            <a:r>
              <a:rPr lang="fr-FR" sz="1100" dirty="0" err="1">
                <a:latin typeface="Calibri" charset="0"/>
                <a:ea typeface="Calibri" charset="0"/>
                <a:cs typeface="Calibri" charset="0"/>
              </a:rPr>
              <a:t>Gwaltney</a:t>
            </a:r>
            <a:r>
              <a:rPr lang="fr-FR" sz="1100" dirty="0">
                <a:latin typeface="Calibri" charset="0"/>
                <a:ea typeface="Calibri" charset="0"/>
                <a:cs typeface="Calibri" charset="0"/>
              </a:rPr>
              <a:t>, C. Yee, J. Harris, B.P. Morgan, J. James, D. Xu, A. </a:t>
            </a:r>
            <a:r>
              <a:rPr lang="fr-FR" sz="1100" dirty="0" err="1">
                <a:latin typeface="Calibri" charset="0"/>
                <a:ea typeface="Calibri" charset="0"/>
                <a:cs typeface="Calibri" charset="0"/>
              </a:rPr>
              <a:t>Hutchaleelaha</a:t>
            </a:r>
            <a:r>
              <a:rPr lang="fr-FR" sz="1100" dirty="0">
                <a:latin typeface="Calibri" charset="0"/>
                <a:ea typeface="Calibri" charset="0"/>
                <a:cs typeface="Calibri" charset="0"/>
              </a:rPr>
              <a:t>, K. </a:t>
            </a:r>
            <a:r>
              <a:rPr lang="fr-FR" sz="1100" dirty="0" err="1">
                <a:latin typeface="Calibri" charset="0"/>
                <a:ea typeface="Calibri" charset="0"/>
                <a:cs typeface="Calibri" charset="0"/>
              </a:rPr>
              <a:t>Paulvannan</a:t>
            </a:r>
            <a:r>
              <a:rPr lang="fr-FR" sz="1100" dirty="0">
                <a:latin typeface="Calibri" charset="0"/>
                <a:ea typeface="Calibri" charset="0"/>
                <a:cs typeface="Calibri" charset="0"/>
              </a:rPr>
              <a:t>, D. </a:t>
            </a:r>
            <a:r>
              <a:rPr lang="fr-FR" sz="1100" dirty="0" err="1">
                <a:latin typeface="Calibri" charset="0"/>
                <a:ea typeface="Calibri" charset="0"/>
                <a:cs typeface="Calibri" charset="0"/>
              </a:rPr>
              <a:t>Oksenberg</a:t>
            </a:r>
            <a:r>
              <a:rPr lang="fr-FR" sz="1100" dirty="0">
                <a:latin typeface="Calibri" charset="0"/>
                <a:ea typeface="Calibri" charset="0"/>
                <a:cs typeface="Calibri" charset="0"/>
              </a:rPr>
              <a:t>, and Z. Li</a:t>
            </a:r>
            <a:r>
              <a:rPr lang="en-US" sz="1100" dirty="0" smtClean="0">
                <a:latin typeface="Calibri" charset="0"/>
                <a:ea typeface="Calibri" charset="0"/>
                <a:cs typeface="Calibri" charset="0"/>
              </a:rPr>
              <a:t>, </a:t>
            </a:r>
            <a:r>
              <a:rPr lang="en-US" sz="1100" i="1" dirty="0" smtClean="0">
                <a:latin typeface="Calibri" charset="0"/>
                <a:ea typeface="Calibri" charset="0"/>
                <a:cs typeface="Calibri" charset="0"/>
              </a:rPr>
              <a:t>ACS </a:t>
            </a:r>
            <a:r>
              <a:rPr lang="en-US" sz="1100" i="1" dirty="0">
                <a:latin typeface="Calibri" charset="0"/>
                <a:ea typeface="Calibri" charset="0"/>
                <a:cs typeface="Calibri" charset="0"/>
              </a:rPr>
              <a:t>Med. Chem. Lett. </a:t>
            </a:r>
            <a:r>
              <a:rPr lang="en-US" sz="1100" b="1" dirty="0">
                <a:latin typeface="Calibri" charset="0"/>
                <a:ea typeface="Calibri" charset="0"/>
                <a:cs typeface="Calibri" charset="0"/>
              </a:rPr>
              <a:t>8</a:t>
            </a:r>
            <a:r>
              <a:rPr lang="en-US" sz="1100" dirty="0">
                <a:latin typeface="Calibri" charset="0"/>
                <a:ea typeface="Calibri" charset="0"/>
                <a:cs typeface="Calibri" charset="0"/>
              </a:rPr>
              <a:t>, 3 (2017</a:t>
            </a:r>
            <a:r>
              <a:rPr lang="en-US" sz="1100" dirty="0" smtClean="0">
                <a:latin typeface="Calibri" charset="0"/>
                <a:ea typeface="Calibri" charset="0"/>
                <a:cs typeface="Calibri" charset="0"/>
              </a:rPr>
              <a:t>).</a:t>
            </a:r>
            <a:r>
              <a:rPr lang="fr-FR" sz="1100" dirty="0" smtClean="0">
                <a:latin typeface="Calibri" charset="0"/>
                <a:ea typeface="Calibri" charset="0"/>
                <a:cs typeface="Calibri" charset="0"/>
              </a:rPr>
              <a:t> </a:t>
            </a:r>
            <a:r>
              <a:rPr lang="fr-FR" sz="1100" dirty="0">
                <a:latin typeface="Calibri" charset="0"/>
                <a:ea typeface="Calibri" charset="0"/>
                <a:cs typeface="Calibri" charset="0"/>
              </a:rPr>
              <a:t>Li, J. Partridge, A. Silva-Garcia, P. </a:t>
            </a:r>
            <a:r>
              <a:rPr lang="fr-FR" sz="1100" dirty="0" err="1">
                <a:latin typeface="Calibri" charset="0"/>
                <a:ea typeface="Calibri" charset="0"/>
                <a:cs typeface="Calibri" charset="0"/>
              </a:rPr>
              <a:t>Rademacher</a:t>
            </a:r>
            <a:r>
              <a:rPr lang="fr-FR" sz="1100" dirty="0">
                <a:latin typeface="Calibri" charset="0"/>
                <a:ea typeface="Calibri" charset="0"/>
                <a:cs typeface="Calibri" charset="0"/>
              </a:rPr>
              <a:t>, A. </a:t>
            </a:r>
            <a:r>
              <a:rPr lang="fr-FR" sz="1100" dirty="0" err="1">
                <a:latin typeface="Calibri" charset="0"/>
                <a:ea typeface="Calibri" charset="0"/>
                <a:cs typeface="Calibri" charset="0"/>
              </a:rPr>
              <a:t>Betz</a:t>
            </a:r>
            <a:r>
              <a:rPr lang="fr-FR" sz="1100" dirty="0">
                <a:latin typeface="Calibri" charset="0"/>
                <a:ea typeface="Calibri" charset="0"/>
                <a:cs typeface="Calibri" charset="0"/>
              </a:rPr>
              <a:t>, Q. Xu, H. </a:t>
            </a:r>
            <a:r>
              <a:rPr lang="fr-FR" sz="1100" dirty="0" err="1">
                <a:latin typeface="Calibri" charset="0"/>
                <a:ea typeface="Calibri" charset="0"/>
                <a:cs typeface="Calibri" charset="0"/>
              </a:rPr>
              <a:t>Sham</a:t>
            </a:r>
            <a:r>
              <a:rPr lang="fr-FR" sz="1100" dirty="0">
                <a:latin typeface="Calibri" charset="0"/>
                <a:ea typeface="Calibri" charset="0"/>
                <a:cs typeface="Calibri" charset="0"/>
              </a:rPr>
              <a:t>, Y. Hu, Y. Shan, B. Liu, Y. Zhang, H. </a:t>
            </a:r>
            <a:r>
              <a:rPr lang="fr-FR" sz="1100" dirty="0" err="1">
                <a:latin typeface="Calibri" charset="0"/>
                <a:ea typeface="Calibri" charset="0"/>
                <a:cs typeface="Calibri" charset="0"/>
              </a:rPr>
              <a:t>Shi</a:t>
            </a:r>
            <a:r>
              <a:rPr lang="fr-FR" sz="1100" dirty="0">
                <a:latin typeface="Calibri" charset="0"/>
                <a:ea typeface="Calibri" charset="0"/>
                <a:cs typeface="Calibri" charset="0"/>
              </a:rPr>
              <a:t>, Q. Xu, X. Ma, and L. Zhang, </a:t>
            </a:r>
            <a:r>
              <a:rPr lang="fr-FR" sz="1100" i="1" dirty="0" smtClean="0">
                <a:latin typeface="Calibri" charset="0"/>
                <a:ea typeface="Calibri" charset="0"/>
                <a:cs typeface="Calibri" charset="0"/>
              </a:rPr>
              <a:t>ACS </a:t>
            </a:r>
            <a:r>
              <a:rPr lang="fr-FR" sz="1100" i="1" dirty="0">
                <a:latin typeface="Calibri" charset="0"/>
                <a:ea typeface="Calibri" charset="0"/>
                <a:cs typeface="Calibri" charset="0"/>
              </a:rPr>
              <a:t>Med. </a:t>
            </a:r>
            <a:r>
              <a:rPr lang="fr-FR" sz="1100" i="1" dirty="0" err="1">
                <a:latin typeface="Calibri" charset="0"/>
                <a:ea typeface="Calibri" charset="0"/>
                <a:cs typeface="Calibri" charset="0"/>
              </a:rPr>
              <a:t>Chem</a:t>
            </a:r>
            <a:r>
              <a:rPr lang="fr-FR" sz="1100" i="1" dirty="0">
                <a:latin typeface="Calibri" charset="0"/>
                <a:ea typeface="Calibri" charset="0"/>
                <a:cs typeface="Calibri" charset="0"/>
              </a:rPr>
              <a:t>. </a:t>
            </a:r>
            <a:r>
              <a:rPr lang="fr-FR" sz="1100" i="1" dirty="0" err="1">
                <a:latin typeface="Calibri" charset="0"/>
                <a:ea typeface="Calibri" charset="0"/>
                <a:cs typeface="Calibri" charset="0"/>
              </a:rPr>
              <a:t>Lett</a:t>
            </a:r>
            <a:r>
              <a:rPr lang="fr-FR" sz="1100" i="1" dirty="0">
                <a:latin typeface="Calibri" charset="0"/>
                <a:ea typeface="Calibri" charset="0"/>
                <a:cs typeface="Calibri" charset="0"/>
              </a:rPr>
              <a:t>.</a:t>
            </a:r>
            <a:r>
              <a:rPr lang="fr-FR" sz="1100" b="1" dirty="0">
                <a:latin typeface="Calibri" charset="0"/>
                <a:ea typeface="Calibri" charset="0"/>
                <a:cs typeface="Calibri" charset="0"/>
              </a:rPr>
              <a:t> 8</a:t>
            </a:r>
            <a:r>
              <a:rPr lang="fr-FR" sz="1100" dirty="0">
                <a:latin typeface="Calibri" charset="0"/>
                <a:ea typeface="Calibri" charset="0"/>
                <a:cs typeface="Calibri" charset="0"/>
              </a:rPr>
              <a:t>, 3 (2017). </a:t>
            </a:r>
            <a:r>
              <a:rPr lang="fr-FR" sz="1100" dirty="0" err="1" smtClean="0">
                <a:latin typeface="Calibri" charset="0"/>
                <a:ea typeface="Calibri" charset="0"/>
                <a:cs typeface="Calibri" charset="0"/>
              </a:rPr>
              <a:t>Work</a:t>
            </a:r>
            <a:r>
              <a:rPr lang="fr-FR" sz="1100" dirty="0" smtClean="0">
                <a:latin typeface="Calibri" charset="0"/>
                <a:ea typeface="Calibri" charset="0"/>
                <a:cs typeface="Calibri" charset="0"/>
              </a:rPr>
              <a:t> </a:t>
            </a:r>
            <a:r>
              <a:rPr lang="fr-FR" sz="1100" dirty="0" err="1">
                <a:latin typeface="Calibri" charset="0"/>
                <a:ea typeface="Calibri" charset="0"/>
                <a:cs typeface="Calibri" charset="0"/>
              </a:rPr>
              <a:t>was</a:t>
            </a:r>
            <a:r>
              <a:rPr lang="fr-FR" sz="1100" dirty="0">
                <a:latin typeface="Calibri" charset="0"/>
                <a:ea typeface="Calibri" charset="0"/>
                <a:cs typeface="Calibri" charset="0"/>
              </a:rPr>
              <a:t> </a:t>
            </a:r>
            <a:r>
              <a:rPr lang="fr-FR" sz="1100" dirty="0" err="1">
                <a:latin typeface="Calibri" charset="0"/>
                <a:ea typeface="Calibri" charset="0"/>
                <a:cs typeface="Calibri" charset="0"/>
              </a:rPr>
              <a:t>performed</a:t>
            </a:r>
            <a:r>
              <a:rPr lang="fr-FR" sz="1100" dirty="0">
                <a:latin typeface="Calibri" charset="0"/>
                <a:ea typeface="Calibri" charset="0"/>
                <a:cs typeface="Calibri" charset="0"/>
              </a:rPr>
              <a:t> in part at Lawrence Berkeley National </a:t>
            </a:r>
            <a:r>
              <a:rPr lang="fr-FR" sz="1100" dirty="0" err="1">
                <a:latin typeface="Calibri" charset="0"/>
                <a:ea typeface="Calibri" charset="0"/>
                <a:cs typeface="Calibri" charset="0"/>
              </a:rPr>
              <a:t>Laboratory</a:t>
            </a:r>
            <a:r>
              <a:rPr lang="fr-FR" sz="1100" dirty="0">
                <a:latin typeface="Calibri" charset="0"/>
                <a:ea typeface="Calibri" charset="0"/>
                <a:cs typeface="Calibri" charset="0"/>
              </a:rPr>
              <a:t>, ALS </a:t>
            </a:r>
            <a:r>
              <a:rPr lang="fr-FR" sz="1100" dirty="0" err="1">
                <a:latin typeface="Calibri" charset="0"/>
                <a:ea typeface="Calibri" charset="0"/>
                <a:cs typeface="Calibri" charset="0"/>
              </a:rPr>
              <a:t>Beamline</a:t>
            </a:r>
            <a:r>
              <a:rPr lang="fr-FR" sz="1100" dirty="0">
                <a:latin typeface="Calibri" charset="0"/>
                <a:ea typeface="Calibri" charset="0"/>
                <a:cs typeface="Calibri" charset="0"/>
              </a:rPr>
              <a:t> </a:t>
            </a:r>
            <a:r>
              <a:rPr lang="fr-FR" sz="1100" dirty="0" smtClean="0">
                <a:latin typeface="Calibri" charset="0"/>
                <a:ea typeface="Calibri" charset="0"/>
                <a:cs typeface="Calibri" charset="0"/>
              </a:rPr>
              <a:t>8.3.1. </a:t>
            </a:r>
            <a:r>
              <a:rPr lang="fr-FR" sz="1100" dirty="0" err="1">
                <a:latin typeface="Calibri" charset="0"/>
                <a:ea typeface="Calibri" charset="0"/>
                <a:cs typeface="Calibri" charset="0"/>
              </a:rPr>
              <a:t>Operation</a:t>
            </a:r>
            <a:r>
              <a:rPr lang="fr-FR" sz="1100" dirty="0">
                <a:latin typeface="Calibri" charset="0"/>
                <a:ea typeface="Calibri" charset="0"/>
                <a:cs typeface="Calibri" charset="0"/>
              </a:rPr>
              <a:t> of the ALS </a:t>
            </a:r>
            <a:r>
              <a:rPr lang="fr-FR" sz="1100" dirty="0" err="1">
                <a:latin typeface="Calibri" charset="0"/>
                <a:ea typeface="Calibri" charset="0"/>
                <a:cs typeface="Calibri" charset="0"/>
              </a:rPr>
              <a:t>is</a:t>
            </a:r>
            <a:r>
              <a:rPr lang="fr-FR" sz="1100" dirty="0">
                <a:latin typeface="Calibri" charset="0"/>
                <a:ea typeface="Calibri" charset="0"/>
                <a:cs typeface="Calibri" charset="0"/>
              </a:rPr>
              <a:t> </a:t>
            </a:r>
            <a:r>
              <a:rPr lang="fr-FR" sz="1100" dirty="0" err="1">
                <a:latin typeface="Calibri" charset="0"/>
                <a:ea typeface="Calibri" charset="0"/>
                <a:cs typeface="Calibri" charset="0"/>
              </a:rPr>
              <a:t>supported</a:t>
            </a:r>
            <a:r>
              <a:rPr lang="fr-FR" sz="1100" dirty="0">
                <a:latin typeface="Calibri" charset="0"/>
                <a:ea typeface="Calibri" charset="0"/>
                <a:cs typeface="Calibri" charset="0"/>
              </a:rPr>
              <a:t> by the U.S. </a:t>
            </a:r>
            <a:r>
              <a:rPr lang="fr-FR" sz="1100" dirty="0" err="1">
                <a:latin typeface="Calibri" charset="0"/>
                <a:ea typeface="Calibri" charset="0"/>
                <a:cs typeface="Calibri" charset="0"/>
              </a:rPr>
              <a:t>Department</a:t>
            </a:r>
            <a:r>
              <a:rPr lang="fr-FR" sz="1100" dirty="0">
                <a:latin typeface="Calibri" charset="0"/>
                <a:ea typeface="Calibri" charset="0"/>
                <a:cs typeface="Calibri" charset="0"/>
              </a:rPr>
              <a:t> of </a:t>
            </a:r>
            <a:r>
              <a:rPr lang="fr-FR" sz="1100" dirty="0" err="1">
                <a:latin typeface="Calibri" charset="0"/>
                <a:ea typeface="Calibri" charset="0"/>
                <a:cs typeface="Calibri" charset="0"/>
              </a:rPr>
              <a:t>Energy</a:t>
            </a:r>
            <a:r>
              <a:rPr lang="fr-FR" sz="1100" dirty="0">
                <a:latin typeface="Calibri" charset="0"/>
                <a:ea typeface="Calibri" charset="0"/>
                <a:cs typeface="Calibri" charset="0"/>
              </a:rPr>
              <a:t>, Office of Science, Basic </a:t>
            </a:r>
            <a:r>
              <a:rPr lang="fr-FR" sz="1100" dirty="0" err="1">
                <a:latin typeface="Calibri" charset="0"/>
                <a:ea typeface="Calibri" charset="0"/>
                <a:cs typeface="Calibri" charset="0"/>
              </a:rPr>
              <a:t>Energy</a:t>
            </a:r>
            <a:r>
              <a:rPr lang="fr-FR" sz="1100" dirty="0">
                <a:latin typeface="Calibri" charset="0"/>
                <a:ea typeface="Calibri" charset="0"/>
                <a:cs typeface="Calibri" charset="0"/>
              </a:rPr>
              <a:t> Sciences program. </a:t>
            </a:r>
          </a:p>
        </p:txBody>
      </p:sp>
      <p:sp>
        <p:nvSpPr>
          <p:cNvPr id="10" name="Title 1"/>
          <p:cNvSpPr txBox="1">
            <a:spLocks/>
          </p:cNvSpPr>
          <p:nvPr/>
        </p:nvSpPr>
        <p:spPr>
          <a:xfrm>
            <a:off x="647700" y="133350"/>
            <a:ext cx="84709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spc="-20" dirty="0" smtClean="0">
                <a:solidFill>
                  <a:srgbClr val="00395A"/>
                </a:solidFill>
                <a:latin typeface="Calibri"/>
                <a:cs typeface="Calibri"/>
              </a:rPr>
              <a:t>GBT Uses ALS to Tackle Sickle Cell Disease</a:t>
            </a:r>
            <a:endParaRPr lang="en-US" sz="2800" b="1" spc="-20" dirty="0">
              <a:solidFill>
                <a:srgbClr val="00395A"/>
              </a:solidFill>
              <a:latin typeface="Calibri"/>
              <a:cs typeface="Calibri"/>
            </a:endParaRPr>
          </a:p>
        </p:txBody>
      </p:sp>
      <p:sp>
        <p:nvSpPr>
          <p:cNvPr id="2055" name="Rectangle 19"/>
          <p:cNvSpPr>
            <a:spLocks noChangeArrowheads="1"/>
          </p:cNvSpPr>
          <p:nvPr/>
        </p:nvSpPr>
        <p:spPr bwMode="auto">
          <a:xfrm>
            <a:off x="70713" y="872550"/>
            <a:ext cx="6101487"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215900" lvl="1" algn="l">
              <a:spcAft>
                <a:spcPts val="0"/>
              </a:spcAft>
              <a:defRPr/>
            </a:pPr>
            <a:r>
              <a:rPr lang="en-US" sz="2000" dirty="0" smtClean="0">
                <a:solidFill>
                  <a:srgbClr val="5D5D5D"/>
                </a:solidFill>
                <a:latin typeface="Calibri" charset="0"/>
              </a:rPr>
              <a:t>Global Blood Therapeutics (GBT) is using the crystallography capabilities at the ALS to develop a treatment for sickle cell disease (SCD) that prevents the polymerization of hemoglobin, the key event in the progression of SCD.</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smtClean="0">
                <a:solidFill>
                  <a:srgbClr val="5D5D5D"/>
                </a:solidFill>
                <a:latin typeface="Calibri" charset="0"/>
              </a:rPr>
              <a:t>GBT has developed a compound, GBT440, which is currently </a:t>
            </a:r>
            <a:r>
              <a:rPr lang="en-US" sz="2000" smtClean="0">
                <a:solidFill>
                  <a:srgbClr val="5D5D5D"/>
                </a:solidFill>
                <a:latin typeface="Calibri" charset="0"/>
              </a:rPr>
              <a:t>in phase </a:t>
            </a:r>
            <a:r>
              <a:rPr lang="en-US" sz="2000" dirty="0" smtClean="0">
                <a:solidFill>
                  <a:srgbClr val="5D5D5D"/>
                </a:solidFill>
                <a:latin typeface="Calibri" charset="0"/>
              </a:rPr>
              <a:t>3 clinical trials.</a:t>
            </a:r>
          </a:p>
          <a:p>
            <a:pPr marL="117475" indent="-119063" algn="l">
              <a:spcAft>
                <a:spcPts val="0"/>
              </a:spcAft>
              <a:defRPr/>
            </a:pPr>
            <a:r>
              <a:rPr lang="en-US" b="1" dirty="0" smtClean="0">
                <a:solidFill>
                  <a:srgbClr val="006BA6"/>
                </a:solidFill>
                <a:latin typeface="Calibri"/>
                <a:cs typeface="Calibri"/>
              </a:rPr>
              <a:t>Research Details</a:t>
            </a:r>
          </a:p>
          <a:p>
            <a:pPr marL="215900" indent="-215900" algn="l">
              <a:spcAft>
                <a:spcPts val="0"/>
              </a:spcAft>
              <a:buFont typeface="Lucida Grande"/>
              <a:buChar char="−"/>
              <a:defRPr/>
            </a:pPr>
            <a:r>
              <a:rPr lang="en-US" sz="2000" dirty="0" smtClean="0">
                <a:solidFill>
                  <a:srgbClr val="5D5D5D"/>
                </a:solidFill>
                <a:latin typeface="Calibri" charset="0"/>
              </a:rPr>
              <a:t>GBT440 works by binding to hemoglobin, increasing its affinity for oxygen, inhibiting hemoglobin polymerization and preventing sickling.</a:t>
            </a:r>
          </a:p>
          <a:p>
            <a:pPr marL="215900" indent="-215900" algn="l">
              <a:spcAft>
                <a:spcPts val="0"/>
              </a:spcAft>
              <a:buFont typeface="Lucida Grande"/>
              <a:buChar char="−"/>
              <a:defRPr/>
            </a:pPr>
            <a:r>
              <a:rPr lang="en-US" sz="2000" dirty="0" smtClean="0">
                <a:solidFill>
                  <a:srgbClr val="5D5D5D"/>
                </a:solidFill>
                <a:latin typeface="Calibri" charset="0"/>
              </a:rPr>
              <a:t>The setup at Beamline 8.3.1 gives GBT the ability to immediately adapt their research based on results.</a:t>
            </a:r>
          </a:p>
        </p:txBody>
      </p:sp>
      <p:sp>
        <p:nvSpPr>
          <p:cNvPr id="2" name="TextBox 1"/>
          <p:cNvSpPr txBox="1"/>
          <p:nvPr/>
        </p:nvSpPr>
        <p:spPr>
          <a:xfrm>
            <a:off x="5098469" y="-850900"/>
            <a:ext cx="184731" cy="461665"/>
          </a:xfrm>
          <a:prstGeom prst="rect">
            <a:avLst/>
          </a:prstGeom>
          <a:noFill/>
        </p:spPr>
        <p:txBody>
          <a:bodyPr wrap="none" rtlCol="0">
            <a:spAutoFit/>
          </a:bodyPr>
          <a:lstStyle/>
          <a:p>
            <a:endParaRPr lang="en-US"/>
          </a:p>
        </p:txBody>
      </p:sp>
      <p:cxnSp>
        <p:nvCxnSpPr>
          <p:cNvPr id="13" name="Straight Connector 12"/>
          <p:cNvCxnSpPr/>
          <p:nvPr/>
        </p:nvCxnSpPr>
        <p:spPr bwMode="auto">
          <a:xfrm flipV="1">
            <a:off x="6287868" y="5513574"/>
            <a:ext cx="2647087" cy="2703"/>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4" name="TextBox 13"/>
          <p:cNvSpPr txBox="1"/>
          <p:nvPr/>
        </p:nvSpPr>
        <p:spPr>
          <a:xfrm>
            <a:off x="10038769" y="6781800"/>
            <a:ext cx="184731" cy="461665"/>
          </a:xfrm>
          <a:prstGeom prst="rect">
            <a:avLst/>
          </a:prstGeom>
          <a:noFill/>
        </p:spPr>
        <p:txBody>
          <a:bodyPr wrap="none" rtlCol="0">
            <a:spAutoFit/>
          </a:bodyPr>
          <a:lstStyle/>
          <a:p>
            <a:endParaRPr lang="en-US"/>
          </a:p>
        </p:txBody>
      </p:sp>
      <p:sp>
        <p:nvSpPr>
          <p:cNvPr id="15" name="TextBox 14"/>
          <p:cNvSpPr txBox="1"/>
          <p:nvPr/>
        </p:nvSpPr>
        <p:spPr>
          <a:xfrm>
            <a:off x="-489531" y="6261100"/>
            <a:ext cx="184731" cy="461665"/>
          </a:xfrm>
          <a:prstGeom prst="rect">
            <a:avLst/>
          </a:prstGeom>
          <a:noFill/>
        </p:spPr>
        <p:txBody>
          <a:bodyPr wrap="none" rtlCol="0">
            <a:spAutoFit/>
          </a:bodyPr>
          <a:lstStyle/>
          <a:p>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7868" y="1075461"/>
            <a:ext cx="2691031" cy="293009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112396</TotalTime>
  <Words>644</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Microsoft Office User</cp:lastModifiedBy>
  <cp:revision>1837</cp:revision>
  <cp:lastPrinted>2012-02-01T00:57:17Z</cp:lastPrinted>
  <dcterms:created xsi:type="dcterms:W3CDTF">2012-10-22T19:28:02Z</dcterms:created>
  <dcterms:modified xsi:type="dcterms:W3CDTF">2017-09-20T16:29:57Z</dcterms:modified>
  <cp:category/>
</cp:coreProperties>
</file>