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7" r:id="rId2"/>
  </p:sldIdLst>
  <p:sldSz cx="9144000" cy="6858000" type="screen4x3"/>
  <p:notesSz cx="6858000" cy="9144000"/>
  <p:defaultTextStyle>
    <a:defPPr>
      <a:defRPr lang="en-US"/>
    </a:defPPr>
    <a:lvl1pPr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736">
          <p15:clr>
            <a:srgbClr val="A4A3A4"/>
          </p15:clr>
        </p15:guide>
        <p15:guide id="2"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a:srgbClr val="006BA6"/>
    <a:srgbClr val="313335"/>
    <a:srgbClr val="00395A"/>
    <a:srgbClr val="016BA6"/>
    <a:srgbClr val="BF0997"/>
    <a:srgbClr val="CB30B2"/>
    <a:srgbClr val="FF8000"/>
    <a:srgbClr val="FF9C00"/>
    <a:srgbClr val="006E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33"/>
    <p:restoredTop sz="81738" autoAdjust="0"/>
  </p:normalViewPr>
  <p:slideViewPr>
    <p:cSldViewPr snapToGrid="0">
      <p:cViewPr>
        <p:scale>
          <a:sx n="100" d="100"/>
          <a:sy n="100" d="100"/>
        </p:scale>
        <p:origin x="2368" y="1464"/>
      </p:cViewPr>
      <p:guideLst>
        <p:guide orient="horz" pos="2736"/>
        <p:guide pos="547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p:scale>
          <a:sx n="150" d="100"/>
          <a:sy n="150" d="100"/>
        </p:scale>
        <p:origin x="-2040" y="4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a:latin typeface="Arial" charset="0"/>
                <a:ea typeface="ＭＳ Ｐゴシック" pitchFamily="28" charset="-128"/>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fld id="{4BE140D3-D052-7443-A47B-FF1DF262E44C}" type="datetime1">
              <a:rPr lang="en-US"/>
              <a:pPr>
                <a:defRPr/>
              </a:pPr>
              <a:t>10/18/17</a:t>
            </a:fld>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a:latin typeface="Arial" charset="0"/>
                <a:ea typeface="ＭＳ Ｐゴシック" pitchFamily="28"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fld id="{9470EB48-C0C3-D348-BFB0-97BE6D8DC8C9}" type="slidenum">
              <a:rPr lang="en-US"/>
              <a:pPr>
                <a:defRPr/>
              </a:pPr>
              <a:t>‹#›</a:t>
            </a:fld>
            <a:endParaRPr lang="en-US"/>
          </a:p>
        </p:txBody>
      </p:sp>
    </p:spTree>
    <p:extLst>
      <p:ext uri="{BB962C8B-B14F-4D97-AF65-F5344CB8AC3E}">
        <p14:creationId xmlns:p14="http://schemas.microsoft.com/office/powerpoint/2010/main" val="145911587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Rot="1" noChangeAspect="1" noChangeArrowheads="1" noTextEdit="1"/>
          </p:cNvSpPr>
          <p:nvPr>
            <p:ph type="sldImg"/>
          </p:nvPr>
        </p:nvSpPr>
        <p:spPr>
          <a:ln/>
        </p:spPr>
      </p:sp>
      <p:sp>
        <p:nvSpPr>
          <p:cNvPr id="4098" name="Rectangle 3"/>
          <p:cNvSpPr>
            <a:spLocks noGrp="1" noChangeArrowheads="1"/>
          </p:cNvSpPr>
          <p:nvPr>
            <p:ph type="body" idx="1"/>
          </p:nvPr>
        </p:nvSpPr>
        <p:spPr>
          <a:xfrm>
            <a:off x="609600" y="4343400"/>
            <a:ext cx="5562600" cy="3505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kern="1200">
                <a:solidFill>
                  <a:schemeClr val="tx1"/>
                </a:solidFill>
                <a:effectLst/>
                <a:latin typeface="Calibri" pitchFamily="28" charset="0"/>
                <a:ea typeface="ＭＳ Ｐゴシック" pitchFamily="28" charset="-128"/>
                <a:cs typeface="ＭＳ Ｐゴシック" charset="0"/>
              </a:rPr>
              <a:t>CRISPR-associated (Cas) proteins have recently revolutionized gene editing by vastly simplifying the insertion of short snippets of new ("donor") DNA into very specific locations of target DNA. Now, researchers have discovered how Cas proteins are able to recognize their target locations with such great specificity. X-ray crystallography was used to solve the structures of Cas1 and Cas2—responsible for DNA-snippet capture and integration—as they were bound to synthesized DNA strands designed to mimic different stages of the process. The resulting structures not only show how the system works in its native context (as part of a bacterial immune system), they also inform the development of the CRISPR-Cas system as a general-purpose molecular recording device—a tool for encoding information in genomes.</a:t>
            </a:r>
          </a:p>
          <a:p>
            <a:endParaRPr lang="en-US" dirty="0">
              <a:latin typeface="Calibri" charset="0"/>
              <a:ea typeface="ＭＳ Ｐゴシック" charset="0"/>
            </a:endParaRPr>
          </a:p>
          <a:p>
            <a:r>
              <a:rPr lang="en-US" sz="1200" kern="1200">
                <a:solidFill>
                  <a:schemeClr val="tx1"/>
                </a:solidFill>
                <a:effectLst/>
                <a:latin typeface="Calibri" pitchFamily="28" charset="0"/>
                <a:ea typeface="ＭＳ Ｐゴシック" pitchFamily="28" charset="-128"/>
                <a:cs typeface="ＭＳ Ｐゴシック" charset="0"/>
              </a:rPr>
              <a:t>Research conducted by: A.V. Wright, G.J. Knott, and K.W. Doxzen (UC Berkeley); J.-J. Liu (UC Berkeley and Berkeley Lab); and E. Nogales and J.A. Doudna (UC Berkeley, Berkeley Lab, and Howard Hughes Medical Institute).</a:t>
            </a:r>
          </a:p>
          <a:p>
            <a:endParaRPr lang="en-US" sz="1200" kern="1200">
              <a:solidFill>
                <a:schemeClr val="tx1"/>
              </a:solidFill>
              <a:effectLst/>
              <a:latin typeface="Calibri" pitchFamily="28" charset="0"/>
              <a:ea typeface="ＭＳ Ｐゴシック" pitchFamily="28" charset="-128"/>
              <a:cs typeface="ＭＳ Ｐゴシック" charset="0"/>
            </a:endParaRPr>
          </a:p>
          <a:p>
            <a:r>
              <a:rPr lang="en-US" sz="1200" kern="1200">
                <a:solidFill>
                  <a:schemeClr val="tx1"/>
                </a:solidFill>
                <a:effectLst/>
                <a:latin typeface="Calibri" pitchFamily="28" charset="0"/>
                <a:ea typeface="ＭＳ Ｐゴシック" pitchFamily="28" charset="-128"/>
                <a:cs typeface="ＭＳ Ｐゴシック" charset="0"/>
              </a:rPr>
              <a:t>Research funding: National Science Foundation, National Institutes of Health, and Howard Hughes Medical Institute. Operation of the ALS is supported by the U.S. Department of Science, Office of Science, Basic Energy Sciences Program.</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600" dirty="0">
              <a:latin typeface="Calibri" charset="0"/>
              <a:ea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600" dirty="0">
                <a:latin typeface="Calibri" charset="0"/>
                <a:ea typeface="ＭＳ Ｐゴシック" charset="0"/>
              </a:rPr>
              <a:t>Full highlight</a:t>
            </a:r>
            <a:r>
              <a:rPr lang="en-US" sz="1600">
                <a:latin typeface="Calibri" charset="0"/>
                <a:ea typeface="ＭＳ Ｐゴシック" charset="0"/>
              </a:rPr>
              <a:t>: </a:t>
            </a:r>
            <a:r>
              <a:rPr lang="en-US" sz="1200" kern="1200">
                <a:solidFill>
                  <a:schemeClr val="tx1"/>
                </a:solidFill>
                <a:effectLst/>
                <a:latin typeface="Calibri" pitchFamily="28" charset="0"/>
                <a:ea typeface="ＭＳ Ｐゴシック" pitchFamily="28" charset="-128"/>
                <a:cs typeface="ＭＳ Ｐゴシック" charset="0"/>
              </a:rPr>
              <a:t>https://als.lbl.gov/the-crispr-target-recognition-mechanism/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5623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04172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0002_2016_ALS_VERTICAL_SIgnature_multiblue_RGB_ELECTRONIC.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23071" t="18648" r="22406" b="18319"/>
          <a:stretch/>
        </p:blipFill>
        <p:spPr>
          <a:xfrm>
            <a:off x="152400" y="133350"/>
            <a:ext cx="455706" cy="666750"/>
          </a:xfrm>
          <a:prstGeom prst="rect">
            <a:avLst/>
          </a:prstGeom>
        </p:spPr>
      </p:pic>
      <p:cxnSp>
        <p:nvCxnSpPr>
          <p:cNvPr id="9" name="Straight Connector 8"/>
          <p:cNvCxnSpPr/>
          <p:nvPr userDrawn="1"/>
        </p:nvCxnSpPr>
        <p:spPr>
          <a:xfrm flipH="1">
            <a:off x="685800" y="704850"/>
            <a:ext cx="8458200" cy="0"/>
          </a:xfrm>
          <a:prstGeom prst="line">
            <a:avLst/>
          </a:prstGeom>
          <a:ln w="38100" cap="flat">
            <a:solidFill>
              <a:srgbClr val="016BA6">
                <a:alpha val="50000"/>
              </a:srgbClr>
            </a:solidFill>
            <a:miter lim="800000"/>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5pPr>
      <a:lvl6pPr marL="4572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6pPr>
      <a:lvl7pPr marL="9144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7pPr>
      <a:lvl8pPr marL="13716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8pPr>
      <a:lvl9pPr marL="18288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jpg"/><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9346" y="985470"/>
            <a:ext cx="4124934" cy="2095467"/>
          </a:xfrm>
          <a:prstGeom prst="rect">
            <a:avLst/>
          </a:prstGeom>
        </p:spPr>
      </p:pic>
      <p:sp>
        <p:nvSpPr>
          <p:cNvPr id="16" name="Rectangle 19"/>
          <p:cNvSpPr>
            <a:spLocks noChangeArrowheads="1"/>
          </p:cNvSpPr>
          <p:nvPr/>
        </p:nvSpPr>
        <p:spPr bwMode="auto">
          <a:xfrm>
            <a:off x="50800" y="896487"/>
            <a:ext cx="5047669" cy="37035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117475" indent="-119063" algn="l">
              <a:spcAft>
                <a:spcPts val="0"/>
              </a:spcAft>
              <a:defRPr/>
            </a:pPr>
            <a:r>
              <a:rPr lang="en-US" b="1" dirty="0">
                <a:solidFill>
                  <a:srgbClr val="006BA6"/>
                </a:solidFill>
                <a:latin typeface="Calibri"/>
                <a:cs typeface="Calibri"/>
              </a:rPr>
              <a:t>Scientific Achievement</a:t>
            </a:r>
          </a:p>
          <a:p>
            <a:pPr marL="215900" algn="l">
              <a:spcAft>
                <a:spcPts val="400"/>
              </a:spcAft>
              <a:defRPr/>
            </a:pPr>
            <a:r>
              <a:rPr lang="en-US" sz="2000">
                <a:solidFill>
                  <a:srgbClr val="5D5D5D"/>
                </a:solidFill>
                <a:latin typeface="Calibri" charset="0"/>
              </a:rPr>
              <a:t>Structures of CRISPR-associated (Cas) proteins co-crystallized with DNA substrates reveal how the CRISPR-Cas system recognizes highly specific target-DNA sites for the integration of donor-DNA fragments.</a:t>
            </a:r>
          </a:p>
          <a:p>
            <a:pPr algn="l">
              <a:spcAft>
                <a:spcPts val="400"/>
              </a:spcAft>
              <a:defRPr/>
            </a:pPr>
            <a:r>
              <a:rPr lang="en-US" b="1" dirty="0">
                <a:solidFill>
                  <a:srgbClr val="006BA6"/>
                </a:solidFill>
                <a:latin typeface="Calibri"/>
                <a:cs typeface="Calibri"/>
              </a:rPr>
              <a:t>Significance and Impact</a:t>
            </a:r>
          </a:p>
          <a:p>
            <a:pPr marL="215900" algn="l">
              <a:spcAft>
                <a:spcPts val="400"/>
              </a:spcAft>
              <a:defRPr/>
            </a:pPr>
            <a:r>
              <a:rPr lang="en-US" sz="2000">
                <a:solidFill>
                  <a:srgbClr val="5D5D5D"/>
                </a:solidFill>
                <a:latin typeface="Calibri" charset="0"/>
              </a:rPr>
              <a:t>The results provide insight into the evolution of sequence specificity in the CRISPR-Cas system and inform its development as a tool for encoding information in genomes.</a:t>
            </a:r>
            <a:endParaRPr lang="en-US" sz="2000" b="1" dirty="0">
              <a:solidFill>
                <a:srgbClr val="006BA6"/>
              </a:solidFill>
              <a:latin typeface="Calibri"/>
              <a:cs typeface="Calibri"/>
            </a:endParaRPr>
          </a:p>
        </p:txBody>
      </p:sp>
      <p:sp>
        <p:nvSpPr>
          <p:cNvPr id="11" name="Rectangle 19"/>
          <p:cNvSpPr>
            <a:spLocks noChangeArrowheads="1"/>
          </p:cNvSpPr>
          <p:nvPr/>
        </p:nvSpPr>
        <p:spPr bwMode="auto">
          <a:xfrm>
            <a:off x="45311" y="4509744"/>
            <a:ext cx="8946289"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117475" indent="-119063" algn="l">
              <a:spcAft>
                <a:spcPts val="0"/>
              </a:spcAft>
              <a:defRPr/>
            </a:pPr>
            <a:r>
              <a:rPr lang="en-US" b="1" dirty="0" smtClean="0">
                <a:solidFill>
                  <a:srgbClr val="006BA6"/>
                </a:solidFill>
                <a:latin typeface="Calibri"/>
                <a:cs typeface="Calibri"/>
              </a:rPr>
              <a:t>Research Details</a:t>
            </a:r>
          </a:p>
          <a:p>
            <a:pPr marL="215900" indent="-215900" algn="l">
              <a:spcAft>
                <a:spcPts val="0"/>
              </a:spcAft>
              <a:buFont typeface="Lucida Grande"/>
              <a:buChar char="−"/>
              <a:defRPr/>
            </a:pPr>
            <a:r>
              <a:rPr lang="en-US" sz="2000">
                <a:solidFill>
                  <a:srgbClr val="5D5D5D"/>
                </a:solidFill>
                <a:latin typeface="Calibri" charset="0"/>
              </a:rPr>
              <a:t>X-ray crystallography and cryo-EM were performed on Cas1-Cas2 in complex with DNA and an accessory protein (IHF) critical for the integration of DNA fragments.</a:t>
            </a:r>
          </a:p>
          <a:p>
            <a:pPr marL="215900" indent="-215900" algn="l">
              <a:spcAft>
                <a:spcPts val="0"/>
              </a:spcAft>
              <a:buFont typeface="Lucida Grande"/>
              <a:buChar char="−"/>
              <a:defRPr/>
            </a:pPr>
            <a:r>
              <a:rPr lang="en-US" sz="2000">
                <a:solidFill>
                  <a:srgbClr val="5D5D5D"/>
                </a:solidFill>
                <a:latin typeface="Calibri" charset="0"/>
              </a:rPr>
              <a:t>IHF sharply bends the target DNA, bringing an upstream recognition sequence into contact with Cas1, increasing both the specificity and efficiency of integration.</a:t>
            </a:r>
          </a:p>
        </p:txBody>
      </p:sp>
      <p:sp>
        <p:nvSpPr>
          <p:cNvPr id="3077" name="Rectangle 14"/>
          <p:cNvSpPr>
            <a:spLocks noChangeArrowheads="1"/>
          </p:cNvSpPr>
          <p:nvPr/>
        </p:nvSpPr>
        <p:spPr bwMode="auto">
          <a:xfrm>
            <a:off x="5098470" y="3085895"/>
            <a:ext cx="387881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l"/>
            <a:r>
              <a:rPr lang="en-US" sz="1200" b="1">
                <a:solidFill>
                  <a:srgbClr val="006BA6"/>
                </a:solidFill>
              </a:rPr>
              <a:t>Cas1-Cas2 (green/yellow) integrates a donor-DNA fragment (brown) into target DNA (blue/red) at a precise location in the CRISPR array. Bending of the target DNA by IHF (blue/purple) brings an upstream recognition sequence into contact with Cas1, increasing both the specificity and efficiency of integration.</a:t>
            </a:r>
          </a:p>
        </p:txBody>
      </p:sp>
      <p:sp>
        <p:nvSpPr>
          <p:cNvPr id="3073" name="TextBox 2"/>
          <p:cNvSpPr txBox="1">
            <a:spLocks noChangeArrowheads="1"/>
          </p:cNvSpPr>
          <p:nvPr/>
        </p:nvSpPr>
        <p:spPr bwMode="auto">
          <a:xfrm>
            <a:off x="-1" y="6207473"/>
            <a:ext cx="9144001"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588" indent="-31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spcAft>
                <a:spcPts val="600"/>
              </a:spcAft>
            </a:pPr>
            <a:r>
              <a:rPr lang="fr-FR" sz="1100">
                <a:solidFill>
                  <a:srgbClr val="313335"/>
                </a:solidFill>
                <a:latin typeface="Calibri" charset="0"/>
              </a:rPr>
              <a:t>Publication about this research: A.V. Wright, J.-J. Liu, G.J. Knott, K.W. Doxzen, E. Nogales, and J.A. Doudna, </a:t>
            </a:r>
            <a:r>
              <a:rPr lang="fr-FR" sz="1100" i="1">
                <a:solidFill>
                  <a:srgbClr val="313335"/>
                </a:solidFill>
                <a:latin typeface="Calibri" charset="0"/>
              </a:rPr>
              <a:t>Science</a:t>
            </a:r>
            <a:r>
              <a:rPr lang="fr-FR" sz="1100">
                <a:solidFill>
                  <a:srgbClr val="313335"/>
                </a:solidFill>
                <a:latin typeface="Calibri" charset="0"/>
              </a:rPr>
              <a:t> </a:t>
            </a:r>
            <a:r>
              <a:rPr lang="fr-FR" sz="1100" b="1">
                <a:solidFill>
                  <a:srgbClr val="313335"/>
                </a:solidFill>
                <a:latin typeface="Calibri" charset="0"/>
              </a:rPr>
              <a:t>357</a:t>
            </a:r>
            <a:r>
              <a:rPr lang="fr-FR" sz="1100">
                <a:solidFill>
                  <a:srgbClr val="313335"/>
                </a:solidFill>
                <a:latin typeface="Calibri" charset="0"/>
              </a:rPr>
              <a:t>, 1113 (2017). Work was performed at Lawrence Berkeley National Laboratory, ALS Beamline 8.3.1, and SLAC National Accelerator Laboratory, SSRL Beamline 9-2. Operation of the ALS is supported by the U.S. Department of Energy, Office of Science, Basic Energy Sciences program.</a:t>
            </a:r>
          </a:p>
        </p:txBody>
      </p:sp>
      <p:sp>
        <p:nvSpPr>
          <p:cNvPr id="10" name="Title 1"/>
          <p:cNvSpPr txBox="1">
            <a:spLocks/>
          </p:cNvSpPr>
          <p:nvPr/>
        </p:nvSpPr>
        <p:spPr>
          <a:xfrm>
            <a:off x="673100" y="133350"/>
            <a:ext cx="8470900" cy="565150"/>
          </a:xfrm>
          <a:prstGeom prst="rect">
            <a:avLst/>
          </a:prstGeom>
        </p:spPr>
        <p:txBody>
          <a:bodyPr vert="horz"/>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5pPr>
            <a:lvl6pPr marL="4572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6pPr>
            <a:lvl7pPr marL="9144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7pPr>
            <a:lvl8pPr marL="13716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8pPr>
            <a:lvl9pPr marL="18288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9pPr>
          </a:lstStyle>
          <a:p>
            <a:r>
              <a:rPr lang="en-US" sz="2800" b="1">
                <a:solidFill>
                  <a:srgbClr val="00395A"/>
                </a:solidFill>
                <a:latin typeface="Calibri"/>
                <a:cs typeface="Calibri"/>
              </a:rPr>
              <a:t>The CRISPR Target-Recognition Mechanism</a:t>
            </a:r>
            <a:endParaRPr lang="en-US" sz="2800" b="1" dirty="0">
              <a:solidFill>
                <a:srgbClr val="00395A"/>
              </a:solidFill>
              <a:latin typeface="Calibri"/>
              <a:cs typeface="Calibri"/>
            </a:endParaRPr>
          </a:p>
        </p:txBody>
      </p:sp>
      <p:sp>
        <p:nvSpPr>
          <p:cNvPr id="2" name="TextBox 1"/>
          <p:cNvSpPr txBox="1"/>
          <p:nvPr/>
        </p:nvSpPr>
        <p:spPr>
          <a:xfrm>
            <a:off x="5098469" y="-850900"/>
            <a:ext cx="184731" cy="461665"/>
          </a:xfrm>
          <a:prstGeom prst="rect">
            <a:avLst/>
          </a:prstGeom>
          <a:noFill/>
        </p:spPr>
        <p:txBody>
          <a:bodyPr wrap="none" rtlCol="0">
            <a:spAutoFit/>
          </a:bodyPr>
          <a:lstStyle/>
          <a:p>
            <a:endParaRPr lang="en-US"/>
          </a:p>
        </p:txBody>
      </p:sp>
      <p:sp>
        <p:nvSpPr>
          <p:cNvPr id="14" name="TextBox 13"/>
          <p:cNvSpPr txBox="1"/>
          <p:nvPr/>
        </p:nvSpPr>
        <p:spPr>
          <a:xfrm>
            <a:off x="10038769" y="6781800"/>
            <a:ext cx="184731" cy="461665"/>
          </a:xfrm>
          <a:prstGeom prst="rect">
            <a:avLst/>
          </a:prstGeom>
          <a:noFill/>
        </p:spPr>
        <p:txBody>
          <a:bodyPr wrap="none" rtlCol="0">
            <a:spAutoFit/>
          </a:bodyPr>
          <a:lstStyle/>
          <a:p>
            <a:endParaRPr lang="en-US"/>
          </a:p>
        </p:txBody>
      </p:sp>
      <p:sp>
        <p:nvSpPr>
          <p:cNvPr id="15" name="TextBox 14"/>
          <p:cNvSpPr txBox="1"/>
          <p:nvPr/>
        </p:nvSpPr>
        <p:spPr>
          <a:xfrm>
            <a:off x="-489531" y="6261100"/>
            <a:ext cx="184731" cy="461665"/>
          </a:xfrm>
          <a:prstGeom prst="rect">
            <a:avLst/>
          </a:prstGeom>
          <a:noFill/>
        </p:spPr>
        <p:txBody>
          <a:bodyPr wrap="none" rtlCol="0">
            <a:spAutoFit/>
          </a:bodyPr>
          <a:lstStyle/>
          <a:p>
            <a:endParaRPr lang="en-US"/>
          </a:p>
        </p:txBody>
      </p:sp>
      <p:cxnSp>
        <p:nvCxnSpPr>
          <p:cNvPr id="21" name="Straight Connector 20"/>
          <p:cNvCxnSpPr/>
          <p:nvPr/>
        </p:nvCxnSpPr>
        <p:spPr bwMode="auto">
          <a:xfrm>
            <a:off x="5180721" y="4584700"/>
            <a:ext cx="3600000" cy="0"/>
          </a:xfrm>
          <a:prstGeom prst="line">
            <a:avLst/>
          </a:prstGeom>
          <a:solidFill>
            <a:schemeClr val="accent1"/>
          </a:solidFill>
          <a:ln w="19050" cap="flat" cmpd="sng" algn="ctr">
            <a:solidFill>
              <a:srgbClr val="006BA6"/>
            </a:solidFill>
            <a:prstDash val="solid"/>
            <a:round/>
            <a:headEnd type="none" w="med" len="med"/>
            <a:tailEnd type="none" w="med" len="med"/>
          </a:ln>
          <a:effectLst/>
        </p:spPr>
      </p:cxn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themeOverride>
</file>

<file path=docProps/app.xml><?xml version="1.0" encoding="utf-8"?>
<Properties xmlns="http://schemas.openxmlformats.org/officeDocument/2006/extended-properties" xmlns:vt="http://schemas.openxmlformats.org/officeDocument/2006/docPropsVTypes">
  <TotalTime>115417</TotalTime>
  <Words>490</Words>
  <Application>Microsoft Macintosh PowerPoint</Application>
  <PresentationFormat>On-screen Show (4:3)</PresentationFormat>
  <Paragraphs>17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Lucida Grande</vt:lpstr>
      <vt:lpstr>ＭＳ Ｐゴシック</vt:lpstr>
      <vt:lpstr>Arial</vt:lpstr>
      <vt:lpstr>Blank Presentation</vt:lpstr>
      <vt:lpstr>PowerPoint Presentation</vt:lpstr>
    </vt:vector>
  </TitlesOfParts>
  <Manager/>
  <Company>Lawrence Berkeley National Laboratory</Company>
  <LinksUpToDate>false</LinksUpToDate>
  <SharedDoc>false</SharedDoc>
  <HyperlinkBase/>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Lori Tamura</cp:lastModifiedBy>
  <cp:revision>1943</cp:revision>
  <cp:lastPrinted>2012-02-01T00:57:17Z</cp:lastPrinted>
  <dcterms:created xsi:type="dcterms:W3CDTF">2012-10-22T19:28:02Z</dcterms:created>
  <dcterms:modified xsi:type="dcterms:W3CDTF">2017-10-18T19:44:40Z</dcterms:modified>
  <cp:category/>
</cp:coreProperties>
</file>