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30"/>
    <p:restoredTop sz="84867" autoAdjust="0"/>
  </p:normalViewPr>
  <p:slideViewPr>
    <p:cSldViewPr snapToGrid="0">
      <p:cViewPr>
        <p:scale>
          <a:sx n="100" d="100"/>
          <a:sy n="100" d="100"/>
        </p:scale>
        <p:origin x="1112" y="1064"/>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11/28/17</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r>
              <a:rPr lang="en-US" sz="1200" b="0" i="0" kern="1200">
                <a:solidFill>
                  <a:schemeClr val="tx1"/>
                </a:solidFill>
                <a:effectLst/>
                <a:latin typeface="Calibri" pitchFamily="28" charset="0"/>
                <a:ea typeface="ＭＳ Ｐゴシック" pitchFamily="28" charset="-128"/>
                <a:cs typeface="ＭＳ Ｐゴシック" charset="0"/>
              </a:rPr>
              <a:t>As coral colonies thrive, they build strong, sculptural exoskeletons on which they live. How will ocean acidification affect these living works of art? Researchers have recently discovered some good news: coral skeletons grow by the aggregation of surprisingly large particles that form within the coral’s living tissue, where acidity can be controlled biologically. The evidence was provided by photoemission electron microscopy (PEEM) at the ALS, an x-ray technique that can map the chemical and physical characteristics of materials on a microscopic scale. The discovery has ramifications, not only for the health of coral reefs, but for applications such as 3D printing as well.</a:t>
            </a:r>
          </a:p>
          <a:p>
            <a:endParaRPr lang="en-US" dirty="0">
              <a:latin typeface="Calibri" charset="0"/>
              <a:ea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led by P.U.P.A. Gilbert and conducted by: T. Mass (U. of Haifa, Israel); A.J. Giuffre, C.-Y. Sun, C.A. Stifler, M.J. Frazier, and P.U.P.A. Gilbert (U. of Wisconsin–Madison); M. Neder (U. of Haifa and Interuniversity Institute for Marine Sciences–Eilat, Israel); and N. Tamura, C.V. Stan, and M.A. Marcus (ALS).</a:t>
            </a:r>
          </a:p>
          <a:p>
            <a:endParaRPr lang="en-US" sz="1200" kern="1200">
              <a:solidFill>
                <a:schemeClr val="tx1"/>
              </a:solidFill>
              <a:effectLst/>
              <a:latin typeface="Calibri" pitchFamily="28" charset="0"/>
              <a:ea typeface="ＭＳ Ｐゴシック" pitchFamily="28" charset="-128"/>
              <a:cs typeface="ＭＳ Ｐゴシック" charset="0"/>
            </a:endParaRPr>
          </a:p>
          <a:p>
            <a:r>
              <a:rPr lang="en-US" sz="1200" kern="1200">
                <a:solidFill>
                  <a:schemeClr val="tx1"/>
                </a:solidFill>
                <a:effectLst/>
                <a:latin typeface="Calibri" pitchFamily="28" charset="0"/>
                <a:ea typeface="ＭＳ Ｐゴシック" pitchFamily="28" charset="-128"/>
                <a:cs typeface="ＭＳ Ｐゴシック" charset="0"/>
              </a:rPr>
              <a:t>Research funding: U.S. Department of Energy, Office of Science, Basic Energy Sciences Program (DOE BES); National Science Foundation; United States–Israel Binational Science Foundation; and Israel Science Foundation. Operation of the ALS is supported by DOE BES.</a:t>
            </a: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a:t>
            </a:r>
            <a:r>
              <a:rPr lang="en-US" sz="1200" kern="1200">
                <a:solidFill>
                  <a:schemeClr val="tx1"/>
                </a:solidFill>
                <a:effectLst/>
                <a:latin typeface="Calibri" pitchFamily="28" charset="0"/>
                <a:ea typeface="ＭＳ Ｐゴシック" pitchFamily="28" charset="-128"/>
                <a:cs typeface="ＭＳ Ｐゴシック" charset="0"/>
              </a:rPr>
              <a:t>https://als.lbl.gov/coral-exoskeleton-growth-begins-inside-living-tissue/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jpeg"/><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9"/>
          <p:cNvSpPr>
            <a:spLocks noChangeArrowheads="1"/>
          </p:cNvSpPr>
          <p:nvPr/>
        </p:nvSpPr>
        <p:spPr bwMode="auto">
          <a:xfrm>
            <a:off x="88899" y="883787"/>
            <a:ext cx="5905502" cy="4714111"/>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117475" indent="-119063" algn="l">
              <a:spcAft>
                <a:spcPts val="0"/>
              </a:spcAft>
              <a:defRPr/>
            </a:pPr>
            <a:r>
              <a:rPr lang="en-US" b="1" dirty="0">
                <a:solidFill>
                  <a:srgbClr val="006BA6"/>
                </a:solidFill>
                <a:latin typeface="Calibri"/>
                <a:cs typeface="Calibri"/>
              </a:rPr>
              <a:t>Scientific Achievement</a:t>
            </a:r>
          </a:p>
          <a:p>
            <a:pPr marL="215900" algn="l">
              <a:spcAft>
                <a:spcPts val="400"/>
              </a:spcAft>
              <a:defRPr/>
            </a:pPr>
            <a:r>
              <a:rPr lang="en-US" sz="2000">
                <a:solidFill>
                  <a:srgbClr val="5D5D5D"/>
                </a:solidFill>
                <a:latin typeface="Calibri" charset="0"/>
              </a:rPr>
              <a:t>Researchers found that skeleton growth for the coral </a:t>
            </a:r>
            <a:r>
              <a:rPr lang="en-US" sz="2000" i="1">
                <a:solidFill>
                  <a:srgbClr val="5D5D5D"/>
                </a:solidFill>
                <a:latin typeface="Calibri" charset="0"/>
              </a:rPr>
              <a:t>S. pistillata</a:t>
            </a:r>
            <a:r>
              <a:rPr lang="en-US" sz="2000">
                <a:solidFill>
                  <a:srgbClr val="5D5D5D"/>
                </a:solidFill>
                <a:latin typeface="Calibri" charset="0"/>
              </a:rPr>
              <a:t> begins with the formation of large, amorphous particles inside the coral’s living tissue.</a:t>
            </a:r>
          </a:p>
          <a:p>
            <a:pPr algn="l">
              <a:spcAft>
                <a:spcPts val="0"/>
              </a:spcAft>
              <a:defRPr/>
            </a:pPr>
            <a:r>
              <a:rPr lang="en-US" b="1" dirty="0">
                <a:solidFill>
                  <a:srgbClr val="006BA6"/>
                </a:solidFill>
                <a:latin typeface="Calibri"/>
                <a:cs typeface="Calibri"/>
              </a:rPr>
              <a:t>Significance and Impact</a:t>
            </a:r>
          </a:p>
          <a:p>
            <a:pPr marL="215900" algn="l">
              <a:spcAft>
                <a:spcPts val="400"/>
              </a:spcAft>
              <a:defRPr/>
            </a:pPr>
            <a:r>
              <a:rPr lang="en-US" sz="2000">
                <a:solidFill>
                  <a:srgbClr val="5D5D5D"/>
                </a:solidFill>
                <a:latin typeface="Calibri" charset="0"/>
              </a:rPr>
              <a:t>The results provide direct evidence for a particle-by-particle model of growth that is over 100 times faster than the classical ion-by-ion model, giving the coral a physiological advantage in competitive reef ecosystems.</a:t>
            </a:r>
          </a:p>
          <a:p>
            <a:pPr marL="117475" indent="-119063" algn="l">
              <a:spcAft>
                <a:spcPts val="0"/>
              </a:spcAft>
              <a:defRPr/>
            </a:pPr>
            <a:r>
              <a:rPr lang="en-US" b="1" dirty="0" smtClean="0">
                <a:solidFill>
                  <a:srgbClr val="006BA6"/>
                </a:solidFill>
                <a:latin typeface="Calibri"/>
                <a:cs typeface="Calibri"/>
              </a:rPr>
              <a:t>Research Details</a:t>
            </a:r>
          </a:p>
          <a:p>
            <a:pPr marL="215900" indent="-215900" algn="l">
              <a:spcAft>
                <a:spcPts val="0"/>
              </a:spcAft>
              <a:buFont typeface="Lucida Grande"/>
              <a:buChar char="−"/>
              <a:defRPr/>
            </a:pPr>
            <a:r>
              <a:rPr lang="en-US" sz="2000">
                <a:solidFill>
                  <a:srgbClr val="5D5D5D"/>
                </a:solidFill>
                <a:latin typeface="Calibri" charset="0"/>
              </a:rPr>
              <a:t>Photoemission electron microscopy (PEEM) studies found large, amorphous calcium carbonate (ACC) particles at the tissue-skeleton interface.</a:t>
            </a:r>
            <a:endParaRPr lang="en-US" sz="2000" dirty="0">
              <a:solidFill>
                <a:srgbClr val="5D5D5D"/>
              </a:solidFill>
              <a:latin typeface="Calibri" charset="0"/>
              <a:cs typeface="Calibri"/>
            </a:endParaRPr>
          </a:p>
        </p:txBody>
      </p:sp>
      <p:sp>
        <p:nvSpPr>
          <p:cNvPr id="3077" name="Rectangle 14"/>
          <p:cNvSpPr>
            <a:spLocks noChangeArrowheads="1"/>
          </p:cNvSpPr>
          <p:nvPr/>
        </p:nvSpPr>
        <p:spPr bwMode="auto">
          <a:xfrm>
            <a:off x="6096001" y="3766169"/>
            <a:ext cx="3035300" cy="1384995"/>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r>
              <a:rPr lang="en-US" sz="1200" b="1">
                <a:solidFill>
                  <a:srgbClr val="006BA6"/>
                </a:solidFill>
              </a:rPr>
              <a:t>(A-B) Micrographs of coral skeleton, with areas of new growth highlighted. (C) PEEM map of highlighted area showing presence of ACC (inset). </a:t>
            </a:r>
          </a:p>
          <a:p>
            <a:pPr algn="l"/>
            <a:r>
              <a:rPr lang="en-US" sz="1200" b="1">
                <a:solidFill>
                  <a:srgbClr val="006BA6"/>
                </a:solidFill>
              </a:rPr>
              <a:t>(D) PEEM polarization-dependent imaging contrast (PIC) map showing particle size.</a:t>
            </a:r>
          </a:p>
        </p:txBody>
      </p:sp>
      <p:sp>
        <p:nvSpPr>
          <p:cNvPr id="3073" name="TextBox 2"/>
          <p:cNvSpPr txBox="1">
            <a:spLocks noChangeArrowheads="1"/>
          </p:cNvSpPr>
          <p:nvPr/>
        </p:nvSpPr>
        <p:spPr bwMode="auto">
          <a:xfrm>
            <a:off x="88899" y="6182073"/>
            <a:ext cx="8915401"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a:solidFill>
                  <a:srgbClr val="313335"/>
                </a:solidFill>
                <a:latin typeface="Calibri" charset="0"/>
              </a:rPr>
              <a:t>Publication about this research: T. Mass, A.J. Giuffre, C.-Y. Sun, C.A. Stifler, M.J. Frazier, M. Neder, N. Tamura, C.V. Stan, M.A. Marcus, and P.U.P.A. Gilbert, </a:t>
            </a:r>
            <a:r>
              <a:rPr lang="en-US" sz="1100" i="1">
                <a:solidFill>
                  <a:srgbClr val="313335"/>
                </a:solidFill>
                <a:latin typeface="Calibri" charset="0"/>
              </a:rPr>
              <a:t>PNAS</a:t>
            </a:r>
            <a:r>
              <a:rPr lang="en-US" sz="1100">
                <a:solidFill>
                  <a:srgbClr val="313335"/>
                </a:solidFill>
                <a:latin typeface="Calibri" charset="0"/>
              </a:rPr>
              <a:t> </a:t>
            </a:r>
            <a:r>
              <a:rPr lang="en-US" sz="1100" b="1">
                <a:solidFill>
                  <a:srgbClr val="313335"/>
                </a:solidFill>
                <a:latin typeface="Calibri" charset="0"/>
              </a:rPr>
              <a:t>114</a:t>
            </a:r>
            <a:r>
              <a:rPr lang="en-US" sz="1100">
                <a:solidFill>
                  <a:srgbClr val="313335"/>
                </a:solidFill>
                <a:latin typeface="Calibri" charset="0"/>
              </a:rPr>
              <a:t>, E7670 (2017). Work was performed at Lawrence Berkeley National Laboratory, ALS Beamlines 11.0.1 and 12.3.2. Operation of the ALS is supported by the U.S. Department of Energy, Office of Science, Basic Energy Sciences program.</a:t>
            </a:r>
            <a:endParaRPr lang="fr-FR" sz="1100">
              <a:solidFill>
                <a:srgbClr val="313335"/>
              </a:solidFill>
              <a:latin typeface="Calibri" charset="0"/>
            </a:endParaRPr>
          </a:p>
        </p:txBody>
      </p:sp>
      <p:sp>
        <p:nvSpPr>
          <p:cNvPr id="10" name="Title 1"/>
          <p:cNvSpPr txBox="1">
            <a:spLocks/>
          </p:cNvSpPr>
          <p:nvPr/>
        </p:nvSpPr>
        <p:spPr>
          <a:xfrm>
            <a:off x="673100" y="133350"/>
            <a:ext cx="8470900"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a:solidFill>
                  <a:srgbClr val="00395A"/>
                </a:solidFill>
                <a:latin typeface="Calibri"/>
                <a:cs typeface="Calibri"/>
              </a:rPr>
              <a:t>Coral Exoskeleton Growth Begins Inside Living Tissue</a:t>
            </a:r>
            <a:endParaRPr lang="en-US" sz="2800" b="1" dirty="0">
              <a:solidFill>
                <a:srgbClr val="00395A"/>
              </a:solidFill>
              <a:latin typeface="Calibri"/>
              <a:cs typeface="Calibri"/>
            </a:endParaRPr>
          </a:p>
        </p:txBody>
      </p:sp>
      <p:sp>
        <p:nvSpPr>
          <p:cNvPr id="14" name="TextBox 13"/>
          <p:cNvSpPr txBox="1"/>
          <p:nvPr/>
        </p:nvSpPr>
        <p:spPr>
          <a:xfrm>
            <a:off x="10038769" y="6781800"/>
            <a:ext cx="184731" cy="461665"/>
          </a:xfrm>
          <a:prstGeom prst="rect">
            <a:avLst/>
          </a:prstGeom>
          <a:noFill/>
        </p:spPr>
        <p:txBody>
          <a:bodyPr wrap="none" rtlCol="0">
            <a:spAutoFit/>
          </a:bodyPr>
          <a:lstStyle/>
          <a:p>
            <a:endParaRPr lang="en-US"/>
          </a:p>
        </p:txBody>
      </p:sp>
      <p:sp>
        <p:nvSpPr>
          <p:cNvPr id="18" name="Rectangle 19"/>
          <p:cNvSpPr>
            <a:spLocks noChangeArrowheads="1"/>
          </p:cNvSpPr>
          <p:nvPr/>
        </p:nvSpPr>
        <p:spPr bwMode="auto">
          <a:xfrm>
            <a:off x="76199" y="5436086"/>
            <a:ext cx="9131301" cy="70788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215900" indent="-215900" algn="l">
              <a:spcAft>
                <a:spcPts val="0"/>
              </a:spcAft>
              <a:buFont typeface="Lucida Grande"/>
              <a:buChar char="−"/>
              <a:defRPr/>
            </a:pPr>
            <a:r>
              <a:rPr lang="en-US" sz="2000" dirty="0">
                <a:solidFill>
                  <a:srgbClr val="5D5D5D"/>
                </a:solidFill>
                <a:latin typeface="Calibri" charset="0"/>
                <a:cs typeface="Calibri"/>
              </a:rPr>
              <a:t>Grain sizes averaged about 400 nm, much larger than the expected tens of nm.</a:t>
            </a:r>
          </a:p>
          <a:p>
            <a:pPr marL="215900" indent="-215900" algn="l">
              <a:spcAft>
                <a:spcPts val="0"/>
              </a:spcAft>
              <a:buFont typeface="Lucida Grande"/>
              <a:buChar char="−"/>
              <a:defRPr/>
            </a:pPr>
            <a:r>
              <a:rPr lang="en-US" sz="2000" dirty="0">
                <a:solidFill>
                  <a:srgbClr val="5D5D5D"/>
                </a:solidFill>
                <a:latin typeface="Calibri" charset="0"/>
                <a:cs typeface="Calibri"/>
              </a:rPr>
              <a:t>The ACC growth model could offer protection against effects of ocean acidification.</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4055" y="1042972"/>
            <a:ext cx="2738965" cy="2676910"/>
          </a:xfrm>
          <a:prstGeom prst="rect">
            <a:avLst/>
          </a:prstGeom>
        </p:spPr>
      </p:pic>
      <p:cxnSp>
        <p:nvCxnSpPr>
          <p:cNvPr id="17" name="Straight Connector 16"/>
          <p:cNvCxnSpPr/>
          <p:nvPr/>
        </p:nvCxnSpPr>
        <p:spPr bwMode="auto">
          <a:xfrm flipV="1">
            <a:off x="6154055" y="5203801"/>
            <a:ext cx="2664000" cy="12700"/>
          </a:xfrm>
          <a:prstGeom prst="line">
            <a:avLst/>
          </a:prstGeom>
          <a:solidFill>
            <a:schemeClr val="accent1"/>
          </a:solidFill>
          <a:ln w="19050" cap="flat" cmpd="sng" algn="ctr">
            <a:solidFill>
              <a:srgbClr val="006BA6"/>
            </a:solidFill>
            <a:prstDash val="solid"/>
            <a:round/>
            <a:headEnd type="none" w="med" len="med"/>
            <a:tailEnd type="none" w="med" len="med"/>
          </a:ln>
          <a:effectLst/>
        </p:spPr>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117176</TotalTime>
  <Words>515</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Lucida Grande</vt:lpstr>
      <vt:lpstr>ＭＳ Ｐゴシック</vt:lpstr>
      <vt:lpstr>Arial</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Lori Tamura</cp:lastModifiedBy>
  <cp:revision>2046</cp:revision>
  <cp:lastPrinted>2012-02-01T00:57:17Z</cp:lastPrinted>
  <dcterms:created xsi:type="dcterms:W3CDTF">2017-11-28T03:29:27Z</dcterms:created>
  <dcterms:modified xsi:type="dcterms:W3CDTF">2017-11-28T22:00:56Z</dcterms:modified>
  <cp:category/>
</cp:coreProperties>
</file>