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84065" autoAdjust="0"/>
  </p:normalViewPr>
  <p:slideViewPr>
    <p:cSldViewPr snapToGrid="0">
      <p:cViewPr varScale="1">
        <p:scale>
          <a:sx n="165" d="100"/>
          <a:sy n="165" d="100"/>
        </p:scale>
        <p:origin x="528" y="19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8/23/18</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r>
              <a:rPr lang="en-US" b="0">
                <a:effectLst/>
              </a:rPr>
              <a:t>Compared to chlorine-based bleaches, hydrogen peroxide is more environmentally benign: the only degradation product of its use is water. However, it's currently produced through a multistep chemical reaction that consumes significant amounts of energy, generates substantial waste, and requires a catalyst of palladium—a rare and expensive metal. Furthermore, the transport and storage of bulk hydrogen peroxide can be hazardous, making local, on-demand production highly desirable. Scientists seek a way to generate hydrogen peroxide electrochemically—by a much simpler process called the oxygen reduction reaction (ORR). To realize the advantages of electrochemical production, however, electrodes that catalyze the ORR selectively, efficiently, and cost effectively need to be developed. A suite of experimental techniques, including NEXAFS at the ALS, helped researchers understand the relationship between defect structures and catalytic properties in a graphene oxide electrocatalyst.</a:t>
            </a:r>
            <a:endParaRPr lang="en-US">
              <a:effectLst/>
            </a:endParaRP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H.W. Kim, P. Yang, and B. McCloskey (UC Berkeley and Berkeley Lab); M. Ross and N. Kornienko (UC Berkeley); and L. Zhang and J.-H. Guo (ALS).</a:t>
            </a:r>
          </a:p>
          <a:p>
            <a:pPr rtl="0"/>
            <a:endParaRPr lang="en-US" b="0">
              <a:effectLst/>
            </a:endParaRPr>
          </a:p>
          <a:p>
            <a:r>
              <a:rPr lang="en-US" sz="1200" b="1" i="0" u="none" strike="noStrike" kern="1200">
                <a:solidFill>
                  <a:schemeClr val="tx1"/>
                </a:solidFill>
                <a:effectLst/>
                <a:latin typeface="Calibri" pitchFamily="28" charset="0"/>
                <a:ea typeface="ＭＳ Ｐゴシック" pitchFamily="28" charset="-128"/>
                <a:cs typeface="ＭＳ Ｐゴシック" charset="0"/>
              </a:rPr>
              <a:t>Funding:</a:t>
            </a:r>
            <a:r>
              <a:rPr lang="en-US" sz="1200" b="0" i="0" u="none" strike="noStrike" kern="1200">
                <a:solidFill>
                  <a:schemeClr val="tx1"/>
                </a:solidFill>
                <a:effectLst/>
                <a:latin typeface="Calibri" pitchFamily="28" charset="0"/>
                <a:ea typeface="ＭＳ Ｐゴシック" pitchFamily="28" charset="-128"/>
                <a:cs typeface="ＭＳ Ｐゴシック" charset="0"/>
              </a:rPr>
              <a:t> National Science Foundation, National Research Foundation of Korea, Royal Society International Newton Fellowship, and U.S. Department of Energy, Office of Science, Basic Energy Sciences Program (DOE BES).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https://als.lbl.gov/graphene-based-catalyst-improves-peroxide-production/</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4">
            <a:extLst>
              <a:ext uri="{FF2B5EF4-FFF2-40B4-BE49-F238E27FC236}">
                <a16:creationId xmlns:a16="http://schemas.microsoft.com/office/drawing/2014/main" id="{0F9DC084-52D4-B440-9B88-901FB61C41D2}"/>
              </a:ext>
            </a:extLst>
          </p:cNvPr>
          <p:cNvSpPr>
            <a:spLocks noChangeArrowheads="1"/>
          </p:cNvSpPr>
          <p:nvPr/>
        </p:nvSpPr>
        <p:spPr bwMode="auto">
          <a:xfrm>
            <a:off x="7067228" y="4757821"/>
            <a:ext cx="2069021" cy="138499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r>
              <a:rPr lang="en-US" sz="1200" b="1">
                <a:solidFill>
                  <a:srgbClr val="006BA6"/>
                </a:solidFill>
              </a:rPr>
              <a:t>High-resolution oxygen K-edge NEXAFS. A sharp peak at 540.4 eV indicates that "ring ether" defects at graphene edges is responsible for observed catalytic activity.</a:t>
            </a:r>
          </a:p>
        </p:txBody>
      </p:sp>
      <p:sp>
        <p:nvSpPr>
          <p:cNvPr id="16" name="Rectangle 19"/>
          <p:cNvSpPr>
            <a:spLocks noChangeArrowheads="1"/>
          </p:cNvSpPr>
          <p:nvPr/>
        </p:nvSpPr>
        <p:spPr bwMode="auto">
          <a:xfrm>
            <a:off x="236516" y="868349"/>
            <a:ext cx="5727380" cy="1692771"/>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0"/>
              </a:spcAft>
              <a:defRPr/>
            </a:pPr>
            <a:r>
              <a:rPr lang="en-US" sz="2000" dirty="0">
                <a:solidFill>
                  <a:srgbClr val="5D5D5D"/>
                </a:solidFill>
                <a:latin typeface="Calibri" charset="0"/>
              </a:rPr>
              <a:t>Scientists formulated and characterized a graphene oxide electrocatalyst that potentially makes the production of hydrogen peroxide more selective, efficient, and cost effective.</a:t>
            </a:r>
          </a:p>
        </p:txBody>
      </p:sp>
      <p:sp>
        <p:nvSpPr>
          <p:cNvPr id="3073" name="TextBox 2"/>
          <p:cNvSpPr txBox="1">
            <a:spLocks noChangeArrowheads="1"/>
          </p:cNvSpPr>
          <p:nvPr/>
        </p:nvSpPr>
        <p:spPr bwMode="auto">
          <a:xfrm>
            <a:off x="4046" y="6292953"/>
            <a:ext cx="9139954"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H.W. Kim, M. Ross, N. Kornienko, L. Zhang, J.-H. Guo, P. Yang, and B. McCloskey, </a:t>
            </a:r>
            <a:r>
              <a:rPr lang="en-US" sz="1100" i="1" dirty="0">
                <a:solidFill>
                  <a:srgbClr val="313335"/>
                </a:solidFill>
                <a:latin typeface="Calibri" charset="0"/>
              </a:rPr>
              <a:t>Nat. Catal.</a:t>
            </a:r>
            <a:r>
              <a:rPr lang="en-US" sz="1100" dirty="0">
                <a:solidFill>
                  <a:srgbClr val="313335"/>
                </a:solidFill>
                <a:latin typeface="Calibri" charset="0"/>
              </a:rPr>
              <a:t> </a:t>
            </a:r>
            <a:r>
              <a:rPr lang="en-US" sz="1100" b="1" dirty="0">
                <a:solidFill>
                  <a:srgbClr val="313335"/>
                </a:solidFill>
                <a:latin typeface="Calibri" charset="0"/>
              </a:rPr>
              <a:t>1</a:t>
            </a:r>
            <a:r>
              <a:rPr lang="en-US" sz="1100" dirty="0">
                <a:solidFill>
                  <a:srgbClr val="313335"/>
                </a:solidFill>
                <a:latin typeface="Calibri" charset="0"/>
              </a:rPr>
              <a:t>, 282 (2018). Work was performed at Lawrence Berkeley National Laboratory, ALS Beamline 8.0.1.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8856"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Graphene-Based Catalyst Improves Peroxide Production</a:t>
            </a:r>
            <a:endParaRPr lang="en-US" sz="2800" b="1" dirty="0">
              <a:solidFill>
                <a:srgbClr val="00395A"/>
              </a:solidFill>
              <a:latin typeface="Calibri"/>
              <a:cs typeface="Calibri"/>
            </a:endParaRPr>
          </a:p>
        </p:txBody>
      </p:sp>
      <p:cxnSp>
        <p:nvCxnSpPr>
          <p:cNvPr id="13" name="Straight Connector 12"/>
          <p:cNvCxnSpPr>
            <a:cxnSpLocks/>
          </p:cNvCxnSpPr>
          <p:nvPr/>
        </p:nvCxnSpPr>
        <p:spPr bwMode="auto">
          <a:xfrm>
            <a:off x="7129220" y="6186821"/>
            <a:ext cx="1915538"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a:extLst>
              <a:ext uri="{FF2B5EF4-FFF2-40B4-BE49-F238E27FC236}">
                <a16:creationId xmlns:a16="http://schemas.microsoft.com/office/drawing/2014/main" id="{E7718F89-1C60-6B47-A03D-21DEC2D0B38B}"/>
              </a:ext>
            </a:extLst>
          </p:cNvPr>
          <p:cNvPicPr>
            <a:picLocks noChangeAspect="1"/>
          </p:cNvPicPr>
          <p:nvPr/>
        </p:nvPicPr>
        <p:blipFill>
          <a:blip r:embed="rId4"/>
          <a:stretch>
            <a:fillRect/>
          </a:stretch>
        </p:blipFill>
        <p:spPr>
          <a:xfrm>
            <a:off x="7059479" y="2901986"/>
            <a:ext cx="1876467" cy="1915916"/>
          </a:xfrm>
          <a:prstGeom prst="rect">
            <a:avLst/>
          </a:prstGeom>
        </p:spPr>
      </p:pic>
      <p:pic>
        <p:nvPicPr>
          <p:cNvPr id="5" name="Picture 4">
            <a:extLst>
              <a:ext uri="{FF2B5EF4-FFF2-40B4-BE49-F238E27FC236}">
                <a16:creationId xmlns:a16="http://schemas.microsoft.com/office/drawing/2014/main" id="{A9D12F9C-3EC6-7D4C-9BD6-3A25BCD15651}"/>
              </a:ext>
            </a:extLst>
          </p:cNvPr>
          <p:cNvPicPr>
            <a:picLocks noChangeAspect="1"/>
          </p:cNvPicPr>
          <p:nvPr/>
        </p:nvPicPr>
        <p:blipFill>
          <a:blip r:embed="rId5"/>
          <a:stretch>
            <a:fillRect/>
          </a:stretch>
        </p:blipFill>
        <p:spPr>
          <a:xfrm>
            <a:off x="6033638" y="847343"/>
            <a:ext cx="2759381" cy="1264210"/>
          </a:xfrm>
          <a:prstGeom prst="rect">
            <a:avLst/>
          </a:prstGeom>
        </p:spPr>
      </p:pic>
      <p:sp>
        <p:nvSpPr>
          <p:cNvPr id="11" name="Rectangle 14">
            <a:extLst>
              <a:ext uri="{FF2B5EF4-FFF2-40B4-BE49-F238E27FC236}">
                <a16:creationId xmlns:a16="http://schemas.microsoft.com/office/drawing/2014/main" id="{D12BA2C6-5681-CE47-B4DE-3F2A990570B2}"/>
              </a:ext>
            </a:extLst>
          </p:cNvPr>
          <p:cNvSpPr>
            <a:spLocks noChangeArrowheads="1"/>
          </p:cNvSpPr>
          <p:nvPr/>
        </p:nvSpPr>
        <p:spPr bwMode="auto">
          <a:xfrm>
            <a:off x="6033638" y="2106427"/>
            <a:ext cx="2759381" cy="64633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r>
              <a:rPr lang="en-US" sz="1200" b="1">
                <a:solidFill>
                  <a:srgbClr val="006BA6"/>
                </a:solidFill>
              </a:rPr>
              <a:t>Production of hydrogen peroxide (H</a:t>
            </a:r>
            <a:r>
              <a:rPr lang="en-US" sz="1200" b="1" baseline="-25000">
                <a:solidFill>
                  <a:srgbClr val="006BA6"/>
                </a:solidFill>
              </a:rPr>
              <a:t>2</a:t>
            </a:r>
            <a:r>
              <a:rPr lang="en-US" sz="1200" b="1">
                <a:solidFill>
                  <a:srgbClr val="006BA6"/>
                </a:solidFill>
              </a:rPr>
              <a:t>O</a:t>
            </a:r>
            <a:r>
              <a:rPr lang="en-US" sz="1200" b="1" baseline="-25000">
                <a:solidFill>
                  <a:srgbClr val="006BA6"/>
                </a:solidFill>
              </a:rPr>
              <a:t>2</a:t>
            </a:r>
            <a:r>
              <a:rPr lang="en-US" sz="1200" b="1">
                <a:solidFill>
                  <a:srgbClr val="006BA6"/>
                </a:solidFill>
              </a:rPr>
              <a:t>) from oxygen (O</a:t>
            </a:r>
            <a:r>
              <a:rPr lang="en-US" sz="1200" b="1" baseline="-25000">
                <a:solidFill>
                  <a:srgbClr val="006BA6"/>
                </a:solidFill>
              </a:rPr>
              <a:t>2</a:t>
            </a:r>
            <a:r>
              <a:rPr lang="en-US" sz="1200" b="1">
                <a:solidFill>
                  <a:srgbClr val="006BA6"/>
                </a:solidFill>
              </a:rPr>
              <a:t>), catalyzed by graphene oxide.</a:t>
            </a:r>
          </a:p>
        </p:txBody>
      </p:sp>
      <p:cxnSp>
        <p:nvCxnSpPr>
          <p:cNvPr id="12" name="Straight Connector 11">
            <a:extLst>
              <a:ext uri="{FF2B5EF4-FFF2-40B4-BE49-F238E27FC236}">
                <a16:creationId xmlns:a16="http://schemas.microsoft.com/office/drawing/2014/main" id="{8098E23E-B2AB-D848-B914-2BA0EB4ED502}"/>
              </a:ext>
            </a:extLst>
          </p:cNvPr>
          <p:cNvCxnSpPr>
            <a:cxnSpLocks/>
          </p:cNvCxnSpPr>
          <p:nvPr/>
        </p:nvCxnSpPr>
        <p:spPr bwMode="auto">
          <a:xfrm>
            <a:off x="6033637" y="2761138"/>
            <a:ext cx="2759381"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5" name="Rectangle 19">
            <a:extLst>
              <a:ext uri="{FF2B5EF4-FFF2-40B4-BE49-F238E27FC236}">
                <a16:creationId xmlns:a16="http://schemas.microsoft.com/office/drawing/2014/main" id="{94D67CFB-F273-FC4D-8E85-6941EAAC6DAB}"/>
              </a:ext>
            </a:extLst>
          </p:cNvPr>
          <p:cNvSpPr>
            <a:spLocks noChangeArrowheads="1"/>
          </p:cNvSpPr>
          <p:nvPr/>
        </p:nvSpPr>
        <p:spPr bwMode="auto">
          <a:xfrm>
            <a:off x="235765" y="2451421"/>
            <a:ext cx="6823713" cy="390876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a:solidFill>
                  <a:srgbClr val="5D5D5D"/>
                </a:solidFill>
                <a:latin typeface="Calibri" charset="0"/>
              </a:rPr>
              <a:t>Hydrogen peroxide is an important commodity chemical</a:t>
            </a:r>
          </a:p>
          <a:p>
            <a:pPr marL="215900" algn="l">
              <a:spcAft>
                <a:spcPts val="0"/>
              </a:spcAft>
              <a:defRPr/>
            </a:pPr>
            <a:r>
              <a:rPr lang="en-US" sz="2000" dirty="0">
                <a:solidFill>
                  <a:srgbClr val="5D5D5D"/>
                </a:solidFill>
                <a:latin typeface="Calibri" charset="0"/>
              </a:rPr>
              <a:t>with a growing demand in many areas, including the elec-tronics industry, paper recycling, and wastewater treatment.</a:t>
            </a:r>
          </a:p>
          <a:p>
            <a:pPr marL="117475" indent="-119063"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"Mildly reduced" graphene oxide (mrGO) samples preserve oxygen defects (centers of catalytic activity).</a:t>
            </a:r>
          </a:p>
          <a:p>
            <a:pPr marL="215900" indent="-215900" algn="l">
              <a:spcAft>
                <a:spcPts val="0"/>
              </a:spcAft>
              <a:buFont typeface="Lucida Grande"/>
              <a:buChar char="−"/>
              <a:defRPr/>
            </a:pPr>
            <a:r>
              <a:rPr lang="en-US" sz="2000" dirty="0">
                <a:solidFill>
                  <a:srgbClr val="5D5D5D"/>
                </a:solidFill>
                <a:latin typeface="Calibri" charset="0"/>
              </a:rPr>
              <a:t>Near-edge x-ray absorption fine structure (NEXAFS) and other spectroscopic techiques were used to probe the relationship between defect structure and function.</a:t>
            </a:r>
          </a:p>
          <a:p>
            <a:pPr marL="215900" indent="-215900" algn="l">
              <a:spcAft>
                <a:spcPts val="0"/>
              </a:spcAft>
              <a:buFont typeface="Lucida Grande"/>
              <a:buChar char="−"/>
              <a:defRPr/>
            </a:pPr>
            <a:r>
              <a:rPr lang="en-US" sz="2000" dirty="0">
                <a:solidFill>
                  <a:srgbClr val="5D5D5D"/>
                </a:solidFill>
                <a:latin typeface="Calibri" charset="0"/>
              </a:rPr>
              <a:t>"Ring ether" oxygen defects, located at edges of mrGO plane, are primarily responsible for catalytic activity.</a:t>
            </a:r>
          </a:p>
        </p:txBody>
      </p: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119048</TotalTime>
  <Words>507</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2353</cp:revision>
  <cp:lastPrinted>2012-02-01T00:57:17Z</cp:lastPrinted>
  <dcterms:created xsi:type="dcterms:W3CDTF">2018-03-25T21:08:11Z</dcterms:created>
  <dcterms:modified xsi:type="dcterms:W3CDTF">2018-08-24T00:55:38Z</dcterms:modified>
  <cp:category/>
</cp:coreProperties>
</file>