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8" r:id="rId2"/>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736">
          <p15:clr>
            <a:srgbClr val="A4A3A4"/>
          </p15:clr>
        </p15:guide>
        <p15:guide id="2" pos="54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5D5D"/>
    <a:srgbClr val="006BA6"/>
    <a:srgbClr val="313335"/>
    <a:srgbClr val="00395A"/>
    <a:srgbClr val="016BA6"/>
    <a:srgbClr val="BF0997"/>
    <a:srgbClr val="CB30B2"/>
    <a:srgbClr val="FF8000"/>
    <a:srgbClr val="FF9C00"/>
    <a:srgbClr val="006E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233"/>
    <p:restoredTop sz="79061" autoAdjust="0"/>
  </p:normalViewPr>
  <p:slideViewPr>
    <p:cSldViewPr snapToGrid="0">
      <p:cViewPr varScale="1">
        <p:scale>
          <a:sx n="154" d="100"/>
          <a:sy n="154" d="100"/>
        </p:scale>
        <p:origin x="848" y="208"/>
      </p:cViewPr>
      <p:guideLst>
        <p:guide orient="horz" pos="2736"/>
        <p:guide pos="5472"/>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p:scale>
          <a:sx n="150" d="100"/>
          <a:sy n="150" d="100"/>
        </p:scale>
        <p:origin x="-2040" y="4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fld id="{4BE140D3-D052-7443-A47B-FF1DF262E44C}" type="datetime1">
              <a:rPr lang="en-US"/>
              <a:pPr>
                <a:defRPr/>
              </a:pPr>
              <a:t>4/17/19</a:t>
            </a:fld>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c="http://schemas.openxmlformats.org/markup-compatibility/2006" xmlns:mv="urn:schemas-microsoft-com:mac:vml" xmlns:ma14="http://schemas.microsoft.com/office/mac/drawingml/2011/main" xmlns="" val="1"/>
            </a:ext>
            <a:ext uri="{909E8E84-426E-40dd-AFC4-6F175D3DCCD1}">
              <a14:hiddenFill xmlns="" xmlns:a14="http://schemas.microsoft.com/office/drawing/2010/main" xmlns:mv="urn:schemas-microsoft-com:mac:vml" xmlns:mc="http://schemas.openxmlformats.org/markup-compatibility/2006">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28" charset="-128"/>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9470EB48-C0C3-D348-BFB0-97BE6D8DC8C9}" type="slidenum">
              <a:rPr lang="en-US"/>
              <a:pPr>
                <a:defRPr/>
              </a:pPr>
              <a:t>‹#›</a:t>
            </a:fld>
            <a:endParaRPr lang="en-US"/>
          </a:p>
        </p:txBody>
      </p:sp>
    </p:spTree>
    <p:extLst>
      <p:ext uri="{BB962C8B-B14F-4D97-AF65-F5344CB8AC3E}">
        <p14:creationId xmlns:p14="http://schemas.microsoft.com/office/powerpoint/2010/main" val="145911587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28" charset="0"/>
        <a:ea typeface="ＭＳ Ｐゴシック" pitchFamily="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Rot="1" noChangeAspect="1" noChangeArrowheads="1" noTextEdit="1"/>
          </p:cNvSpPr>
          <p:nvPr>
            <p:ph type="sldImg"/>
          </p:nvPr>
        </p:nvSpPr>
        <p:spPr>
          <a:ln/>
        </p:spPr>
      </p:sp>
      <p:sp>
        <p:nvSpPr>
          <p:cNvPr id="4098" name="Rectangle 3"/>
          <p:cNvSpPr>
            <a:spLocks noGrp="1" noChangeArrowheads="1"/>
          </p:cNvSpPr>
          <p:nvPr>
            <p:ph type="body" idx="1"/>
          </p:nvPr>
        </p:nvSpPr>
        <p:spPr>
          <a:xfrm>
            <a:off x="609600" y="4343400"/>
            <a:ext cx="5562600" cy="3505200"/>
          </a:xfrm>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a:solidFill>
                  <a:schemeClr val="tx1"/>
                </a:solidFill>
                <a:effectLst/>
                <a:latin typeface="Calibri" pitchFamily="28" charset="0"/>
                <a:ea typeface="ＭＳ Ｐゴシック" pitchFamily="28" charset="-128"/>
                <a:cs typeface="ＭＳ Ｐゴシック" charset="0"/>
              </a:rPr>
              <a:t>Severe acute respiratory syndrome (SARS) emerged in 2002, spreading across the globe and resulting in 8,000 infections and nearly 800 deaths. Middle East respiratory syndrome (MERS) emerged in 2012 and caused numerous outbreaks, with a fatality rate of 35%. Currently, there are no specific treatments or vaccines for viruses of this type (i.e., coronaviruses). Their effects range from mild cold-like symptoms to life-threatening pneumonias. In bats and other animals, coronaviruses with high genomic similarity to the human-infecting strains are constantly circulating, increasing the likelihood of future cross-species transmission. And although coronaviruses are genomically related, functionally they can be quite specialized. For example, antibodies that work against SARS won’t necessarily work against MERS, and vice versa. To better understand how the antibodies work, researchers used cryo-electron microscopy (cryo-EM), mass spectrometry, and protein crystallography to perform structural analyses of the SARS and MERS spike protein together with their antibodies.</a:t>
            </a:r>
            <a:endParaRPr lang="en-US" sz="1200" b="0" i="0" kern="1200">
              <a:solidFill>
                <a:schemeClr val="tx1"/>
              </a:solidFill>
              <a:effectLst/>
              <a:latin typeface="Calibri" pitchFamily="28" charset="0"/>
              <a:ea typeface="ＭＳ Ｐゴシック" pitchFamily="28" charset="-128"/>
              <a:cs typeface="ＭＳ Ｐゴシック" charset="0"/>
            </a:endParaRPr>
          </a:p>
          <a:p>
            <a:pPr rtl="0"/>
            <a:endParaRPr lang="en-US" dirty="0">
              <a:latin typeface="Calibri" charset="0"/>
              <a:ea typeface="ＭＳ Ｐゴシック" charset="0"/>
            </a:endParaRPr>
          </a:p>
          <a:p>
            <a:pPr rtl="0"/>
            <a:r>
              <a:rPr lang="en-US" sz="1200" b="1" i="0" u="none" strike="noStrike" kern="1200">
                <a:solidFill>
                  <a:schemeClr val="tx1"/>
                </a:solidFill>
                <a:effectLst/>
                <a:latin typeface="Calibri" pitchFamily="28" charset="0"/>
                <a:ea typeface="ＭＳ Ｐゴシック" pitchFamily="28" charset="-128"/>
                <a:cs typeface="ＭＳ Ｐゴシック" charset="0"/>
              </a:rPr>
              <a:t>Researchers:</a:t>
            </a:r>
            <a:r>
              <a:rPr lang="en-US" sz="1200" b="0" i="0" u="none" strike="noStrike" kern="1200">
                <a:solidFill>
                  <a:schemeClr val="tx1"/>
                </a:solidFill>
                <a:effectLst/>
                <a:latin typeface="Calibri" pitchFamily="28" charset="0"/>
                <a:ea typeface="ＭＳ Ｐゴシック" pitchFamily="28" charset="-128"/>
                <a:cs typeface="ＭＳ Ｐゴシック" charset="0"/>
              </a:rPr>
              <a:t> A.C. Walls, X. Xiong, Y.-J. Park, J. Snijder, J. Quispe, and D. Veesler (University of Washington); M.A. Tortorici (University of Washington and Pasteur Institute); E. Cameroni and D. Corti (Humabs Biomed, Switzerland); R. Gopal and M. Zambon (Public Health England); M. Dai (Francis Crick Institute); A. Lanzavecchia (Università della Svizzera italiana, Switzerland); and F.A. Rey (Pasteur Institute).</a:t>
            </a:r>
          </a:p>
          <a:p>
            <a:pPr rtl="0"/>
            <a:endParaRPr lang="en-US" b="0">
              <a:effectLst/>
            </a:endParaRPr>
          </a:p>
          <a:p>
            <a:r>
              <a:rPr lang="en-US" sz="1200" b="1" i="0" u="none" strike="noStrike" kern="1200">
                <a:solidFill>
                  <a:schemeClr val="tx1"/>
                </a:solidFill>
                <a:effectLst/>
                <a:latin typeface="Calibri" pitchFamily="28" charset="0"/>
                <a:ea typeface="ＭＳ Ｐゴシック" pitchFamily="28" charset="-128"/>
                <a:cs typeface="ＭＳ Ｐゴシック" charset="0"/>
              </a:rPr>
              <a:t>Funding:</a:t>
            </a:r>
            <a:r>
              <a:rPr lang="en-US" sz="1200" b="0" i="0" u="none" strike="noStrike" kern="1200">
                <a:solidFill>
                  <a:schemeClr val="tx1"/>
                </a:solidFill>
                <a:effectLst/>
                <a:latin typeface="Calibri" pitchFamily="28" charset="0"/>
                <a:ea typeface="ＭＳ Ｐゴシック" pitchFamily="28" charset="-128"/>
                <a:cs typeface="ＭＳ Ｐゴシック" charset="0"/>
              </a:rPr>
              <a:t> National Instututes of Health, Pew Charitable Trusts, Burroughs Wellcome Fund, Netherlands Organisation for Scientific Research, European Molecular Biology Organization, Zoonoses Anticipation and Preparedness Initiative, Pasteur Institute, French National Center for Scientific Research, and the University of Washington Arnold and Mabel Beckman CryoEM Center and Proteomics Resource. Operation of the ALS is supported by the U.S. Department of Energy, Office of Science, Basic Energy Sciences Program.</a:t>
            </a:r>
            <a:endParaRPr lang="en-US" b="0">
              <a:effectLst/>
            </a:endParaRPr>
          </a:p>
          <a:p>
            <a:endParaRPr lang="en-US" sz="1600" dirty="0">
              <a:latin typeface="Calibri" charset="0"/>
              <a:ea typeface="ＭＳ Ｐゴシック" charset="0"/>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600" dirty="0">
                <a:latin typeface="Calibri" charset="0"/>
                <a:ea typeface="ＭＳ Ｐゴシック" charset="0"/>
              </a:rPr>
              <a:t>Full highlight</a:t>
            </a:r>
            <a:r>
              <a:rPr lang="en-US" sz="1600">
                <a:latin typeface="Calibri" charset="0"/>
                <a:ea typeface="ＭＳ Ｐゴシック" charset="0"/>
              </a:rPr>
              <a:t>: https://als.lbl.gov/antibody-uses-mimicry-to-block-sars-coronavirus</a:t>
            </a:r>
            <a:endParaRPr lang="en-US" sz="1200" b="0" i="0" u="none" strike="noStrike" kern="1200">
              <a:solidFill>
                <a:schemeClr val="tx1"/>
              </a:solidFill>
              <a:effectLst/>
              <a:latin typeface="Calibri" pitchFamily="28" charset="0"/>
              <a:ea typeface="ＭＳ Ｐゴシック" pitchFamily="28" charset="-128"/>
              <a:cs typeface="ＭＳ Ｐゴシック" charset="0"/>
            </a:endParaRPr>
          </a:p>
        </p:txBody>
      </p:sp>
    </p:spTree>
    <p:extLst>
      <p:ext uri="{BB962C8B-B14F-4D97-AF65-F5344CB8AC3E}">
        <p14:creationId xmlns:p14="http://schemas.microsoft.com/office/powerpoint/2010/main" val="207343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156238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04172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0002_2016_ALS_VERTICAL_SIgnature_multiblue_RGB_ELECTRONIC.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23071" t="18648" r="22406" b="18319"/>
          <a:stretch/>
        </p:blipFill>
        <p:spPr>
          <a:xfrm>
            <a:off x="152400" y="133350"/>
            <a:ext cx="455706" cy="666750"/>
          </a:xfrm>
          <a:prstGeom prst="rect">
            <a:avLst/>
          </a:prstGeom>
        </p:spPr>
      </p:pic>
      <p:cxnSp>
        <p:nvCxnSpPr>
          <p:cNvPr id="9" name="Straight Connector 8"/>
          <p:cNvCxnSpPr/>
          <p:nvPr userDrawn="1"/>
        </p:nvCxnSpPr>
        <p:spPr>
          <a:xfrm flipH="1">
            <a:off x="685800" y="704850"/>
            <a:ext cx="8458200" cy="0"/>
          </a:xfrm>
          <a:prstGeom prst="line">
            <a:avLst/>
          </a:prstGeom>
          <a:ln w="38100" cap="flat">
            <a:solidFill>
              <a:srgbClr val="016BA6">
                <a:alpha val="50000"/>
              </a:srgbClr>
            </a:solidFill>
            <a:miter lim="800000"/>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9"/>
          <p:cNvSpPr>
            <a:spLocks noChangeArrowheads="1"/>
          </p:cNvSpPr>
          <p:nvPr/>
        </p:nvSpPr>
        <p:spPr bwMode="auto">
          <a:xfrm>
            <a:off x="88179" y="885218"/>
            <a:ext cx="5830483" cy="4688463"/>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indent="-119063" algn="l">
              <a:spcBef>
                <a:spcPts val="0"/>
              </a:spcBef>
              <a:spcAft>
                <a:spcPts val="0"/>
              </a:spcAft>
              <a:defRPr/>
            </a:pPr>
            <a:r>
              <a:rPr lang="en-US" b="1" dirty="0">
                <a:solidFill>
                  <a:srgbClr val="006BA6"/>
                </a:solidFill>
                <a:latin typeface="Calibri"/>
                <a:cs typeface="Calibri"/>
              </a:rPr>
              <a:t>Scientific Achievement</a:t>
            </a:r>
          </a:p>
          <a:p>
            <a:pPr marL="215900" algn="l">
              <a:spcAft>
                <a:spcPts val="400"/>
              </a:spcAft>
              <a:defRPr/>
            </a:pPr>
            <a:r>
              <a:rPr lang="en-US" sz="2000" dirty="0">
                <a:solidFill>
                  <a:srgbClr val="5D5D5D"/>
                </a:solidFill>
                <a:latin typeface="Calibri" charset="0"/>
              </a:rPr>
              <a:t>Protein structures not only revealed how SARS and MERS antibodies inhibit the viruses from attaching to host cells, they also revealed an unprecedented example of receptor mimicry that triggers the cell-invasion machinery of the SARS virus.</a:t>
            </a:r>
          </a:p>
          <a:p>
            <a:pPr algn="l">
              <a:spcBef>
                <a:spcPts val="0"/>
              </a:spcBef>
              <a:spcAft>
                <a:spcPts val="0"/>
              </a:spcAft>
              <a:defRPr/>
            </a:pPr>
            <a:r>
              <a:rPr lang="en-US" b="1" dirty="0">
                <a:solidFill>
                  <a:srgbClr val="006BA6"/>
                </a:solidFill>
                <a:latin typeface="Calibri"/>
                <a:cs typeface="Calibri"/>
              </a:rPr>
              <a:t>Significance and Impact</a:t>
            </a:r>
          </a:p>
          <a:p>
            <a:pPr marL="215900" algn="l">
              <a:spcAft>
                <a:spcPts val="400"/>
              </a:spcAft>
              <a:defRPr/>
            </a:pPr>
            <a:r>
              <a:rPr lang="en-US" sz="2000" dirty="0">
                <a:solidFill>
                  <a:srgbClr val="5D5D5D"/>
                </a:solidFill>
                <a:latin typeface="Calibri" charset="0"/>
              </a:rPr>
              <a:t>The results inform efforts to prevent and treat these serious, often deadly, respiratory diseases</a:t>
            </a:r>
            <a:r>
              <a:rPr lang="en-US" sz="2000">
                <a:solidFill>
                  <a:srgbClr val="5D5D5D"/>
                </a:solidFill>
                <a:latin typeface="Calibri" charset="0"/>
              </a:rPr>
              <a:t>.</a:t>
            </a:r>
          </a:p>
          <a:p>
            <a:pPr indent="-119063" algn="l">
              <a:spcBef>
                <a:spcPts val="0"/>
              </a:spcBef>
              <a:spcAft>
                <a:spcPts val="0"/>
              </a:spcAft>
              <a:defRPr/>
            </a:pPr>
            <a:r>
              <a:rPr lang="en-US" b="1">
                <a:solidFill>
                  <a:srgbClr val="006BA6"/>
                </a:solidFill>
                <a:latin typeface="Calibri"/>
                <a:cs typeface="Calibri"/>
              </a:rPr>
              <a:t>Research Details</a:t>
            </a:r>
            <a:r>
              <a:rPr lang="en-US" sz="1800" b="1">
                <a:solidFill>
                  <a:srgbClr val="006BA6"/>
                </a:solidFill>
                <a:latin typeface="Calibri"/>
                <a:cs typeface="Calibri"/>
              </a:rPr>
              <a:t> </a:t>
            </a:r>
            <a:endParaRPr lang="en-US" sz="1800" b="1" dirty="0">
              <a:solidFill>
                <a:srgbClr val="006BA6"/>
              </a:solidFill>
              <a:latin typeface="Calibri"/>
              <a:cs typeface="Calibri"/>
            </a:endParaRPr>
          </a:p>
          <a:p>
            <a:pPr marL="215900" indent="-215900" algn="l">
              <a:spcAft>
                <a:spcPts val="0"/>
              </a:spcAft>
              <a:buFont typeface="Lucida Grande"/>
              <a:buChar char="−"/>
              <a:defRPr/>
            </a:pPr>
            <a:r>
              <a:rPr lang="en-US" sz="2000">
                <a:solidFill>
                  <a:srgbClr val="5D5D5D"/>
                </a:solidFill>
                <a:latin typeface="Calibri" charset="0"/>
              </a:rPr>
              <a:t>Coronaviruses have spike proteins projecting from their surfaces that mediate fusion with host cells.</a:t>
            </a:r>
          </a:p>
          <a:p>
            <a:pPr marL="215900" indent="-215900" algn="l">
              <a:spcAft>
                <a:spcPts val="0"/>
              </a:spcAft>
              <a:buFont typeface="Lucida Grande"/>
              <a:buChar char="−"/>
              <a:defRPr/>
            </a:pPr>
            <a:r>
              <a:rPr lang="en-US" sz="2000">
                <a:solidFill>
                  <a:srgbClr val="5D5D5D"/>
                </a:solidFill>
                <a:latin typeface="Calibri" charset="0"/>
              </a:rPr>
              <a:t>Spike/antibody complexes studied using cryo-EM, </a:t>
            </a:r>
            <a:br>
              <a:rPr lang="en-US" sz="2000">
                <a:solidFill>
                  <a:srgbClr val="5D5D5D"/>
                </a:solidFill>
                <a:latin typeface="Calibri" charset="0"/>
              </a:rPr>
            </a:br>
            <a:r>
              <a:rPr lang="en-US" sz="2000">
                <a:solidFill>
                  <a:srgbClr val="5D5D5D"/>
                </a:solidFill>
                <a:latin typeface="Calibri" charset="0"/>
              </a:rPr>
              <a:t>mass spectrometry, and protein crystallography.</a:t>
            </a:r>
          </a:p>
        </p:txBody>
      </p:sp>
      <p:sp>
        <p:nvSpPr>
          <p:cNvPr id="11" name="Rectangle 14">
            <a:extLst>
              <a:ext uri="{FF2B5EF4-FFF2-40B4-BE49-F238E27FC236}">
                <a16:creationId xmlns:a16="http://schemas.microsoft.com/office/drawing/2014/main" id="{C293530C-AB4A-A545-935E-368A8F63BE38}"/>
              </a:ext>
            </a:extLst>
          </p:cNvPr>
          <p:cNvSpPr>
            <a:spLocks noChangeArrowheads="1"/>
          </p:cNvSpPr>
          <p:nvPr/>
        </p:nvSpPr>
        <p:spPr bwMode="auto">
          <a:xfrm>
            <a:off x="6122312" y="3991810"/>
            <a:ext cx="2822984" cy="1200329"/>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p>
            <a:pPr algn="l"/>
            <a:r>
              <a:rPr lang="en-US" sz="1200" b="1" dirty="0">
                <a:solidFill>
                  <a:srgbClr val="006BA6"/>
                </a:solidFill>
              </a:rPr>
              <a:t>The SARS spike protein (with three protomers colored light blue, plum, and yellow) in complex with three S230 neutralizing antibodies (purple/pink), from combined cryo-EM and crystallography data. </a:t>
            </a:r>
          </a:p>
        </p:txBody>
      </p:sp>
      <p:sp>
        <p:nvSpPr>
          <p:cNvPr id="3073" name="TextBox 2"/>
          <p:cNvSpPr txBox="1">
            <a:spLocks noChangeArrowheads="1"/>
          </p:cNvSpPr>
          <p:nvPr/>
        </p:nvSpPr>
        <p:spPr bwMode="auto">
          <a:xfrm>
            <a:off x="0" y="6247235"/>
            <a:ext cx="9144000" cy="600164"/>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a:spAutoFit/>
          </a:bodyPr>
          <a:lstStyle>
            <a:lvl1pPr marL="1588" indent="-3175">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algn="r" eaLnBrk="0" fontAlgn="base" hangingPunct="0">
              <a:spcBef>
                <a:spcPct val="0"/>
              </a:spcBef>
              <a:spcAft>
                <a:spcPct val="0"/>
              </a:spcAft>
              <a:defRPr sz="2400">
                <a:solidFill>
                  <a:schemeClr val="tx1"/>
                </a:solidFill>
                <a:latin typeface="Arial" charset="0"/>
                <a:ea typeface="ＭＳ Ｐゴシック" charset="0"/>
              </a:defRPr>
            </a:lvl6pPr>
            <a:lvl7pPr marL="2971800" indent="-228600" algn="r" eaLnBrk="0" fontAlgn="base" hangingPunct="0">
              <a:spcBef>
                <a:spcPct val="0"/>
              </a:spcBef>
              <a:spcAft>
                <a:spcPct val="0"/>
              </a:spcAft>
              <a:defRPr sz="2400">
                <a:solidFill>
                  <a:schemeClr val="tx1"/>
                </a:solidFill>
                <a:latin typeface="Arial" charset="0"/>
                <a:ea typeface="ＭＳ Ｐゴシック" charset="0"/>
              </a:defRPr>
            </a:lvl7pPr>
            <a:lvl8pPr marL="3429000" indent="-228600" algn="r" eaLnBrk="0" fontAlgn="base" hangingPunct="0">
              <a:spcBef>
                <a:spcPct val="0"/>
              </a:spcBef>
              <a:spcAft>
                <a:spcPct val="0"/>
              </a:spcAft>
              <a:defRPr sz="2400">
                <a:solidFill>
                  <a:schemeClr val="tx1"/>
                </a:solidFill>
                <a:latin typeface="Arial" charset="0"/>
                <a:ea typeface="ＭＳ Ｐゴシック" charset="0"/>
              </a:defRPr>
            </a:lvl8pPr>
            <a:lvl9pPr marL="3886200" indent="-228600" algn="r" eaLnBrk="0" fontAlgn="base" hangingPunct="0">
              <a:spcBef>
                <a:spcPct val="0"/>
              </a:spcBef>
              <a:spcAft>
                <a:spcPct val="0"/>
              </a:spcAft>
              <a:defRPr sz="2400">
                <a:solidFill>
                  <a:schemeClr val="tx1"/>
                </a:solidFill>
                <a:latin typeface="Arial" charset="0"/>
                <a:ea typeface="ＭＳ Ｐゴシック" charset="0"/>
              </a:defRPr>
            </a:lvl9pPr>
          </a:lstStyle>
          <a:p>
            <a:pPr algn="l">
              <a:spcAft>
                <a:spcPts val="600"/>
              </a:spcAft>
            </a:pPr>
            <a:r>
              <a:rPr lang="en-US" sz="1100" dirty="0">
                <a:solidFill>
                  <a:srgbClr val="313335"/>
                </a:solidFill>
                <a:latin typeface="Calibri" charset="0"/>
              </a:rPr>
              <a:t>Publication about this research: A.C. Walls, X. Xiong, Y.-J. Park, M.A. Tortorici, J. Snijder, J. Quispe, E. Cameroni, R. Gopal, M. Dai, A. Lanzavecchia, M. Zambon, F.A. Rey, D. Corti, and D. Veesler, </a:t>
            </a:r>
            <a:r>
              <a:rPr lang="en-US" sz="1100" i="1" dirty="0">
                <a:solidFill>
                  <a:srgbClr val="313335"/>
                </a:solidFill>
                <a:latin typeface="Calibri" charset="0"/>
              </a:rPr>
              <a:t>Cell</a:t>
            </a:r>
            <a:r>
              <a:rPr lang="en-US" sz="1100" dirty="0">
                <a:solidFill>
                  <a:srgbClr val="313335"/>
                </a:solidFill>
                <a:latin typeface="Calibri" charset="0"/>
              </a:rPr>
              <a:t> </a:t>
            </a:r>
            <a:r>
              <a:rPr lang="en-US" sz="1100" b="1" dirty="0">
                <a:solidFill>
                  <a:srgbClr val="313335"/>
                </a:solidFill>
                <a:latin typeface="Calibri" charset="0"/>
              </a:rPr>
              <a:t>176</a:t>
            </a:r>
            <a:r>
              <a:rPr lang="en-US" sz="1100" dirty="0">
                <a:solidFill>
                  <a:srgbClr val="313335"/>
                </a:solidFill>
                <a:latin typeface="Calibri" charset="0"/>
              </a:rPr>
              <a:t>, 1026 (2019). Work was performed at Lawrence Berkeley National Laboratory, ALS Beamline 5.0.1. Operation of the ALS is supported by the U.S. Department of Energy, Office of Science, Basic Energy Sciences program.</a:t>
            </a:r>
            <a:endParaRPr lang="fr-FR" sz="1100" dirty="0">
              <a:solidFill>
                <a:srgbClr val="313335"/>
              </a:solidFill>
              <a:latin typeface="Calibri" charset="0"/>
            </a:endParaRPr>
          </a:p>
        </p:txBody>
      </p:sp>
      <p:sp>
        <p:nvSpPr>
          <p:cNvPr id="10" name="Title 1"/>
          <p:cNvSpPr txBox="1">
            <a:spLocks/>
          </p:cNvSpPr>
          <p:nvPr/>
        </p:nvSpPr>
        <p:spPr>
          <a:xfrm>
            <a:off x="611482" y="133350"/>
            <a:ext cx="8525143" cy="565150"/>
          </a:xfrm>
          <a:prstGeom prst="rect">
            <a:avLst/>
          </a:prstGeom>
        </p:spPr>
        <p:txBody>
          <a:bodyPr vert="horz"/>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2pPr>
            <a:lvl3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3pPr>
            <a:lvl4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4pPr>
            <a:lvl5pPr algn="ctr" rtl="0" eaLnBrk="0" fontAlgn="base" hangingPunct="0">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5pPr>
            <a:lvl6pPr marL="4572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6pPr>
            <a:lvl7pPr marL="9144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7pPr>
            <a:lvl8pPr marL="13716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8pPr>
            <a:lvl9pPr marL="1828800" algn="ctr" rtl="0" fontAlgn="base">
              <a:spcBef>
                <a:spcPct val="0"/>
              </a:spcBef>
              <a:spcAft>
                <a:spcPct val="0"/>
              </a:spcAft>
              <a:defRPr sz="4400">
                <a:solidFill>
                  <a:schemeClr val="tx2"/>
                </a:solidFill>
                <a:latin typeface="Arial" pitchFamily="-97" charset="0"/>
                <a:ea typeface="ＭＳ Ｐゴシック" pitchFamily="-97" charset="-128"/>
                <a:cs typeface="ＭＳ Ｐゴシック" pitchFamily="-97" charset="-128"/>
              </a:defRPr>
            </a:lvl9pPr>
          </a:lstStyle>
          <a:p>
            <a:r>
              <a:rPr lang="en-US" sz="2800" b="1">
                <a:solidFill>
                  <a:srgbClr val="00395A"/>
                </a:solidFill>
                <a:latin typeface="Calibri"/>
                <a:cs typeface="Calibri"/>
              </a:rPr>
              <a:t>Antibody Uses Mimicry to Block SARS Coronavirus</a:t>
            </a:r>
            <a:endParaRPr lang="en-US" sz="2800" b="1" dirty="0">
              <a:solidFill>
                <a:srgbClr val="00395A"/>
              </a:solidFill>
              <a:latin typeface="Calibri"/>
              <a:cs typeface="Calibri"/>
            </a:endParaRPr>
          </a:p>
        </p:txBody>
      </p:sp>
      <p:cxnSp>
        <p:nvCxnSpPr>
          <p:cNvPr id="12" name="Straight Connector 11">
            <a:extLst>
              <a:ext uri="{FF2B5EF4-FFF2-40B4-BE49-F238E27FC236}">
                <a16:creationId xmlns:a16="http://schemas.microsoft.com/office/drawing/2014/main" id="{759B8468-C795-B84A-83D8-43B972949EDA}"/>
              </a:ext>
            </a:extLst>
          </p:cNvPr>
          <p:cNvCxnSpPr>
            <a:cxnSpLocks/>
          </p:cNvCxnSpPr>
          <p:nvPr/>
        </p:nvCxnSpPr>
        <p:spPr bwMode="auto">
          <a:xfrm>
            <a:off x="6208514" y="5270871"/>
            <a:ext cx="2736782" cy="0"/>
          </a:xfrm>
          <a:prstGeom prst="line">
            <a:avLst/>
          </a:prstGeom>
          <a:solidFill>
            <a:schemeClr val="accent1"/>
          </a:solidFill>
          <a:ln w="19050" cap="flat" cmpd="sng" algn="ctr">
            <a:solidFill>
              <a:srgbClr val="006BA6"/>
            </a:solidFill>
            <a:prstDash val="solid"/>
            <a:round/>
            <a:headEnd type="none" w="med" len="med"/>
            <a:tailEnd type="none" w="med" len="med"/>
          </a:ln>
          <a:effectLst/>
        </p:spPr>
      </p:cxnSp>
      <p:pic>
        <p:nvPicPr>
          <p:cNvPr id="3" name="Picture 2">
            <a:extLst>
              <a:ext uri="{FF2B5EF4-FFF2-40B4-BE49-F238E27FC236}">
                <a16:creationId xmlns:a16="http://schemas.microsoft.com/office/drawing/2014/main" id="{5E36919C-FEAC-2E4E-A1C3-357E6C87BB19}"/>
              </a:ext>
            </a:extLst>
          </p:cNvPr>
          <p:cNvPicPr>
            <a:picLocks noChangeAspect="1"/>
          </p:cNvPicPr>
          <p:nvPr/>
        </p:nvPicPr>
        <p:blipFill>
          <a:blip r:embed="rId4"/>
          <a:stretch>
            <a:fillRect/>
          </a:stretch>
        </p:blipFill>
        <p:spPr>
          <a:xfrm>
            <a:off x="6208514" y="749432"/>
            <a:ext cx="2476500" cy="3149600"/>
          </a:xfrm>
          <a:prstGeom prst="rect">
            <a:avLst/>
          </a:prstGeom>
        </p:spPr>
      </p:pic>
      <p:sp>
        <p:nvSpPr>
          <p:cNvPr id="13" name="Rectangle 19">
            <a:extLst>
              <a:ext uri="{FF2B5EF4-FFF2-40B4-BE49-F238E27FC236}">
                <a16:creationId xmlns:a16="http://schemas.microsoft.com/office/drawing/2014/main" id="{5A7D8A19-8D37-584F-A65E-288C5DCE4191}"/>
              </a:ext>
            </a:extLst>
          </p:cNvPr>
          <p:cNvSpPr>
            <a:spLocks noChangeArrowheads="1"/>
          </p:cNvSpPr>
          <p:nvPr/>
        </p:nvSpPr>
        <p:spPr bwMode="auto">
          <a:xfrm>
            <a:off x="88179" y="5440561"/>
            <a:ext cx="8973629" cy="707886"/>
          </a:xfrm>
          <a:prstGeom prst="rect">
            <a:avLst/>
          </a:prstGeom>
          <a:noFill/>
          <a:ln>
            <a:noFill/>
          </a:ln>
          <a:extLst>
            <a:ext uri="{909E8E84-426E-40dd-AFC4-6F175D3DCCD1}">
              <a14:hiddenFill xmlns:a14="http://schemas.microsoft.com/office/drawing/2010/main" xmlns="" xmlns:mv="urn:schemas-microsoft-com:mac:vml" xmlns:mc="http://schemas.openxmlformats.org/markup-compatibility/2006">
                <a:solidFill>
                  <a:srgbClr val="FFFFFF"/>
                </a:solidFill>
              </a14:hiddenFill>
            </a:ext>
            <a:ext uri="{91240B29-F687-4f45-9708-019B960494DF}">
              <a14:hiddenLine xmlns:a14="http://schemas.microsoft.com/office/drawing/2010/main" xmlns="" xmlns:mv="urn:schemas-microsoft-com:mac:vml" xmlns:mc="http://schemas.openxmlformats.org/markup-compatibility/2006" w="9525">
                <a:solidFill>
                  <a:srgbClr val="000000"/>
                </a:solidFill>
                <a:miter lim="800000"/>
                <a:headEnd/>
                <a:tailEnd/>
              </a14:hiddenLine>
            </a:ext>
          </a:extLst>
        </p:spPr>
        <p:txBody>
          <a:bodyPr wrap="square">
            <a:spAutoFit/>
          </a:bodyPr>
          <a:lstStyle/>
          <a:p>
            <a:pPr marL="215900" indent="-215900" algn="l">
              <a:spcAft>
                <a:spcPts val="0"/>
              </a:spcAft>
              <a:buFont typeface="Lucida Grande"/>
              <a:buChar char="−"/>
              <a:defRPr/>
            </a:pPr>
            <a:r>
              <a:rPr lang="en-US" sz="2000">
                <a:solidFill>
                  <a:srgbClr val="5D5D5D"/>
                </a:solidFill>
                <a:latin typeface="Calibri" charset="0"/>
              </a:rPr>
              <a:t>SARS antibody induces structural changes necessary for spike to begin cell fusion.</a:t>
            </a:r>
          </a:p>
          <a:p>
            <a:pPr marL="215900" indent="-215900" algn="l">
              <a:spcAft>
                <a:spcPts val="0"/>
              </a:spcAft>
              <a:buFont typeface="Lucida Grande"/>
              <a:buChar char="−"/>
              <a:defRPr/>
            </a:pPr>
            <a:r>
              <a:rPr lang="en-US" sz="2000">
                <a:solidFill>
                  <a:srgbClr val="5D5D5D"/>
                </a:solidFill>
                <a:latin typeface="Calibri" charset="0"/>
              </a:rPr>
              <a:t>If triggered before attachment to host cell, changes effectively neutralize the virus. </a:t>
            </a:r>
          </a:p>
        </p:txBody>
      </p:sp>
    </p:spTree>
    <p:extLst>
      <p:ext uri="{BB962C8B-B14F-4D97-AF65-F5344CB8AC3E}">
        <p14:creationId xmlns:p14="http://schemas.microsoft.com/office/powerpoint/2010/main" val="68226832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97" charset="0"/>
            <a:ea typeface="ＭＳ Ｐゴシック" pitchFamily="-97" charset="-128"/>
            <a:cs typeface="ＭＳ Ｐゴシック" pitchFamily="-9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otalTime>124459</TotalTime>
  <Words>641</Words>
  <Application>Microsoft Macintosh PowerPoint</Application>
  <PresentationFormat>On-screen Show (4:3)</PresentationFormat>
  <Paragraphs>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Lucida Grande</vt:lpstr>
      <vt:lpstr>Blank Presentation</vt:lpstr>
      <vt:lpstr>PowerPoint Presentation</vt:lpstr>
    </vt:vector>
  </TitlesOfParts>
  <Manager/>
  <Company>Lawrence Berkeley National Laboratory</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Andreas Scholl</dc:creator>
  <cp:keywords/>
  <dc:description/>
  <cp:lastModifiedBy>Lori Tamura</cp:lastModifiedBy>
  <cp:revision>2688</cp:revision>
  <cp:lastPrinted>2012-02-01T00:57:17Z</cp:lastPrinted>
  <dcterms:created xsi:type="dcterms:W3CDTF">2018-03-25T21:08:11Z</dcterms:created>
  <dcterms:modified xsi:type="dcterms:W3CDTF">2019-04-17T18:16:41Z</dcterms:modified>
  <cp:category/>
</cp:coreProperties>
</file>