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8" r:id="rId2"/>
  </p:sldIdLst>
  <p:sldSz cx="9144000" cy="6858000" type="screen4x3"/>
  <p:notesSz cx="6858000" cy="9144000"/>
  <p:defaultTextStyle>
    <a:defPPr>
      <a:defRPr lang="en-US"/>
    </a:defPPr>
    <a:lvl1pPr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736">
          <p15:clr>
            <a:srgbClr val="A4A3A4"/>
          </p15:clr>
        </p15:guide>
        <p15:guide id="2"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a:srgbClr val="006BA6"/>
    <a:srgbClr val="313335"/>
    <a:srgbClr val="00395A"/>
    <a:srgbClr val="016BA6"/>
    <a:srgbClr val="BF0997"/>
    <a:srgbClr val="CB30B2"/>
    <a:srgbClr val="FF8000"/>
    <a:srgbClr val="FF9C00"/>
    <a:srgbClr val="006E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33"/>
    <p:restoredTop sz="79061" autoAdjust="0"/>
  </p:normalViewPr>
  <p:slideViewPr>
    <p:cSldViewPr snapToGrid="0">
      <p:cViewPr varScale="1">
        <p:scale>
          <a:sx n="154" d="100"/>
          <a:sy n="154" d="100"/>
        </p:scale>
        <p:origin x="848" y="208"/>
      </p:cViewPr>
      <p:guideLst>
        <p:guide orient="horz" pos="2736"/>
        <p:guide pos="547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p:scale>
          <a:sx n="150" d="100"/>
          <a:sy n="150" d="100"/>
        </p:scale>
        <p:origin x="-2040" y="4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a:latin typeface="Arial" charset="0"/>
                <a:ea typeface="ＭＳ Ｐゴシック" pitchFamily="28" charset="-128"/>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fld id="{4BE140D3-D052-7443-A47B-FF1DF262E44C}" type="datetime1">
              <a:rPr lang="en-US"/>
              <a:pPr>
                <a:defRPr/>
              </a:pPr>
              <a:t>4/23/19</a:t>
            </a:fld>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a:latin typeface="Arial" charset="0"/>
                <a:ea typeface="ＭＳ Ｐゴシック" pitchFamily="28"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fld id="{9470EB48-C0C3-D348-BFB0-97BE6D8DC8C9}" type="slidenum">
              <a:rPr lang="en-US"/>
              <a:pPr>
                <a:defRPr/>
              </a:pPr>
              <a:t>‹#›</a:t>
            </a:fld>
            <a:endParaRPr lang="en-US"/>
          </a:p>
        </p:txBody>
      </p:sp>
    </p:spTree>
    <p:extLst>
      <p:ext uri="{BB962C8B-B14F-4D97-AF65-F5344CB8AC3E}">
        <p14:creationId xmlns:p14="http://schemas.microsoft.com/office/powerpoint/2010/main" val="145911587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Rot="1" noChangeAspect="1" noChangeArrowheads="1" noTextEdit="1"/>
          </p:cNvSpPr>
          <p:nvPr>
            <p:ph type="sldImg"/>
          </p:nvPr>
        </p:nvSpPr>
        <p:spPr>
          <a:ln/>
        </p:spPr>
      </p:sp>
      <p:sp>
        <p:nvSpPr>
          <p:cNvPr id="4098" name="Rectangle 3"/>
          <p:cNvSpPr>
            <a:spLocks noGrp="1" noChangeArrowheads="1"/>
          </p:cNvSpPr>
          <p:nvPr>
            <p:ph type="body" idx="1"/>
          </p:nvPr>
        </p:nvSpPr>
        <p:spPr>
          <a:xfrm>
            <a:off x="609600" y="4343400"/>
            <a:ext cx="5562600" cy="3505200"/>
          </a:xfrm>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a:solidFill>
                  <a:schemeClr val="tx1"/>
                </a:solidFill>
                <a:effectLst/>
                <a:latin typeface="Calibri" pitchFamily="28" charset="0"/>
                <a:ea typeface="ＭＳ Ｐゴシック" pitchFamily="28" charset="-128"/>
                <a:cs typeface="ＭＳ Ｐゴシック" charset="0"/>
              </a:rPr>
              <a:t>At extremely low temperatures, superconductors conduct electricity without resistance, a characteristic that’s already being used in cryogenically cooled power lines and quantum-computer prototypes. To apply this characteristic more widely, however, it's necessary to raise the temperature at which materials become superconducting. Unfortunately, the exact mechanism by which this happens remains unclear. Recently, scientists found that electrons in cuprate superconductors can self-organize into charge-density waves—periodic modulations in electron density that hinder the flow of electrons. As this effect is antagonistic to superconductivity, tremendous effort has been devoted to fully characterizing this charge-order phase and its interplay with high-temperature superconductivity. </a:t>
            </a:r>
            <a:r>
              <a:rPr lang="en-US" sz="1200" b="0" i="0" kern="1200">
                <a:solidFill>
                  <a:schemeClr val="tx1"/>
                </a:solidFill>
                <a:effectLst/>
                <a:latin typeface="Calibri" pitchFamily="28" charset="0"/>
                <a:ea typeface="ＭＳ Ｐゴシック" pitchFamily="28" charset="-128"/>
                <a:cs typeface="ＭＳ Ｐゴシック" charset="0"/>
              </a:rPr>
              <a:t>Although previous studies found that charge-density waves align parallel to the copper–oxide bonds in cuprate materials, the situation can be more complex in the presence of the strong electron–electron interactions found in superconductors. In this work, the researchers broadened the investigation of charge order by performing diffraction experiments along multiple directions, using resonant soft x-ray diffraction.</a:t>
            </a:r>
            <a:endParaRPr lang="en-US" sz="1200" b="0" i="0" u="none" strike="noStrike" kern="1200">
              <a:solidFill>
                <a:schemeClr val="tx1"/>
              </a:solidFill>
              <a:effectLst/>
              <a:latin typeface="Calibri" pitchFamily="28" charset="0"/>
              <a:ea typeface="ＭＳ Ｐゴシック" pitchFamily="28" charset="-128"/>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latin typeface="Calibri" charset="0"/>
              <a:ea typeface="ＭＳ Ｐゴシック" charset="0"/>
            </a:endParaRPr>
          </a:p>
          <a:p>
            <a:pPr rtl="0"/>
            <a:r>
              <a:rPr lang="en-US" sz="1200" b="1" i="0" u="none" strike="noStrike" kern="1200">
                <a:solidFill>
                  <a:schemeClr val="tx1"/>
                </a:solidFill>
                <a:effectLst/>
                <a:latin typeface="Calibri" pitchFamily="28" charset="0"/>
                <a:ea typeface="ＭＳ Ｐゴシック" pitchFamily="28" charset="-128"/>
                <a:cs typeface="ＭＳ Ｐゴシック" charset="0"/>
              </a:rPr>
              <a:t>Researchers:</a:t>
            </a:r>
            <a:r>
              <a:rPr lang="en-US" sz="1200" b="0" i="0" u="none" strike="noStrike" kern="1200">
                <a:solidFill>
                  <a:schemeClr val="tx1"/>
                </a:solidFill>
                <a:effectLst/>
                <a:latin typeface="Calibri" pitchFamily="28" charset="0"/>
                <a:ea typeface="ＭＳ Ｐゴシック" pitchFamily="28" charset="-128"/>
                <a:cs typeface="ＭＳ Ｐゴシック" charset="0"/>
              </a:rPr>
              <a:t> M. Kang, J. Pelliciari, and R. Comin (Massachusetts Institute of Technology); A. Frano (UC Berkeley and UC San Diego); N. Breznay, M. Chen, K. Zhang, A. Ruiz, Z. Hao, S. Lewin, and J. Analytis (UC Berkeley); E. Schierle and E. Weschke (Helmholtz Zentrum Berlin für Materialien und Energie, Germany); R. Sutarto and F. He (Canadian Light Source); P. Shafer and E. Arenholz (ALS); Y. Krockenberger and H. Yamamoto (NTT Basic Research Laboratories, Japan); and T. Das (Indian Institute of Science, India).</a:t>
            </a:r>
          </a:p>
          <a:p>
            <a:pPr rtl="0"/>
            <a:endParaRPr lang="en-US" b="0">
              <a:effectLst/>
            </a:endParaRPr>
          </a:p>
          <a:p>
            <a:r>
              <a:rPr lang="en-US" sz="1200" b="1" i="0" u="none" strike="noStrike" kern="1200">
                <a:solidFill>
                  <a:schemeClr val="tx1"/>
                </a:solidFill>
                <a:effectLst/>
                <a:latin typeface="Calibri" pitchFamily="28" charset="0"/>
                <a:ea typeface="ＭＳ Ｐゴシック" pitchFamily="28" charset="-128"/>
                <a:cs typeface="ＭＳ Ｐゴシック" charset="0"/>
              </a:rPr>
              <a:t>Funding:</a:t>
            </a:r>
            <a:r>
              <a:rPr lang="en-US" sz="1200" b="0" i="0" u="none" strike="noStrike" kern="1200">
                <a:solidFill>
                  <a:schemeClr val="tx1"/>
                </a:solidFill>
                <a:effectLst/>
                <a:latin typeface="Calibri" pitchFamily="28" charset="0"/>
                <a:ea typeface="ＭＳ Ｐゴシック" pitchFamily="28" charset="-128"/>
                <a:cs typeface="ＭＳ Ｐゴシック" charset="0"/>
              </a:rPr>
              <a:t> National Science Foundation, Canada Foundation for Innovation, Natural Sciences and Engineering Research Council of Canada, University of Saskatchewan, Government of Saskatchewan, Western Economic Diversification Canada, National Research Council Canada, Canada Institutes of Health Research, Samsung Foundation of Culture, Swiss National Science Foundation, Gordon and Betty Moore Foundation, Infosys Science Foundation, and U.S. Department of Energy, Office of Science, Basic Energy Sciences Program (DOE BES). Operation of the ALS is supported by DOE BES.</a:t>
            </a:r>
            <a:endParaRPr lang="en-US" b="0">
              <a:effectLst/>
            </a:endParaRPr>
          </a:p>
          <a:p>
            <a:endParaRPr lang="en-US" sz="1600" dirty="0">
              <a:latin typeface="Calibri" charset="0"/>
              <a:ea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600" dirty="0">
                <a:latin typeface="Calibri" charset="0"/>
                <a:ea typeface="ＭＳ Ｐゴシック" charset="0"/>
              </a:rPr>
              <a:t>Full highlight</a:t>
            </a:r>
            <a:r>
              <a:rPr lang="en-US" sz="1600">
                <a:latin typeface="Calibri" charset="0"/>
                <a:ea typeface="ＭＳ Ｐゴシック" charset="0"/>
              </a:rPr>
              <a:t>: https://als.lbl.gov/superconductor-exhibits-glassy-electronic-phase</a:t>
            </a:r>
            <a:endParaRPr lang="en-US" sz="1200" b="0" i="0" u="none" strike="noStrike" kern="1200">
              <a:solidFill>
                <a:schemeClr val="tx1"/>
              </a:solidFill>
              <a:effectLst/>
              <a:latin typeface="Calibri" pitchFamily="28" charset="0"/>
              <a:ea typeface="ＭＳ Ｐゴシック" pitchFamily="28" charset="-128"/>
              <a:cs typeface="ＭＳ Ｐゴシック" charset="0"/>
            </a:endParaRPr>
          </a:p>
        </p:txBody>
      </p:sp>
    </p:spTree>
    <p:extLst>
      <p:ext uri="{BB962C8B-B14F-4D97-AF65-F5344CB8AC3E}">
        <p14:creationId xmlns:p14="http://schemas.microsoft.com/office/powerpoint/2010/main" val="207343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5623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04172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0002_2016_ALS_VERTICAL_SIgnature_multiblue_RGB_ELECTRONIC.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23071" t="18648" r="22406" b="18319"/>
          <a:stretch/>
        </p:blipFill>
        <p:spPr>
          <a:xfrm>
            <a:off x="152400" y="133350"/>
            <a:ext cx="455706" cy="666750"/>
          </a:xfrm>
          <a:prstGeom prst="rect">
            <a:avLst/>
          </a:prstGeom>
        </p:spPr>
      </p:pic>
      <p:cxnSp>
        <p:nvCxnSpPr>
          <p:cNvPr id="9" name="Straight Connector 8"/>
          <p:cNvCxnSpPr/>
          <p:nvPr userDrawn="1"/>
        </p:nvCxnSpPr>
        <p:spPr>
          <a:xfrm flipH="1">
            <a:off x="685800" y="704850"/>
            <a:ext cx="8458200" cy="0"/>
          </a:xfrm>
          <a:prstGeom prst="line">
            <a:avLst/>
          </a:prstGeom>
          <a:ln w="38100" cap="flat">
            <a:solidFill>
              <a:srgbClr val="016BA6">
                <a:alpha val="50000"/>
              </a:srgbClr>
            </a:solidFill>
            <a:miter lim="800000"/>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5pPr>
      <a:lvl6pPr marL="4572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6pPr>
      <a:lvl7pPr marL="9144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7pPr>
      <a:lvl8pPr marL="13716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8pPr>
      <a:lvl9pPr marL="18288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9"/>
          <p:cNvSpPr>
            <a:spLocks noChangeArrowheads="1"/>
          </p:cNvSpPr>
          <p:nvPr/>
        </p:nvSpPr>
        <p:spPr bwMode="auto">
          <a:xfrm>
            <a:off x="63244" y="810403"/>
            <a:ext cx="6668323" cy="532966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square">
            <a:spAutoFit/>
          </a:bodyPr>
          <a:lstStyle/>
          <a:p>
            <a:pPr indent="-119063" algn="l">
              <a:spcBef>
                <a:spcPts val="0"/>
              </a:spcBef>
              <a:spcAft>
                <a:spcPts val="100"/>
              </a:spcAft>
              <a:defRPr/>
            </a:pPr>
            <a:r>
              <a:rPr lang="en-US" b="1" dirty="0">
                <a:solidFill>
                  <a:srgbClr val="006BA6"/>
                </a:solidFill>
                <a:latin typeface="Calibri"/>
                <a:cs typeface="Calibri"/>
              </a:rPr>
              <a:t>Scientific Achievement</a:t>
            </a:r>
          </a:p>
          <a:p>
            <a:pPr marL="215900" algn="l">
              <a:spcAft>
                <a:spcPts val="300"/>
              </a:spcAft>
              <a:defRPr/>
            </a:pPr>
            <a:r>
              <a:rPr lang="en-US" sz="2000" dirty="0">
                <a:solidFill>
                  <a:srgbClr val="5D5D5D"/>
                </a:solidFill>
                <a:latin typeface="Calibri" charset="0"/>
              </a:rPr>
              <a:t>Researchers discovered that electrons in a high-temperature superconductor can exhibit a new type of collective behavior that is more “glassy” (disordered) than expected.</a:t>
            </a:r>
          </a:p>
          <a:p>
            <a:pPr algn="l">
              <a:spcBef>
                <a:spcPts val="0"/>
              </a:spcBef>
              <a:spcAft>
                <a:spcPts val="100"/>
              </a:spcAft>
              <a:defRPr/>
            </a:pPr>
            <a:r>
              <a:rPr lang="en-US" b="1" dirty="0">
                <a:solidFill>
                  <a:srgbClr val="006BA6"/>
                </a:solidFill>
                <a:latin typeface="Calibri"/>
                <a:cs typeface="Calibri"/>
              </a:rPr>
              <a:t>Significance and Impact</a:t>
            </a:r>
          </a:p>
          <a:p>
            <a:pPr marL="215900" algn="l">
              <a:spcAft>
                <a:spcPts val="300"/>
              </a:spcAft>
              <a:defRPr/>
            </a:pPr>
            <a:r>
              <a:rPr lang="en-US" sz="2000" dirty="0">
                <a:solidFill>
                  <a:srgbClr val="5D5D5D"/>
                </a:solidFill>
                <a:latin typeface="Calibri" charset="0"/>
              </a:rPr>
              <a:t>The study provides valuable insight into the nature of collective electron behaviors and how they relate to high-temperature superconductivity</a:t>
            </a:r>
            <a:r>
              <a:rPr lang="en-US" sz="2000">
                <a:solidFill>
                  <a:srgbClr val="5D5D5D"/>
                </a:solidFill>
                <a:latin typeface="Calibri" charset="0"/>
              </a:rPr>
              <a:t>.</a:t>
            </a:r>
          </a:p>
          <a:p>
            <a:pPr indent="-119063" algn="l">
              <a:spcBef>
                <a:spcPts val="0"/>
              </a:spcBef>
              <a:spcAft>
                <a:spcPts val="100"/>
              </a:spcAft>
              <a:defRPr/>
            </a:pPr>
            <a:r>
              <a:rPr lang="en-US" b="1">
                <a:solidFill>
                  <a:srgbClr val="006BA6"/>
                </a:solidFill>
                <a:latin typeface="Calibri"/>
                <a:cs typeface="Calibri"/>
              </a:rPr>
              <a:t>Research Details</a:t>
            </a:r>
            <a:r>
              <a:rPr lang="en-US" sz="1800" b="1">
                <a:solidFill>
                  <a:srgbClr val="006BA6"/>
                </a:solidFill>
                <a:latin typeface="Calibri"/>
                <a:cs typeface="Calibri"/>
              </a:rPr>
              <a:t> </a:t>
            </a:r>
            <a:endParaRPr lang="en-US" sz="1800" b="1" dirty="0">
              <a:solidFill>
                <a:srgbClr val="006BA6"/>
              </a:solidFill>
              <a:latin typeface="Calibri"/>
              <a:cs typeface="Calibri"/>
            </a:endParaRPr>
          </a:p>
          <a:p>
            <a:pPr marL="215900" indent="-215900" algn="l">
              <a:spcAft>
                <a:spcPts val="0"/>
              </a:spcAft>
              <a:buFont typeface="Lucida Grande"/>
              <a:buChar char="−"/>
              <a:defRPr/>
            </a:pPr>
            <a:r>
              <a:rPr lang="en-US" sz="2000">
                <a:solidFill>
                  <a:srgbClr val="5D5D5D"/>
                </a:solidFill>
                <a:latin typeface="Calibri" charset="0"/>
              </a:rPr>
              <a:t>Electron-doped cuprates, Nd</a:t>
            </a:r>
            <a:r>
              <a:rPr lang="en-US" sz="2000" baseline="-25000">
                <a:solidFill>
                  <a:srgbClr val="5D5D5D"/>
                </a:solidFill>
                <a:latin typeface="Calibri" charset="0"/>
              </a:rPr>
              <a:t>2</a:t>
            </a:r>
            <a:r>
              <a:rPr lang="en-US" sz="2000">
                <a:solidFill>
                  <a:srgbClr val="5D5D5D"/>
                </a:solidFill>
                <a:latin typeface="Calibri" charset="0"/>
              </a:rPr>
              <a:t>CuO</a:t>
            </a:r>
            <a:r>
              <a:rPr lang="en-US" sz="2000" baseline="-25000">
                <a:solidFill>
                  <a:srgbClr val="5D5D5D"/>
                </a:solidFill>
                <a:latin typeface="Calibri" charset="0"/>
              </a:rPr>
              <a:t>4</a:t>
            </a:r>
            <a:r>
              <a:rPr lang="en-US" sz="2000">
                <a:solidFill>
                  <a:srgbClr val="5D5D5D"/>
                </a:solidFill>
                <a:latin typeface="Calibri" charset="0"/>
              </a:rPr>
              <a:t> and Pr</a:t>
            </a:r>
            <a:r>
              <a:rPr lang="en-US" sz="2000" baseline="-25000">
                <a:solidFill>
                  <a:srgbClr val="5D5D5D"/>
                </a:solidFill>
                <a:latin typeface="Calibri" charset="0"/>
              </a:rPr>
              <a:t>2</a:t>
            </a:r>
            <a:r>
              <a:rPr lang="en-US" sz="2000">
                <a:solidFill>
                  <a:srgbClr val="5D5D5D"/>
                </a:solidFill>
                <a:latin typeface="Calibri" charset="0"/>
              </a:rPr>
              <a:t>CuO</a:t>
            </a:r>
            <a:r>
              <a:rPr lang="en-US" sz="2000" baseline="-25000">
                <a:solidFill>
                  <a:srgbClr val="5D5D5D"/>
                </a:solidFill>
                <a:latin typeface="Calibri" charset="0"/>
              </a:rPr>
              <a:t>4</a:t>
            </a:r>
            <a:r>
              <a:rPr lang="en-US" sz="2000">
                <a:solidFill>
                  <a:srgbClr val="5D5D5D"/>
                </a:solidFill>
                <a:latin typeface="Calibri" charset="0"/>
              </a:rPr>
              <a:t>, studied using resonant soft x-ray diffraction (RSXD).</a:t>
            </a:r>
          </a:p>
          <a:p>
            <a:pPr marL="215900" indent="-215900" algn="l">
              <a:spcAft>
                <a:spcPts val="0"/>
              </a:spcAft>
              <a:buFont typeface="Lucida Grande"/>
              <a:buChar char="−"/>
              <a:defRPr/>
            </a:pPr>
            <a:r>
              <a:rPr lang="en-US" sz="2000">
                <a:solidFill>
                  <a:srgbClr val="5D5D5D"/>
                </a:solidFill>
                <a:latin typeface="Calibri" charset="0"/>
              </a:rPr>
              <a:t>Charge-density waves typically align with Cu–O bonds.</a:t>
            </a:r>
          </a:p>
          <a:p>
            <a:pPr marL="215900" indent="-215900" algn="l">
              <a:spcAft>
                <a:spcPts val="0"/>
              </a:spcAft>
              <a:buFont typeface="Lucida Grande"/>
              <a:buChar char="−"/>
              <a:defRPr/>
            </a:pPr>
            <a:r>
              <a:rPr lang="en-US" sz="2000">
                <a:solidFill>
                  <a:srgbClr val="5D5D5D"/>
                </a:solidFill>
                <a:latin typeface="Calibri" charset="0"/>
              </a:rPr>
              <a:t>RSXD data showed that, at low doping levels, charge order has no orientational preference ("Wigner glass").</a:t>
            </a:r>
          </a:p>
          <a:p>
            <a:pPr marL="215900" indent="-215900" algn="l">
              <a:spcAft>
                <a:spcPts val="0"/>
              </a:spcAft>
              <a:buFont typeface="Lucida Grande"/>
              <a:buChar char="−"/>
              <a:defRPr/>
            </a:pPr>
            <a:r>
              <a:rPr lang="en-US" sz="2000">
                <a:solidFill>
                  <a:srgbClr val="5D5D5D"/>
                </a:solidFill>
                <a:latin typeface="Calibri" charset="0"/>
              </a:rPr>
              <a:t>Calculations suggest that this behavior arises from the interplay between antiferromagnetism and charge order.</a:t>
            </a:r>
          </a:p>
        </p:txBody>
      </p:sp>
      <p:sp>
        <p:nvSpPr>
          <p:cNvPr id="11" name="Rectangle 14">
            <a:extLst>
              <a:ext uri="{FF2B5EF4-FFF2-40B4-BE49-F238E27FC236}">
                <a16:creationId xmlns:a16="http://schemas.microsoft.com/office/drawing/2014/main" id="{C293530C-AB4A-A545-935E-368A8F63BE38}"/>
              </a:ext>
            </a:extLst>
          </p:cNvPr>
          <p:cNvSpPr>
            <a:spLocks noChangeArrowheads="1"/>
          </p:cNvSpPr>
          <p:nvPr/>
        </p:nvSpPr>
        <p:spPr bwMode="auto">
          <a:xfrm>
            <a:off x="6781446" y="4586125"/>
            <a:ext cx="2181985" cy="138499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p>
            <a:pPr algn="l"/>
            <a:r>
              <a:rPr lang="en-US" sz="1200" b="1" dirty="0">
                <a:solidFill>
                  <a:srgbClr val="006BA6"/>
                </a:solidFill>
              </a:rPr>
              <a:t>Charge ordering in electron-doped cuprates, calculated from RSXD data. Charge-density waves take on a "glassy" character in the presence of antiferro-magnetism (bottom image).</a:t>
            </a:r>
          </a:p>
        </p:txBody>
      </p:sp>
      <p:sp>
        <p:nvSpPr>
          <p:cNvPr id="3073" name="TextBox 2"/>
          <p:cNvSpPr txBox="1">
            <a:spLocks noChangeArrowheads="1"/>
          </p:cNvSpPr>
          <p:nvPr/>
        </p:nvSpPr>
        <p:spPr bwMode="auto">
          <a:xfrm>
            <a:off x="88179" y="6097604"/>
            <a:ext cx="8973630" cy="76944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marL="1588" indent="-31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spcAft>
                <a:spcPts val="600"/>
              </a:spcAft>
            </a:pPr>
            <a:r>
              <a:rPr lang="en-US" sz="1100" dirty="0">
                <a:solidFill>
                  <a:srgbClr val="313335"/>
                </a:solidFill>
                <a:latin typeface="Calibri" charset="0"/>
              </a:rPr>
              <a:t>Publication about this research: M. Kang, J. Pelliciari, A. Frano, N. Breznay, E. Schierle, E. Weschke, R. Sutarto, F. He, P. Shafer, E. Arenholz, M. Chen, </a:t>
            </a:r>
            <a:br>
              <a:rPr lang="en-US" sz="1100" dirty="0">
                <a:solidFill>
                  <a:srgbClr val="313335"/>
                </a:solidFill>
                <a:latin typeface="Calibri" charset="0"/>
              </a:rPr>
            </a:br>
            <a:r>
              <a:rPr lang="en-US" sz="1100" dirty="0">
                <a:solidFill>
                  <a:srgbClr val="313335"/>
                </a:solidFill>
                <a:latin typeface="Calibri" charset="0"/>
              </a:rPr>
              <a:t>K. Zhang, A. Ruiz, Z. Hao, S. Lewin, J. Analytis, Y. Krockenberger, H. Yamamoto, T. Das, and R. Comin, </a:t>
            </a:r>
            <a:r>
              <a:rPr lang="en-US" sz="1100" i="1" dirty="0">
                <a:solidFill>
                  <a:srgbClr val="313335"/>
                </a:solidFill>
                <a:latin typeface="Calibri" charset="0"/>
              </a:rPr>
              <a:t>Nat. Phys.</a:t>
            </a:r>
            <a:r>
              <a:rPr lang="en-US" sz="1100" dirty="0">
                <a:solidFill>
                  <a:srgbClr val="313335"/>
                </a:solidFill>
                <a:latin typeface="Calibri" charset="0"/>
              </a:rPr>
              <a:t> </a:t>
            </a:r>
            <a:r>
              <a:rPr lang="en-US" sz="1100" b="1" dirty="0">
                <a:solidFill>
                  <a:srgbClr val="313335"/>
                </a:solidFill>
                <a:latin typeface="Calibri" charset="0"/>
              </a:rPr>
              <a:t>15</a:t>
            </a:r>
            <a:r>
              <a:rPr lang="en-US" sz="1100" dirty="0">
                <a:solidFill>
                  <a:srgbClr val="313335"/>
                </a:solidFill>
                <a:latin typeface="Calibri" charset="0"/>
              </a:rPr>
              <a:t>, 335 (2019). Work was performed at Lawrence Berkeley National Laboratory, ALS Beamline 4.0.2. Operation of the ALS is supported by the U.S. Department of Energy, Office of Science, </a:t>
            </a:r>
            <a:br>
              <a:rPr lang="en-US" sz="1100" dirty="0">
                <a:solidFill>
                  <a:srgbClr val="313335"/>
                </a:solidFill>
                <a:latin typeface="Calibri" charset="0"/>
              </a:rPr>
            </a:br>
            <a:r>
              <a:rPr lang="en-US" sz="1100" dirty="0">
                <a:solidFill>
                  <a:srgbClr val="313335"/>
                </a:solidFill>
                <a:latin typeface="Calibri" charset="0"/>
              </a:rPr>
              <a:t>Basic Energy Sciences program.</a:t>
            </a:r>
            <a:endParaRPr lang="fr-FR" sz="1100" dirty="0">
              <a:solidFill>
                <a:srgbClr val="313335"/>
              </a:solidFill>
              <a:latin typeface="Calibri" charset="0"/>
            </a:endParaRPr>
          </a:p>
        </p:txBody>
      </p:sp>
      <p:sp>
        <p:nvSpPr>
          <p:cNvPr id="10" name="Title 1"/>
          <p:cNvSpPr txBox="1">
            <a:spLocks/>
          </p:cNvSpPr>
          <p:nvPr/>
        </p:nvSpPr>
        <p:spPr>
          <a:xfrm>
            <a:off x="611482" y="133350"/>
            <a:ext cx="8525143" cy="565150"/>
          </a:xfrm>
          <a:prstGeom prst="rect">
            <a:avLst/>
          </a:prstGeom>
        </p:spPr>
        <p:txBody>
          <a:bodyPr vert="horz"/>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5pPr>
            <a:lvl6pPr marL="4572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6pPr>
            <a:lvl7pPr marL="9144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7pPr>
            <a:lvl8pPr marL="13716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8pPr>
            <a:lvl9pPr marL="18288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9pPr>
          </a:lstStyle>
          <a:p>
            <a:r>
              <a:rPr lang="en-US" sz="2800" b="1">
                <a:solidFill>
                  <a:srgbClr val="00395A"/>
                </a:solidFill>
                <a:latin typeface="Calibri"/>
                <a:cs typeface="Calibri"/>
              </a:rPr>
              <a:t>Superconductor Exhibits "Glassy" Electronic Phase</a:t>
            </a:r>
            <a:endParaRPr lang="en-US" sz="2800" b="1" dirty="0">
              <a:solidFill>
                <a:srgbClr val="00395A"/>
              </a:solidFill>
              <a:latin typeface="Calibri"/>
              <a:cs typeface="Calibri"/>
            </a:endParaRPr>
          </a:p>
        </p:txBody>
      </p:sp>
      <p:cxnSp>
        <p:nvCxnSpPr>
          <p:cNvPr id="12" name="Straight Connector 11">
            <a:extLst>
              <a:ext uri="{FF2B5EF4-FFF2-40B4-BE49-F238E27FC236}">
                <a16:creationId xmlns:a16="http://schemas.microsoft.com/office/drawing/2014/main" id="{759B8468-C795-B84A-83D8-43B972949EDA}"/>
              </a:ext>
            </a:extLst>
          </p:cNvPr>
          <p:cNvCxnSpPr>
            <a:cxnSpLocks/>
          </p:cNvCxnSpPr>
          <p:nvPr/>
        </p:nvCxnSpPr>
        <p:spPr bwMode="auto">
          <a:xfrm flipV="1">
            <a:off x="6781446" y="6030884"/>
            <a:ext cx="2181985" cy="1"/>
          </a:xfrm>
          <a:prstGeom prst="line">
            <a:avLst/>
          </a:prstGeom>
          <a:solidFill>
            <a:schemeClr val="accent1"/>
          </a:solidFill>
          <a:ln w="19050" cap="flat" cmpd="sng" algn="ctr">
            <a:solidFill>
              <a:srgbClr val="006BA6"/>
            </a:solidFill>
            <a:prstDash val="solid"/>
            <a:round/>
            <a:headEnd type="none" w="med" len="med"/>
            <a:tailEnd type="none" w="med" len="med"/>
          </a:ln>
          <a:effectLst/>
        </p:spPr>
      </p:cxnSp>
      <p:pic>
        <p:nvPicPr>
          <p:cNvPr id="7" name="Picture 6">
            <a:extLst>
              <a:ext uri="{FF2B5EF4-FFF2-40B4-BE49-F238E27FC236}">
                <a16:creationId xmlns:a16="http://schemas.microsoft.com/office/drawing/2014/main" id="{F0CD6F85-A180-5545-B508-A110A6CA7B0B}"/>
              </a:ext>
            </a:extLst>
          </p:cNvPr>
          <p:cNvPicPr>
            <a:picLocks noChangeAspect="1"/>
          </p:cNvPicPr>
          <p:nvPr/>
        </p:nvPicPr>
        <p:blipFill>
          <a:blip r:embed="rId4"/>
          <a:stretch>
            <a:fillRect/>
          </a:stretch>
        </p:blipFill>
        <p:spPr>
          <a:xfrm>
            <a:off x="6849689" y="875176"/>
            <a:ext cx="2113742" cy="3677697"/>
          </a:xfrm>
          <a:prstGeom prst="rect">
            <a:avLst/>
          </a:prstGeom>
        </p:spPr>
      </p:pic>
    </p:spTree>
    <p:extLst>
      <p:ext uri="{BB962C8B-B14F-4D97-AF65-F5344CB8AC3E}">
        <p14:creationId xmlns:p14="http://schemas.microsoft.com/office/powerpoint/2010/main" val="68226832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themeOverride>
</file>

<file path=docProps/app.xml><?xml version="1.0" encoding="utf-8"?>
<Properties xmlns="http://schemas.openxmlformats.org/officeDocument/2006/extended-properties" xmlns:vt="http://schemas.openxmlformats.org/officeDocument/2006/docPropsVTypes">
  <TotalTime>124552</TotalTime>
  <Words>615</Words>
  <Application>Microsoft Macintosh PowerPoint</Application>
  <PresentationFormat>On-screen Show (4:3)</PresentationFormat>
  <Paragraphs>19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Lucida Grande</vt:lpstr>
      <vt:lpstr>Blank Presentation</vt:lpstr>
      <vt:lpstr>PowerPoint Presentation</vt:lpstr>
    </vt:vector>
  </TitlesOfParts>
  <Manager/>
  <Company>Lawrence Berkeley National Laboratory</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Andreas Scholl</dc:creator>
  <cp:keywords/>
  <dc:description/>
  <cp:lastModifiedBy>Lori Tamura</cp:lastModifiedBy>
  <cp:revision>2704</cp:revision>
  <cp:lastPrinted>2012-02-01T00:57:17Z</cp:lastPrinted>
  <dcterms:created xsi:type="dcterms:W3CDTF">2018-03-25T21:08:11Z</dcterms:created>
  <dcterms:modified xsi:type="dcterms:W3CDTF">2019-04-23T17:05:36Z</dcterms:modified>
  <cp:category/>
</cp:coreProperties>
</file>