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5D5D5D"/>
    <a:srgbClr val="006BA6"/>
    <a:srgbClr val="313335"/>
    <a:srgbClr val="00395A"/>
    <a:srgbClr val="016BA6"/>
    <a:srgbClr val="BF0997"/>
    <a:srgbClr val="CB30B2"/>
    <a:srgbClr val="FF8000"/>
    <a:srgbClr val="FF9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57"/>
    <p:restoredTop sz="80478" autoAdjust="0"/>
  </p:normalViewPr>
  <p:slideViewPr>
    <p:cSldViewPr snapToGrid="0">
      <p:cViewPr varScale="1">
        <p:scale>
          <a:sx n="84" d="100"/>
          <a:sy n="84" d="100"/>
        </p:scale>
        <p:origin x="1344" y="184"/>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9/24/19</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sz="1200" kern="1200" dirty="0">
                <a:solidFill>
                  <a:schemeClr val="tx1"/>
                </a:solidFill>
                <a:effectLst/>
                <a:latin typeface="Calibri" pitchFamily="28" charset="0"/>
                <a:ea typeface="ＭＳ Ｐゴシック" pitchFamily="28" charset="-128"/>
                <a:cs typeface="ＭＳ Ｐゴシック" charset="0"/>
              </a:rPr>
              <a:t>Toyota has set ambitious targets for products to reach the market by 2030. To achieve their goals, they have prioritized fundamental research in fuel cell catalysis. A recent collaboration between the Toyota Research Institute of North America and the University of Akron, enhanced by characterization at the Advanced Light Source (ALS), yielded a 40% improvement on existing catalysis technology. </a:t>
            </a:r>
          </a:p>
          <a:p>
            <a:r>
              <a:rPr lang="en-US" sz="1200" kern="1200" dirty="0">
                <a:solidFill>
                  <a:schemeClr val="tx1"/>
                </a:solidFill>
                <a:effectLst/>
                <a:latin typeface="Calibri" pitchFamily="28" charset="0"/>
                <a:ea typeface="ＭＳ Ｐゴシック" pitchFamily="28" charset="-128"/>
                <a:cs typeface="ＭＳ Ｐゴシック" charset="0"/>
              </a:rPr>
              <a:t> </a:t>
            </a:r>
          </a:p>
          <a:p>
            <a:r>
              <a:rPr lang="en-US" sz="1200" kern="1200" dirty="0">
                <a:solidFill>
                  <a:schemeClr val="tx1"/>
                </a:solidFill>
                <a:effectLst/>
                <a:latin typeface="Calibri" pitchFamily="28" charset="0"/>
                <a:ea typeface="ＭＳ Ｐゴシック" pitchFamily="28" charset="-128"/>
                <a:cs typeface="ＭＳ Ｐゴシック" charset="0"/>
              </a:rPr>
              <a:t>Fuel cells currently on the market rely on a series of slow oxidation-reduction reactions, requiring a platinum-based catalyst to speed up each step. However, current technology has reached a plateau. Scientists from the Toyota Research Institute of North America (TRINA) worked with researchers at the University of Akron, introducing a second active site to the catalyst in the form of tin oxide. Not only is tin oxide less costly than platinum, the energy required to use this active site is lower as well. They approached the ALS to clarify the new catalysis mechanism. X-ray absorption near-edge structure (XANES) spectroscopy measurements revealed the oxidation state of tin in the samples to be Sn</a:t>
            </a:r>
            <a:r>
              <a:rPr lang="en-US" sz="1200" kern="1200" baseline="30000" dirty="0">
                <a:solidFill>
                  <a:schemeClr val="tx1"/>
                </a:solidFill>
                <a:effectLst/>
                <a:latin typeface="Calibri" pitchFamily="28" charset="0"/>
                <a:ea typeface="ＭＳ Ｐゴシック" pitchFamily="28" charset="-128"/>
                <a:cs typeface="ＭＳ Ｐゴシック" charset="0"/>
              </a:rPr>
              <a:t>4+</a:t>
            </a:r>
            <a:r>
              <a:rPr lang="en-US" sz="1200" kern="1200" dirty="0">
                <a:solidFill>
                  <a:schemeClr val="tx1"/>
                </a:solidFill>
                <a:effectLst/>
                <a:latin typeface="Calibri" pitchFamily="28" charset="0"/>
                <a:ea typeface="ＭＳ Ｐゴシック" pitchFamily="28" charset="-128"/>
                <a:cs typeface="ＭＳ Ｐゴシック" charset="0"/>
              </a:rPr>
              <a:t>, allowing a deeper understanding of how tin oxide increases the efficiency of the catalyst. In the new fuel cell samples, oxidation-reduction reactions proceed from a lower- to a higher-energy requirement.</a:t>
            </a:r>
            <a:r>
              <a:rPr lang="en-US" dirty="0">
                <a:effectLst/>
              </a:rPr>
              <a:t> </a:t>
            </a:r>
          </a:p>
          <a:p>
            <a:endParaRPr lang="en-US" dirty="0">
              <a:effectLst/>
            </a:endParaRPr>
          </a:p>
          <a:p>
            <a:r>
              <a:rPr lang="en-US" sz="1200" b="1" kern="1200" dirty="0">
                <a:solidFill>
                  <a:schemeClr val="tx1"/>
                </a:solidFill>
                <a:effectLst/>
                <a:latin typeface="Calibri" pitchFamily="28" charset="0"/>
                <a:ea typeface="ＭＳ Ｐゴシック" pitchFamily="28" charset="-128"/>
                <a:cs typeface="ＭＳ Ｐゴシック" charset="0"/>
              </a:rPr>
              <a:t>Researchers:</a:t>
            </a:r>
            <a:r>
              <a:rPr lang="en-US" sz="1200" kern="1200" dirty="0">
                <a:solidFill>
                  <a:schemeClr val="tx1"/>
                </a:solidFill>
                <a:effectLst/>
                <a:latin typeface="Calibri" pitchFamily="28" charset="0"/>
                <a:ea typeface="ＭＳ Ｐゴシック" pitchFamily="28" charset="-128"/>
                <a:cs typeface="ＭＳ Ｐゴシック" charset="0"/>
              </a:rPr>
              <a:t> X. Shen, Y. Pan, L. Yao, D. Wu, and Z. Peng (University of Akron); F. Yang (University of Akron and the Advanced Light Source); T. Nagai, L.Q. Zhou, and H. Jia (Toyota Research Institute of North America); Y.-S. Liu, J. Feng, and J. Guo (Advanced Light Source).</a:t>
            </a:r>
          </a:p>
          <a:p>
            <a:r>
              <a:rPr lang="en-US" sz="1200" kern="1200" dirty="0">
                <a:solidFill>
                  <a:schemeClr val="tx1"/>
                </a:solidFill>
                <a:effectLst/>
                <a:latin typeface="Calibri" pitchFamily="28" charset="0"/>
                <a:ea typeface="ＭＳ Ｐゴシック" pitchFamily="28" charset="-128"/>
                <a:cs typeface="ＭＳ Ｐゴシック" charset="0"/>
              </a:rPr>
              <a:t> </a:t>
            </a:r>
          </a:p>
          <a:p>
            <a:r>
              <a:rPr lang="en-US" sz="1200" b="1" kern="1200" dirty="0">
                <a:solidFill>
                  <a:schemeClr val="tx1"/>
                </a:solidFill>
                <a:effectLst/>
                <a:latin typeface="Calibri" pitchFamily="28" charset="0"/>
                <a:ea typeface="ＭＳ Ｐゴシック" pitchFamily="28" charset="-128"/>
                <a:cs typeface="ＭＳ Ｐゴシック" charset="0"/>
              </a:rPr>
              <a:t>Funding:</a:t>
            </a:r>
            <a:r>
              <a:rPr lang="en-US" sz="1200" kern="1200" dirty="0">
                <a:solidFill>
                  <a:schemeClr val="tx1"/>
                </a:solidFill>
                <a:effectLst/>
                <a:latin typeface="Calibri" pitchFamily="28" charset="0"/>
                <a:ea typeface="ＭＳ Ｐゴシック" pitchFamily="28" charset="-128"/>
                <a:cs typeface="ＭＳ Ｐゴシック" charset="0"/>
              </a:rPr>
              <a:t> Toyota Research Institute of North America; University of Akron; Ohio Research Scholars Program. Operation of the ALS is supported by the DOE Office of Science, Basic Energy Sciences Program.</a:t>
            </a:r>
            <a:r>
              <a:rPr lang="en-US" dirty="0">
                <a:effectLst/>
              </a:rPr>
              <a:t> </a:t>
            </a:r>
          </a:p>
          <a:p>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Full highlight: https://</a:t>
            </a:r>
            <a:r>
              <a:rPr lang="en-US" dirty="0" err="1">
                <a:effectLst/>
              </a:rPr>
              <a:t>als.lbl.gov</a:t>
            </a:r>
            <a:r>
              <a:rPr lang="en-US" dirty="0">
                <a:effectLst/>
              </a:rPr>
              <a:t>/</a:t>
            </a:r>
            <a:r>
              <a:rPr lang="en-US" dirty="0" err="1">
                <a:effectLst/>
              </a:rPr>
              <a:t>als</a:t>
            </a:r>
            <a:r>
              <a:rPr lang="en-US" dirty="0">
                <a:effectLst/>
              </a:rPr>
              <a:t>-confirms-mechanism-for-improved-fuel-cell-catalysis</a:t>
            </a:r>
            <a:endParaRPr lang="en-US" sz="1200" b="0" i="0" u="none" strike="noStrike" kern="1200" dirty="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4">
            <a:extLst>
              <a:ext uri="{FF2B5EF4-FFF2-40B4-BE49-F238E27FC236}">
                <a16:creationId xmlns:a16="http://schemas.microsoft.com/office/drawing/2014/main" id="{C293530C-AB4A-A545-935E-368A8F63BE38}"/>
              </a:ext>
            </a:extLst>
          </p:cNvPr>
          <p:cNvSpPr>
            <a:spLocks noChangeArrowheads="1"/>
          </p:cNvSpPr>
          <p:nvPr/>
        </p:nvSpPr>
        <p:spPr bwMode="auto">
          <a:xfrm>
            <a:off x="79939" y="3915262"/>
            <a:ext cx="3016250" cy="19389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r>
              <a:rPr lang="en-US" sz="1200" b="1" dirty="0">
                <a:solidFill>
                  <a:srgbClr val="006BA6"/>
                </a:solidFill>
              </a:rPr>
              <a:t>Adding a tin oxide active site decreases the energy required for oxidation-reduction reactions in fuel cells that use platinum-based active sites. An initial oxidation-reduction reaction occurs at the tin oxide active site, and an oxygen is transferred to the platinum-based active site, where further oxidation-reduction takes place.</a:t>
            </a:r>
          </a:p>
        </p:txBody>
      </p:sp>
      <p:sp>
        <p:nvSpPr>
          <p:cNvPr id="3073" name="TextBox 2"/>
          <p:cNvSpPr txBox="1">
            <a:spLocks noChangeArrowheads="1"/>
          </p:cNvSpPr>
          <p:nvPr/>
        </p:nvSpPr>
        <p:spPr bwMode="auto">
          <a:xfrm>
            <a:off x="79939" y="6197360"/>
            <a:ext cx="8981683" cy="60016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X. Shen, T. Nagai, L.Q. Zhou, Y. Pan, L. Yao, D. Wu, Y.-S. Liu, J. Feng, J. Guo, H. Jia, Z. Peng, J. Am. Chem. Soc. 141, 9463 (2019). Work was performed at Lawrence Berkeley National Laboratory, ALS Beamlines 5.3.1 and 7.3.1. Operation of the ALS is supported by the U.S. Department of Energy, Office of Science, Basic Energy Sciences program. </a:t>
            </a:r>
          </a:p>
        </p:txBody>
      </p:sp>
      <p:sp>
        <p:nvSpPr>
          <p:cNvPr id="10" name="Title 1"/>
          <p:cNvSpPr txBox="1">
            <a:spLocks/>
          </p:cNvSpPr>
          <p:nvPr/>
        </p:nvSpPr>
        <p:spPr>
          <a:xfrm>
            <a:off x="611482" y="133350"/>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700" b="1" dirty="0">
                <a:solidFill>
                  <a:srgbClr val="00395A"/>
                </a:solidFill>
                <a:latin typeface="Calibri"/>
                <a:cs typeface="Calibri"/>
              </a:rPr>
              <a:t>ALS Confirms Mechanism for Improved Fuel Cell Catalysis</a:t>
            </a:r>
          </a:p>
        </p:txBody>
      </p:sp>
      <p:cxnSp>
        <p:nvCxnSpPr>
          <p:cNvPr id="12" name="Straight Connector 11">
            <a:extLst>
              <a:ext uri="{FF2B5EF4-FFF2-40B4-BE49-F238E27FC236}">
                <a16:creationId xmlns:a16="http://schemas.microsoft.com/office/drawing/2014/main" id="{759B8468-C795-B84A-83D8-43B972949EDA}"/>
              </a:ext>
            </a:extLst>
          </p:cNvPr>
          <p:cNvCxnSpPr>
            <a:cxnSpLocks/>
          </p:cNvCxnSpPr>
          <p:nvPr/>
        </p:nvCxnSpPr>
        <p:spPr bwMode="auto">
          <a:xfrm>
            <a:off x="177376" y="5903773"/>
            <a:ext cx="2821375"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3096189" y="783658"/>
            <a:ext cx="5850929" cy="5439951"/>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300"/>
              </a:spcAft>
              <a:defRPr/>
            </a:pPr>
            <a:r>
              <a:rPr lang="en-US" sz="2000" dirty="0">
                <a:solidFill>
                  <a:srgbClr val="5D5D5D"/>
                </a:solidFill>
                <a:latin typeface="Calibri" charset="0"/>
              </a:rPr>
              <a:t>Researchers from Toyota and the University of Akron used the Advanced Light Source to uncover a new catalysis mechanism that improves oxidation-reduction reactions in certain fuel cells by 40%. </a:t>
            </a:r>
          </a:p>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300"/>
              </a:spcAft>
              <a:defRPr/>
            </a:pPr>
            <a:r>
              <a:rPr lang="en-US" sz="2000" dirty="0">
                <a:solidFill>
                  <a:srgbClr val="5D5D5D"/>
                </a:solidFill>
                <a:latin typeface="Calibri" charset="0"/>
              </a:rPr>
              <a:t>Improving the efficiency of fuel cells will enable car companies like Toyota to increase vehicle fuel efficiency and drive range while decreasing costs and component sizes.</a:t>
            </a:r>
          </a:p>
          <a:p>
            <a:pPr marL="14288" algn="l">
              <a:spcAft>
                <a:spcPts val="30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1800" dirty="0">
                <a:solidFill>
                  <a:srgbClr val="5D5D5D"/>
                </a:solidFill>
                <a:latin typeface="Calibri" charset="0"/>
              </a:rPr>
              <a:t>Spectroscopy at Beamlines 5.3.1 and 7.3.1 revealed the oxidation state of tin in the fuel cell samples to be Sn4+.</a:t>
            </a:r>
          </a:p>
          <a:p>
            <a:pPr marL="215900" indent="-215900" algn="l">
              <a:spcAft>
                <a:spcPts val="0"/>
              </a:spcAft>
              <a:buFont typeface="Lucida Grande"/>
              <a:buChar char="−"/>
              <a:defRPr/>
            </a:pPr>
            <a:r>
              <a:rPr lang="en-US" sz="1800" dirty="0">
                <a:solidFill>
                  <a:srgbClr val="5D5D5D"/>
                </a:solidFill>
                <a:latin typeface="Calibri" charset="0"/>
              </a:rPr>
              <a:t>The tin oxide provides an active site for an initial oxidation-reduction reaction that has a lower activation energy than the platinum-based active site currently used in fuel cells.</a:t>
            </a:r>
          </a:p>
        </p:txBody>
      </p:sp>
      <p:pic>
        <p:nvPicPr>
          <p:cNvPr id="9" name="Picture 8">
            <a:extLst>
              <a:ext uri="{FF2B5EF4-FFF2-40B4-BE49-F238E27FC236}">
                <a16:creationId xmlns:a16="http://schemas.microsoft.com/office/drawing/2014/main" id="{79C54019-BBEB-434A-93A2-5CC6E82222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383363"/>
            <a:ext cx="3016250" cy="2447146"/>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128703</TotalTime>
  <Words>347</Words>
  <Application>Microsoft Macintosh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Cindy Lee</cp:lastModifiedBy>
  <cp:revision>3019</cp:revision>
  <cp:lastPrinted>2012-02-01T00:57:17Z</cp:lastPrinted>
  <dcterms:created xsi:type="dcterms:W3CDTF">2018-03-25T21:08:11Z</dcterms:created>
  <dcterms:modified xsi:type="dcterms:W3CDTF">2019-09-25T07:05:10Z</dcterms:modified>
  <cp:category/>
</cp:coreProperties>
</file>