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006BA6"/>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233"/>
    <p:restoredTop sz="79104" autoAdjust="0"/>
  </p:normalViewPr>
  <p:slideViewPr>
    <p:cSldViewPr snapToGrid="0">
      <p:cViewPr varScale="1">
        <p:scale>
          <a:sx n="155" d="100"/>
          <a:sy n="155" d="100"/>
        </p:scale>
        <p:origin x="808" y="176"/>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9/24/19</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 xmlns:ma14="http://schemas.microsoft.com/office/mac/drawingml/2011/main" xmlns:mv="urn:schemas-microsoft-com:mac:vml" xmlns:mc="http://schemas.openxmlformats.org/markup-compatibility/2006" val="1"/>
            </a:ex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lstStyle/>
          <a:p>
            <a:pPr rtl="0"/>
            <a:r>
              <a:rPr lang="en-US" dirty="0">
                <a:latin typeface="Calibri" charset="0"/>
                <a:ea typeface="ＭＳ Ｐゴシック" charset="0"/>
              </a:rPr>
              <a:t>Proteins constitute the biomachinery—the cellular gears and levers—that make our bodies work. When the machinery breaks down, the tools needed to fix the problem (i.e. drug molecules) are often proteins themselves. Until recently, the pool of proteins available for such therapeutic purposes was limited to those found in nature. But natural proteins represent a small subset of all the possible ways to link 20 amino acids—the basic building blocks of all proteins—into chains hundreds, even thousands, of units long. On top of this, there are countless ways in which any given protein chain can fold—a key aspect of functionality. "Foldit," a free online computer game, was developed to enable players to predict and design protein structures. Because the game encodes the specialized knowledge of experts on molecular interactions, players are free to let their imaginations (and competitive spirit) guide their decisions.</a:t>
            </a:r>
          </a:p>
          <a:p>
            <a:pPr rtl="0"/>
            <a:endParaRPr lang="en-US" dirty="0">
              <a:latin typeface="Calibri" charset="0"/>
              <a:ea typeface="ＭＳ Ｐゴシック" charset="0"/>
            </a:endParaRPr>
          </a:p>
          <a:p>
            <a:pPr rtl="0"/>
            <a:r>
              <a:rPr lang="en-US" sz="1200" b="1" i="0" u="none" strike="noStrike" kern="1200">
                <a:solidFill>
                  <a:schemeClr val="tx1"/>
                </a:solidFill>
                <a:effectLst/>
                <a:latin typeface="Calibri" pitchFamily="28" charset="0"/>
                <a:ea typeface="ＭＳ Ｐゴシック" pitchFamily="28" charset="-128"/>
                <a:cs typeface="ＭＳ Ｐゴシック" charset="0"/>
              </a:rPr>
              <a:t>Researchers:</a:t>
            </a:r>
            <a:r>
              <a:rPr lang="en-US" sz="1200" b="0" i="0" u="none" strike="noStrike" kern="1200">
                <a:solidFill>
                  <a:schemeClr val="tx1"/>
                </a:solidFill>
                <a:effectLst/>
                <a:latin typeface="Calibri" pitchFamily="28" charset="0"/>
                <a:ea typeface="ＭＳ Ｐゴシック" pitchFamily="28" charset="-128"/>
                <a:cs typeface="ＭＳ Ｐゴシック" charset="0"/>
              </a:rPr>
              <a:t> </a:t>
            </a:r>
            <a:r>
              <a:rPr lang="en-US" sz="1200" b="0" i="0" kern="1200">
                <a:solidFill>
                  <a:schemeClr val="tx1"/>
                </a:solidFill>
                <a:effectLst/>
                <a:latin typeface="Calibri" pitchFamily="28" charset="0"/>
                <a:ea typeface="ＭＳ Ｐゴシック" pitchFamily="28" charset="-128"/>
                <a:cs typeface="ＭＳ Ｐゴシック" charset="0"/>
              </a:rPr>
              <a:t>B. Koepnick, J. Flatten, T. Husain, A. Ford, D.-A. Silva, M.J. Bick, A. Bauer, F. DiMaio, and Z. Popović (University of Washington); G. Liu (Rutgers University and Nexomics Biosciences); Y. Ishida and G.T. Montelione (Rutgers University); A. Boykov, R.D. Estep, S. Kleinfelter, T. Nørgård-Solano, L. Wei, and Foldit Players (unaffiliated); F. Khatib (University of Massachusetts Dartmouth); S. Cooper (Northeastern University); and D. Baker (University of Washington and Howard Hughes Medical Institute).</a:t>
            </a:r>
            <a:endParaRPr lang="en-US" sz="1200" b="0" i="0" u="none" strike="noStrike" kern="1200">
              <a:solidFill>
                <a:schemeClr val="tx1"/>
              </a:solidFill>
              <a:effectLst/>
              <a:latin typeface="Calibri" pitchFamily="28" charset="0"/>
              <a:ea typeface="ＭＳ Ｐゴシック" pitchFamily="28" charset="-128"/>
              <a:cs typeface="ＭＳ Ｐゴシック" charset="0"/>
            </a:endParaRPr>
          </a:p>
          <a:p>
            <a:pPr rtl="0"/>
            <a:endParaRPr lang="en-US" b="0">
              <a:effectLst/>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b="1" i="0" u="none" strike="noStrike" kern="1200">
                <a:solidFill>
                  <a:schemeClr val="tx1"/>
                </a:solidFill>
                <a:effectLst/>
                <a:latin typeface="Calibri" pitchFamily="28" charset="0"/>
                <a:ea typeface="ＭＳ Ｐゴシック" pitchFamily="28" charset="-128"/>
                <a:cs typeface="ＭＳ Ｐゴシック" charset="0"/>
              </a:rPr>
              <a:t>Funding: </a:t>
            </a:r>
            <a:r>
              <a:rPr lang="en-US" sz="1200" b="0" i="0" kern="1200">
                <a:solidFill>
                  <a:schemeClr val="tx1"/>
                </a:solidFill>
                <a:effectLst/>
                <a:latin typeface="Calibri" pitchFamily="28" charset="0"/>
                <a:ea typeface="ＭＳ Ｐゴシック" pitchFamily="28" charset="-128"/>
                <a:cs typeface="ＭＳ Ｐゴシック" charset="0"/>
              </a:rPr>
              <a:t>National Science Foundation, National Institutes of Health, and Howard Hughes Medical Institute. Operation of the ALS is supported by the U.S. Department of Energy, Office of Science, Basic Energy Sciences Program.</a:t>
            </a:r>
            <a:endParaRPr lang="en-US" b="0">
              <a:effectLst/>
            </a:endParaRPr>
          </a:p>
          <a:p>
            <a:endParaRPr lang="en-US" sz="1600" dirty="0">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600" dirty="0">
                <a:latin typeface="Calibri" charset="0"/>
                <a:ea typeface="ＭＳ Ｐゴシック" charset="0"/>
              </a:rPr>
              <a:t>Full highlight</a:t>
            </a:r>
            <a:r>
              <a:rPr lang="en-US" sz="1600">
                <a:latin typeface="Calibri" charset="0"/>
                <a:ea typeface="ＭＳ Ｐゴシック" charset="0"/>
              </a:rPr>
              <a:t>: </a:t>
            </a:r>
            <a:r>
              <a:rPr lang="en-US" sz="1200" b="0" i="0" u="none" strike="noStrike" kern="1200">
                <a:solidFill>
                  <a:schemeClr val="tx1"/>
                </a:solidFill>
                <a:effectLst/>
                <a:latin typeface="Calibri" pitchFamily="28" charset="0"/>
                <a:ea typeface="ＭＳ Ｐゴシック" pitchFamily="28" charset="-128"/>
                <a:cs typeface="ＭＳ Ｐゴシック" charset="0"/>
              </a:rPr>
              <a:t>https://als.lbl.gov/a-citizen-science-computer-game-for-protein-design/</a:t>
            </a:r>
          </a:p>
        </p:txBody>
      </p:sp>
    </p:spTree>
    <p:extLst>
      <p:ext uri="{BB962C8B-B14F-4D97-AF65-F5344CB8AC3E}">
        <p14:creationId xmlns:p14="http://schemas.microsoft.com/office/powerpoint/2010/main" val="20734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Box 2"/>
          <p:cNvSpPr txBox="1">
            <a:spLocks noChangeArrowheads="1"/>
          </p:cNvSpPr>
          <p:nvPr/>
        </p:nvSpPr>
        <p:spPr bwMode="auto">
          <a:xfrm>
            <a:off x="154941" y="6091762"/>
            <a:ext cx="8981683" cy="769441"/>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en-US" sz="1100" dirty="0">
                <a:solidFill>
                  <a:srgbClr val="313335"/>
                </a:solidFill>
                <a:latin typeface="Calibri" charset="0"/>
              </a:rPr>
              <a:t>Publication about this research: B. Koepnick, J. Flatten, T. Husain, A. Ford, D.-A. Silva, M.J. Bick, A. Bauer, G. Liu, Y. Ishida, A. Boykov, R.D. Estep,</a:t>
            </a:r>
            <a:br>
              <a:rPr lang="en-US" sz="1100" dirty="0">
                <a:solidFill>
                  <a:srgbClr val="313335"/>
                </a:solidFill>
                <a:latin typeface="Calibri" charset="0"/>
              </a:rPr>
            </a:br>
            <a:r>
              <a:rPr lang="en-US" sz="1100" dirty="0">
                <a:solidFill>
                  <a:srgbClr val="313335"/>
                </a:solidFill>
                <a:latin typeface="Calibri" charset="0"/>
              </a:rPr>
              <a:t> S. Kleinfelter, T. Nørgård-Solano, L. Wei, Foldit Players, G.T. Montelione, F. DiMaio, Z. Popović, F. Khatib, S. Cooper, and D. Baker, </a:t>
            </a:r>
            <a:r>
              <a:rPr lang="en-US" sz="1100" i="1" dirty="0">
                <a:solidFill>
                  <a:srgbClr val="313335"/>
                </a:solidFill>
                <a:latin typeface="Calibri" charset="0"/>
              </a:rPr>
              <a:t>Nature</a:t>
            </a:r>
            <a:r>
              <a:rPr lang="en-US" sz="1100" dirty="0">
                <a:solidFill>
                  <a:srgbClr val="313335"/>
                </a:solidFill>
                <a:latin typeface="Calibri" charset="0"/>
              </a:rPr>
              <a:t> </a:t>
            </a:r>
            <a:r>
              <a:rPr lang="en-US" sz="1100" b="1" dirty="0">
                <a:solidFill>
                  <a:srgbClr val="313335"/>
                </a:solidFill>
                <a:latin typeface="Calibri" charset="0"/>
              </a:rPr>
              <a:t>570</a:t>
            </a:r>
            <a:r>
              <a:rPr lang="en-US" sz="1100" dirty="0">
                <a:solidFill>
                  <a:srgbClr val="313335"/>
                </a:solidFill>
                <a:latin typeface="Calibri" charset="0"/>
              </a:rPr>
              <a:t>, 390 (2019). Work was performed at Lawrence Berkeley National Laboratory, ALS Beamlines 5.0.1, 8.2.1, and 8.2.2. Operation of the ALS is supported by the U.S. Department of Energy, Office of Science, Basic Energy Sciences program.</a:t>
            </a:r>
            <a:endParaRPr lang="fr-FR" sz="1100" dirty="0">
              <a:solidFill>
                <a:srgbClr val="313335"/>
              </a:solidFill>
              <a:latin typeface="Calibri" charset="0"/>
            </a:endParaRPr>
          </a:p>
        </p:txBody>
      </p:sp>
      <p:sp>
        <p:nvSpPr>
          <p:cNvPr id="11" name="Rectangle 14">
            <a:extLst>
              <a:ext uri="{FF2B5EF4-FFF2-40B4-BE49-F238E27FC236}">
                <a16:creationId xmlns:a16="http://schemas.microsoft.com/office/drawing/2014/main" id="{C293530C-AB4A-A545-935E-368A8F63BE38}"/>
              </a:ext>
            </a:extLst>
          </p:cNvPr>
          <p:cNvSpPr>
            <a:spLocks noChangeArrowheads="1"/>
          </p:cNvSpPr>
          <p:nvPr/>
        </p:nvSpPr>
        <p:spPr bwMode="auto">
          <a:xfrm>
            <a:off x="6409038" y="4246814"/>
            <a:ext cx="2727586" cy="156966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p>
            <a:pPr algn="l"/>
            <a:r>
              <a:rPr lang="en-US" sz="1200" b="1" dirty="0">
                <a:solidFill>
                  <a:srgbClr val="006BA6"/>
                </a:solidFill>
              </a:rPr>
              <a:t>Top: Foldit players explore structures that lie outside the limited "protein space" in which natural proteins are found. Bottom: A viable gamer-designed protein (colored ribbons) closely matches the crystallographic structure (gray). </a:t>
            </a:r>
          </a:p>
        </p:txBody>
      </p:sp>
      <p:sp>
        <p:nvSpPr>
          <p:cNvPr id="10" name="Title 1"/>
          <p:cNvSpPr txBox="1">
            <a:spLocks/>
          </p:cNvSpPr>
          <p:nvPr/>
        </p:nvSpPr>
        <p:spPr>
          <a:xfrm>
            <a:off x="611482" y="133350"/>
            <a:ext cx="8525143"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a:solidFill>
                  <a:srgbClr val="00395A"/>
                </a:solidFill>
                <a:latin typeface="Calibri"/>
                <a:cs typeface="Calibri"/>
              </a:rPr>
              <a:t>A Citizen-Science Computer Game for Protein Design</a:t>
            </a:r>
            <a:endParaRPr lang="en-US" sz="2800" b="1" dirty="0">
              <a:solidFill>
                <a:srgbClr val="00395A"/>
              </a:solidFill>
              <a:latin typeface="Calibri"/>
              <a:cs typeface="Calibri"/>
            </a:endParaRPr>
          </a:p>
        </p:txBody>
      </p:sp>
      <p:cxnSp>
        <p:nvCxnSpPr>
          <p:cNvPr id="12" name="Straight Connector 11">
            <a:extLst>
              <a:ext uri="{FF2B5EF4-FFF2-40B4-BE49-F238E27FC236}">
                <a16:creationId xmlns:a16="http://schemas.microsoft.com/office/drawing/2014/main" id="{759B8468-C795-B84A-83D8-43B972949EDA}"/>
              </a:ext>
            </a:extLst>
          </p:cNvPr>
          <p:cNvCxnSpPr>
            <a:cxnSpLocks/>
          </p:cNvCxnSpPr>
          <p:nvPr/>
        </p:nvCxnSpPr>
        <p:spPr bwMode="auto">
          <a:xfrm>
            <a:off x="6507891" y="5874140"/>
            <a:ext cx="2496066" cy="0"/>
          </a:xfrm>
          <a:prstGeom prst="line">
            <a:avLst/>
          </a:prstGeom>
          <a:solidFill>
            <a:schemeClr val="accent1"/>
          </a:solidFill>
          <a:ln w="19050" cap="flat" cmpd="sng" algn="ctr">
            <a:solidFill>
              <a:srgbClr val="006BA6"/>
            </a:solidFill>
            <a:prstDash val="solid"/>
            <a:round/>
            <a:headEnd type="none" w="med" len="med"/>
            <a:tailEnd type="none" w="med" len="med"/>
          </a:ln>
          <a:effectLst/>
        </p:spPr>
      </p:cxnSp>
      <p:sp>
        <p:nvSpPr>
          <p:cNvPr id="17" name="Rectangle 19">
            <a:extLst>
              <a:ext uri="{FF2B5EF4-FFF2-40B4-BE49-F238E27FC236}">
                <a16:creationId xmlns:a16="http://schemas.microsoft.com/office/drawing/2014/main" id="{A6B6F28F-4092-4743-91E4-CF430E7660AC}"/>
              </a:ext>
            </a:extLst>
          </p:cNvPr>
          <p:cNvSpPr>
            <a:spLocks noChangeArrowheads="1"/>
          </p:cNvSpPr>
          <p:nvPr/>
        </p:nvSpPr>
        <p:spPr bwMode="auto">
          <a:xfrm>
            <a:off x="137605" y="865624"/>
            <a:ext cx="6413706" cy="5201424"/>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indent="-119063" algn="l">
              <a:spcBef>
                <a:spcPts val="0"/>
              </a:spcBef>
              <a:spcAft>
                <a:spcPts val="0"/>
              </a:spcAft>
              <a:defRPr/>
            </a:pPr>
            <a:r>
              <a:rPr lang="en-US" b="1" dirty="0">
                <a:solidFill>
                  <a:srgbClr val="006BA6"/>
                </a:solidFill>
                <a:latin typeface="Calibri"/>
                <a:cs typeface="Calibri"/>
              </a:rPr>
              <a:t>Scientific Achievement</a:t>
            </a:r>
          </a:p>
          <a:p>
            <a:pPr marL="215900" algn="l">
              <a:spcAft>
                <a:spcPts val="600"/>
              </a:spcAft>
              <a:defRPr/>
            </a:pPr>
            <a:r>
              <a:rPr lang="en-US" sz="2000" dirty="0">
                <a:solidFill>
                  <a:srgbClr val="5D5D5D"/>
                </a:solidFill>
                <a:latin typeface="Calibri" charset="0"/>
              </a:rPr>
              <a:t>Using the computer game, "Foldit," nonexpert citizen scientists designed new proteins whose structures, verified at the ALS, were equivalent in quality to and more structurally diverse than computer-generated designs.</a:t>
            </a:r>
          </a:p>
          <a:p>
            <a:pPr algn="l">
              <a:spcBef>
                <a:spcPts val="0"/>
              </a:spcBef>
              <a:spcAft>
                <a:spcPts val="600"/>
              </a:spcAft>
              <a:defRPr/>
            </a:pPr>
            <a:r>
              <a:rPr lang="en-US" b="1" dirty="0">
                <a:solidFill>
                  <a:srgbClr val="006BA6"/>
                </a:solidFill>
                <a:latin typeface="Calibri"/>
                <a:cs typeface="Calibri"/>
              </a:rPr>
              <a:t>Significance and Impact</a:t>
            </a:r>
          </a:p>
          <a:p>
            <a:pPr marL="215900" algn="l">
              <a:spcAft>
                <a:spcPts val="600"/>
              </a:spcAft>
              <a:defRPr/>
            </a:pPr>
            <a:r>
              <a:rPr lang="en-US" sz="2000" dirty="0">
                <a:solidFill>
                  <a:srgbClr val="5D5D5D"/>
                </a:solidFill>
                <a:latin typeface="Calibri" charset="0"/>
              </a:rPr>
              <a:t>The work shows the potential of using crowd-based creativity in the design of new proteins for fighting illness and disease</a:t>
            </a:r>
            <a:r>
              <a:rPr lang="en-US" sz="2000">
                <a:solidFill>
                  <a:srgbClr val="5D5D5D"/>
                </a:solidFill>
                <a:latin typeface="Calibri" charset="0"/>
              </a:rPr>
              <a:t>.</a:t>
            </a:r>
          </a:p>
          <a:p>
            <a:pPr algn="l">
              <a:spcBef>
                <a:spcPts val="0"/>
              </a:spcBef>
              <a:spcAft>
                <a:spcPts val="600"/>
              </a:spcAft>
              <a:defRPr/>
            </a:pPr>
            <a:r>
              <a:rPr lang="en-US" b="1" dirty="0">
                <a:solidFill>
                  <a:srgbClr val="006BA6"/>
                </a:solidFill>
                <a:latin typeface="Calibri"/>
                <a:cs typeface="Calibri"/>
              </a:rPr>
              <a:t>Research Details</a:t>
            </a:r>
          </a:p>
          <a:p>
            <a:pPr marL="215900" indent="-215900" algn="l">
              <a:spcAft>
                <a:spcPts val="0"/>
              </a:spcAft>
              <a:buFont typeface="Lucida Grande"/>
              <a:buChar char="−"/>
              <a:defRPr/>
            </a:pPr>
            <a:r>
              <a:rPr lang="en-US" sz="2000" dirty="0">
                <a:solidFill>
                  <a:srgbClr val="5D5D5D"/>
                </a:solidFill>
                <a:latin typeface="Calibri" charset="0"/>
              </a:rPr>
              <a:t>Players given a completely unfolded amino-acid chain.</a:t>
            </a:r>
          </a:p>
          <a:p>
            <a:pPr marL="215900" indent="-215900" algn="l">
              <a:spcAft>
                <a:spcPts val="0"/>
              </a:spcAft>
              <a:buFont typeface="Lucida Grande"/>
              <a:buChar char="−"/>
              <a:defRPr/>
            </a:pPr>
            <a:r>
              <a:rPr lang="en-US" sz="2000" dirty="0">
                <a:solidFill>
                  <a:srgbClr val="5D5D5D"/>
                </a:solidFill>
                <a:latin typeface="Calibri" charset="0"/>
              </a:rPr>
              <a:t>Of 146 designs generated, 56 adopted stable structures when produced in a lab. </a:t>
            </a:r>
          </a:p>
          <a:p>
            <a:pPr marL="215900" indent="-215900" algn="l">
              <a:spcAft>
                <a:spcPts val="0"/>
              </a:spcAft>
              <a:buFont typeface="Lucida Grande"/>
              <a:buChar char="−"/>
              <a:defRPr/>
            </a:pPr>
            <a:r>
              <a:rPr lang="en-US" sz="2000" dirty="0">
                <a:solidFill>
                  <a:srgbClr val="5D5D5D"/>
                </a:solidFill>
                <a:latin typeface="Calibri" charset="0"/>
              </a:rPr>
              <a:t>Three of the structures were verified experimentally </a:t>
            </a:r>
            <a:br>
              <a:rPr lang="en-US" sz="2000" dirty="0">
                <a:solidFill>
                  <a:srgbClr val="5D5D5D"/>
                </a:solidFill>
                <a:latin typeface="Calibri" charset="0"/>
              </a:rPr>
            </a:br>
            <a:r>
              <a:rPr lang="en-US" sz="2000" dirty="0">
                <a:solidFill>
                  <a:srgbClr val="5D5D5D"/>
                </a:solidFill>
                <a:latin typeface="Calibri" charset="0"/>
              </a:rPr>
              <a:t>using high-resolution x-ray crystallography at the ALS.</a:t>
            </a:r>
          </a:p>
        </p:txBody>
      </p:sp>
      <p:pic>
        <p:nvPicPr>
          <p:cNvPr id="6" name="Picture 5">
            <a:extLst>
              <a:ext uri="{FF2B5EF4-FFF2-40B4-BE49-F238E27FC236}">
                <a16:creationId xmlns:a16="http://schemas.microsoft.com/office/drawing/2014/main" id="{FD1CF304-11DB-2842-94EF-3C50C0DCCE64}"/>
              </a:ext>
            </a:extLst>
          </p:cNvPr>
          <p:cNvPicPr>
            <a:picLocks noChangeAspect="1"/>
          </p:cNvPicPr>
          <p:nvPr/>
        </p:nvPicPr>
        <p:blipFill>
          <a:blip r:embed="rId4"/>
          <a:stretch>
            <a:fillRect/>
          </a:stretch>
        </p:blipFill>
        <p:spPr>
          <a:xfrm>
            <a:off x="6625452" y="769771"/>
            <a:ext cx="2075936" cy="3537564"/>
          </a:xfrm>
          <a:prstGeom prst="rect">
            <a:avLst/>
          </a:prstGeom>
        </p:spPr>
      </p:pic>
    </p:spTree>
    <p:extLst>
      <p:ext uri="{BB962C8B-B14F-4D97-AF65-F5344CB8AC3E}">
        <p14:creationId xmlns:p14="http://schemas.microsoft.com/office/powerpoint/2010/main" val="68226832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128700</TotalTime>
  <Words>552</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Calibri</vt:lpstr>
      <vt:lpstr>Lucida Grande</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Andreas Scholl</dc:creator>
  <cp:keywords/>
  <dc:description/>
  <cp:lastModifiedBy>Lori Tamura</cp:lastModifiedBy>
  <cp:revision>3016</cp:revision>
  <cp:lastPrinted>2012-02-01T00:57:17Z</cp:lastPrinted>
  <dcterms:created xsi:type="dcterms:W3CDTF">2018-03-25T21:08:11Z</dcterms:created>
  <dcterms:modified xsi:type="dcterms:W3CDTF">2019-09-24T17:52:10Z</dcterms:modified>
  <cp:category/>
</cp:coreProperties>
</file>