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3"/>
    <p:restoredTop sz="80465" autoAdjust="0"/>
  </p:normalViewPr>
  <p:slideViewPr>
    <p:cSldViewPr snapToGrid="0">
      <p:cViewPr varScale="1">
        <p:scale>
          <a:sx n="157" d="100"/>
          <a:sy n="157" d="100"/>
        </p:scale>
        <p:origin x="728" y="17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9/23/19</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dirty="0">
                <a:latin typeface="Calibri" charset="0"/>
                <a:ea typeface="ＭＳ Ｐゴシック" charset="0"/>
              </a:rPr>
              <a:t>The inclusion of antiferromagnetic (AF) materials in future information technology hardware is an enticing prospect, promising fast, energy-efficient devices with unparalleled robustness of the encoded information. Unlike their ferromagnetic (FM) cousins, AF materials are magnetically compensated (i.e., there is no net magnetization, since the material’s antiparallel spins cancel each other out). Therefore, AF-based spintronic components would not be adversely affected by infringing stray fields. However, the absence of a net magnetization is a double-edged sword, as it also renders the spin configuration notoriously difficult to control. A “handle” for manipulating spin will be important for future AF spintronic devices. One potential handle is a little-understood AF "shape effect" on spin configurations near the edges of nano- and microstructures. Another handle is the interface exchange coupling between AF and FM layers. By investigating the impact of these competing forces as a function of structural dimensions, temperature, and applied magnetic fields, researchers can better understand the origins and engineering opportunities offered by these phenomena. </a:t>
            </a: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a:t>
            </a:r>
            <a:r>
              <a:rPr lang="en-US" sz="1200" b="0" i="0" u="none" strike="noStrike" kern="1200">
                <a:solidFill>
                  <a:schemeClr val="tx1"/>
                </a:solidFill>
                <a:effectLst/>
                <a:latin typeface="Calibri" pitchFamily="28" charset="0"/>
                <a:ea typeface="ＭＳ Ｐゴシック" pitchFamily="28" charset="-128"/>
                <a:cs typeface="ＭＳ Ｐゴシック" charset="0"/>
              </a:rPr>
              <a:t> A.D. Bang, F.K. Olsen, S.D. Slöetjes, E. Folven, and J.K. Grepstad (Norwegian University of Science and Technology); I. Hallsteinsen (Norwegian University of Science and Technology and ALS); S.T. Retterer (Oak Ridge National Laboratory); and A. Scholl and E. Arenholz (ALS).</a:t>
            </a:r>
          </a:p>
          <a:p>
            <a:pPr rtl="0"/>
            <a:endParaRPr lang="en-US" b="0">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 </a:t>
            </a:r>
            <a:r>
              <a:rPr lang="en-US" sz="1200" b="0" i="0" u="none" strike="noStrike" kern="1200">
                <a:solidFill>
                  <a:schemeClr val="tx1"/>
                </a:solidFill>
                <a:effectLst/>
                <a:latin typeface="Calibri" pitchFamily="28" charset="0"/>
                <a:ea typeface="ＭＳ Ｐゴシック" pitchFamily="28" charset="-128"/>
                <a:cs typeface="ＭＳ Ｐゴシック" charset="0"/>
              </a:rPr>
              <a:t>Research Council of Norway and U.S. Department of Energy, Office of Science, Basic Energy Sciences Program (DOE BES). Operation of the ALS is supported by DOE BES.</a:t>
            </a:r>
            <a:endParaRPr lang="en-US" b="0">
              <a:effectLst/>
            </a:endParaRP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https://als.lbl.gov/controlling-spin-in-antiferromagnetic-nanostructures/</a:t>
            </a: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9">
            <a:extLst>
              <a:ext uri="{FF2B5EF4-FFF2-40B4-BE49-F238E27FC236}">
                <a16:creationId xmlns:a16="http://schemas.microsoft.com/office/drawing/2014/main" id="{1234C3F6-50D6-8245-8441-6B199D39E07F}"/>
              </a:ext>
            </a:extLst>
          </p:cNvPr>
          <p:cNvSpPr>
            <a:spLocks noChangeArrowheads="1"/>
          </p:cNvSpPr>
          <p:nvPr/>
        </p:nvSpPr>
        <p:spPr bwMode="auto">
          <a:xfrm>
            <a:off x="80920" y="4439682"/>
            <a:ext cx="9136625" cy="1692771"/>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Samples consisted of patterned thin-film AF/FM bilayers (LaFeO</a:t>
            </a:r>
            <a:r>
              <a:rPr lang="en-US" sz="2000" baseline="-25000" dirty="0">
                <a:solidFill>
                  <a:srgbClr val="5D5D5D"/>
                </a:solidFill>
                <a:latin typeface="Calibri" charset="0"/>
              </a:rPr>
              <a:t>3</a:t>
            </a:r>
            <a:r>
              <a:rPr lang="en-US" sz="2000" dirty="0">
                <a:solidFill>
                  <a:srgbClr val="5D5D5D"/>
                </a:solidFill>
                <a:latin typeface="Calibri" charset="0"/>
              </a:rPr>
              <a:t>/La</a:t>
            </a:r>
            <a:r>
              <a:rPr lang="en-US" sz="2000" baseline="-25000" dirty="0">
                <a:solidFill>
                  <a:srgbClr val="5D5D5D"/>
                </a:solidFill>
                <a:latin typeface="Calibri" charset="0"/>
              </a:rPr>
              <a:t>0.3</a:t>
            </a:r>
            <a:r>
              <a:rPr lang="en-US" sz="2000" dirty="0">
                <a:solidFill>
                  <a:srgbClr val="5D5D5D"/>
                </a:solidFill>
                <a:latin typeface="Calibri" charset="0"/>
              </a:rPr>
              <a:t>Sr</a:t>
            </a:r>
            <a:r>
              <a:rPr lang="en-US" sz="2000" baseline="-25000" dirty="0">
                <a:solidFill>
                  <a:srgbClr val="5D5D5D"/>
                </a:solidFill>
                <a:latin typeface="Calibri" charset="0"/>
              </a:rPr>
              <a:t>0.7</a:t>
            </a:r>
            <a:r>
              <a:rPr lang="en-US" sz="2000" dirty="0">
                <a:solidFill>
                  <a:srgbClr val="5D5D5D"/>
                </a:solidFill>
                <a:latin typeface="Calibri" charset="0"/>
              </a:rPr>
              <a:t>MnO</a:t>
            </a:r>
            <a:r>
              <a:rPr lang="en-US" sz="2000" baseline="-25000" dirty="0">
                <a:solidFill>
                  <a:srgbClr val="5D5D5D"/>
                </a:solidFill>
                <a:latin typeface="Calibri" charset="0"/>
              </a:rPr>
              <a:t>3</a:t>
            </a:r>
            <a:r>
              <a:rPr lang="en-US" sz="2000" dirty="0">
                <a:solidFill>
                  <a:srgbClr val="5D5D5D"/>
                </a:solidFill>
                <a:latin typeface="Calibri" charset="0"/>
              </a:rPr>
              <a:t>).</a:t>
            </a:r>
          </a:p>
          <a:p>
            <a:pPr marL="215900" indent="-215900" algn="l">
              <a:spcAft>
                <a:spcPts val="0"/>
              </a:spcAft>
              <a:buFont typeface="Lucida Grande"/>
              <a:buChar char="−"/>
              <a:defRPr/>
            </a:pPr>
            <a:r>
              <a:rPr lang="en-US" sz="2000" dirty="0">
                <a:solidFill>
                  <a:srgbClr val="5D5D5D"/>
                </a:solidFill>
                <a:latin typeface="Calibri" charset="0"/>
              </a:rPr>
              <a:t>Studied using circularly and linearly polarized x-ray absorption spectroscopy (XAS) and photemission electron microscopy (PEEM).</a:t>
            </a:r>
          </a:p>
          <a:p>
            <a:pPr marL="215900" indent="-215900" algn="l">
              <a:spcAft>
                <a:spcPts val="0"/>
              </a:spcAft>
              <a:buFont typeface="Lucida Grande"/>
              <a:buChar char="−"/>
              <a:defRPr/>
            </a:pPr>
            <a:r>
              <a:rPr lang="en-US" sz="2000" dirty="0">
                <a:solidFill>
                  <a:srgbClr val="5D5D5D"/>
                </a:solidFill>
                <a:latin typeface="Calibri" charset="0"/>
              </a:rPr>
              <a:t>Spin alignment is temperature-dependent, tunable by varying pattern linewidths.</a:t>
            </a:r>
          </a:p>
        </p:txBody>
      </p:sp>
      <p:sp>
        <p:nvSpPr>
          <p:cNvPr id="11" name="Rectangle 14">
            <a:extLst>
              <a:ext uri="{FF2B5EF4-FFF2-40B4-BE49-F238E27FC236}">
                <a16:creationId xmlns:a16="http://schemas.microsoft.com/office/drawing/2014/main" id="{C293530C-AB4A-A545-935E-368A8F63BE38}"/>
              </a:ext>
            </a:extLst>
          </p:cNvPr>
          <p:cNvSpPr>
            <a:spLocks noChangeArrowheads="1"/>
          </p:cNvSpPr>
          <p:nvPr/>
        </p:nvSpPr>
        <p:spPr bwMode="auto">
          <a:xfrm>
            <a:off x="4687657" y="3167975"/>
            <a:ext cx="4368047" cy="138499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r>
              <a:rPr lang="en-US" sz="1200" b="1" dirty="0">
                <a:solidFill>
                  <a:srgbClr val="006BA6"/>
                </a:solidFill>
              </a:rPr>
              <a:t>“Square wave” patterns of various thicknesses were imprinted onto a thin antiferromagnetic (AF) layer on top of a ferromagnetic (FM) layer. PEEM revealed how the AF and FM spin configurations were affected by changes in temperature and linewidth. Bottom: Schematic of AF (blue) and FM (yellow) spin configurations corresponding to the images above.</a:t>
            </a:r>
          </a:p>
        </p:txBody>
      </p:sp>
      <p:sp>
        <p:nvSpPr>
          <p:cNvPr id="3073" name="TextBox 2"/>
          <p:cNvSpPr txBox="1">
            <a:spLocks noChangeArrowheads="1"/>
          </p:cNvSpPr>
          <p:nvPr/>
        </p:nvSpPr>
        <p:spPr bwMode="auto">
          <a:xfrm>
            <a:off x="79939" y="6197360"/>
            <a:ext cx="8981683" cy="60016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A.D. Bang, I. Hallsteinsen, F.K. Olsen, S.D. Slöetjes, S.T. Retterer, A. Scholl, E. Arenholz, E. Folven, and J.K. Grepstad, </a:t>
            </a:r>
            <a:r>
              <a:rPr lang="en-US" sz="1100" i="1" dirty="0">
                <a:solidFill>
                  <a:srgbClr val="313335"/>
                </a:solidFill>
                <a:latin typeface="Calibri" charset="0"/>
              </a:rPr>
              <a:t>Appl. Phys. Lett.</a:t>
            </a:r>
            <a:r>
              <a:rPr lang="en-US" sz="1100" dirty="0">
                <a:solidFill>
                  <a:srgbClr val="313335"/>
                </a:solidFill>
                <a:latin typeface="Calibri" charset="0"/>
              </a:rPr>
              <a:t> </a:t>
            </a:r>
            <a:r>
              <a:rPr lang="en-US" sz="1100" b="1" dirty="0">
                <a:solidFill>
                  <a:srgbClr val="313335"/>
                </a:solidFill>
                <a:latin typeface="Calibri" charset="0"/>
              </a:rPr>
              <a:t>114</a:t>
            </a:r>
            <a:r>
              <a:rPr lang="en-US" sz="1100" dirty="0">
                <a:solidFill>
                  <a:srgbClr val="313335"/>
                </a:solidFill>
                <a:latin typeface="Calibri" charset="0"/>
              </a:rPr>
              <a:t>, 192403 (2019). Work was performed at Lawrence Berkeley National Laboratory, ALS Beamlines 4.0.2 and 11.0.1.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33350"/>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a:solidFill>
                  <a:srgbClr val="00395A"/>
                </a:solidFill>
                <a:latin typeface="Calibri"/>
                <a:cs typeface="Calibri"/>
              </a:rPr>
              <a:t>Controlling Spin in Antiferromagnetic Nanostructures</a:t>
            </a:r>
            <a:endParaRPr lang="en-US" sz="2800" b="1" dirty="0">
              <a:solidFill>
                <a:srgbClr val="00395A"/>
              </a:solidFill>
              <a:latin typeface="Calibri"/>
              <a:cs typeface="Calibri"/>
            </a:endParaRPr>
          </a:p>
        </p:txBody>
      </p:sp>
      <p:cxnSp>
        <p:nvCxnSpPr>
          <p:cNvPr id="12" name="Straight Connector 11">
            <a:extLst>
              <a:ext uri="{FF2B5EF4-FFF2-40B4-BE49-F238E27FC236}">
                <a16:creationId xmlns:a16="http://schemas.microsoft.com/office/drawing/2014/main" id="{759B8468-C795-B84A-83D8-43B972949EDA}"/>
              </a:ext>
            </a:extLst>
          </p:cNvPr>
          <p:cNvCxnSpPr>
            <a:cxnSpLocks/>
          </p:cNvCxnSpPr>
          <p:nvPr/>
        </p:nvCxnSpPr>
        <p:spPr bwMode="auto">
          <a:xfrm>
            <a:off x="4772113" y="4630094"/>
            <a:ext cx="4175006"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90367" y="890338"/>
            <a:ext cx="4650545" cy="3639458"/>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300"/>
              </a:spcAft>
              <a:defRPr/>
            </a:pPr>
            <a:r>
              <a:rPr lang="en-US" sz="2000" dirty="0">
                <a:solidFill>
                  <a:srgbClr val="5D5D5D"/>
                </a:solidFill>
                <a:latin typeface="Calibri" charset="0"/>
              </a:rPr>
              <a:t>Researchers using the ALS discovered </a:t>
            </a:r>
            <a:br>
              <a:rPr lang="en-US" sz="2000" dirty="0">
                <a:solidFill>
                  <a:srgbClr val="5D5D5D"/>
                </a:solidFill>
                <a:latin typeface="Calibri" charset="0"/>
              </a:rPr>
            </a:br>
            <a:r>
              <a:rPr lang="en-US" sz="2000" dirty="0">
                <a:solidFill>
                  <a:srgbClr val="5D5D5D"/>
                </a:solidFill>
                <a:latin typeface="Calibri" charset="0"/>
              </a:rPr>
              <a:t>that the spin configuration of a nano-structured antiferromagnetic material </a:t>
            </a:r>
            <a:br>
              <a:rPr lang="en-US" sz="2000" dirty="0">
                <a:solidFill>
                  <a:srgbClr val="5D5D5D"/>
                </a:solidFill>
                <a:latin typeface="Calibri" charset="0"/>
              </a:rPr>
            </a:br>
            <a:r>
              <a:rPr lang="en-US" sz="2000" dirty="0">
                <a:solidFill>
                  <a:srgbClr val="5D5D5D"/>
                </a:solidFill>
                <a:latin typeface="Calibri" charset="0"/>
              </a:rPr>
              <a:t>can be affected by the dimensions of features imprinted onto the material.</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300"/>
              </a:spcAft>
              <a:defRPr/>
            </a:pPr>
            <a:r>
              <a:rPr lang="en-US" sz="2000" dirty="0">
                <a:solidFill>
                  <a:srgbClr val="5D5D5D"/>
                </a:solidFill>
                <a:latin typeface="Calibri" charset="0"/>
              </a:rPr>
              <a:t>The results suggest that nanoscale patterning can be a viable tool for engineering spin configurations in future antiferromagnetic spintronic devices</a:t>
            </a:r>
            <a:r>
              <a:rPr lang="en-US" sz="2000">
                <a:solidFill>
                  <a:srgbClr val="5D5D5D"/>
                </a:solidFill>
                <a:latin typeface="Calibri" charset="0"/>
              </a:rPr>
              <a:t>.</a:t>
            </a:r>
          </a:p>
        </p:txBody>
      </p:sp>
      <p:pic>
        <p:nvPicPr>
          <p:cNvPr id="3" name="Picture 2">
            <a:extLst>
              <a:ext uri="{FF2B5EF4-FFF2-40B4-BE49-F238E27FC236}">
                <a16:creationId xmlns:a16="http://schemas.microsoft.com/office/drawing/2014/main" id="{C20F8604-8CE8-4C4D-B3BC-3BDABAAB6E29}"/>
              </a:ext>
            </a:extLst>
          </p:cNvPr>
          <p:cNvPicPr>
            <a:picLocks noChangeAspect="1"/>
          </p:cNvPicPr>
          <p:nvPr/>
        </p:nvPicPr>
        <p:blipFill>
          <a:blip r:embed="rId4"/>
          <a:stretch>
            <a:fillRect/>
          </a:stretch>
        </p:blipFill>
        <p:spPr>
          <a:xfrm>
            <a:off x="4768321" y="882246"/>
            <a:ext cx="4178798" cy="2281740"/>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128694</TotalTime>
  <Words>544</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3016</cp:revision>
  <cp:lastPrinted>2012-02-01T00:57:17Z</cp:lastPrinted>
  <dcterms:created xsi:type="dcterms:W3CDTF">2018-03-25T21:08:11Z</dcterms:created>
  <dcterms:modified xsi:type="dcterms:W3CDTF">2019-09-23T18:45:15Z</dcterms:modified>
  <cp:category/>
</cp:coreProperties>
</file>