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3"/>
    <p:restoredTop sz="80465" autoAdjust="0"/>
  </p:normalViewPr>
  <p:slideViewPr>
    <p:cSldViewPr snapToGrid="0">
      <p:cViewPr varScale="1">
        <p:scale>
          <a:sx n="157" d="100"/>
          <a:sy n="157" d="100"/>
        </p:scale>
        <p:origin x="728"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10/22/19</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a:latin typeface="Calibri" charset="0"/>
                <a:ea typeface="ＭＳ Ｐゴシック" charset="0"/>
              </a:rPr>
              <a:t>Solid–liquid interfaces are vital to physical and chemical processes in many subjects, including corrosion, the generation and storage of energy (fuel cells, batteries), biology (ion transport through cell membranes), and environmental science (chemical weathering). However, solid–liquid interfaces are difficult to experiment on because they are buried under the bulk of the materials on either side of the interface. Furthermore, the interface region is extremely thin—only a few atomic layers. Many techniques for probing materials reveal just surface information, or, if they can penetrate more deeply, provide information averaged over a large volume, rather than from a thin slice close to an interface. In this work, researchers from several Berkeley Lab divisions—Materials Sciences, Energy Storage and Distributed Resources, the Molecular Foundry, and the ALS—developed a way to collect infrared vibrational spectra at a graphene–electrolyte interface with nanoscale spatial resolution. </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a:t>
            </a:r>
            <a:r>
              <a:rPr lang="en-US" sz="1200" b="0" i="0" u="none" strike="noStrike" kern="1200">
                <a:solidFill>
                  <a:schemeClr val="tx1"/>
                </a:solidFill>
                <a:effectLst/>
                <a:latin typeface="Calibri" pitchFamily="28" charset="0"/>
                <a:ea typeface="ＭＳ Ｐゴシック" pitchFamily="28" charset="-128"/>
                <a:cs typeface="ＭＳ Ｐゴシック" charset="0"/>
              </a:rPr>
              <a:t> Y.-H. Lu, J.M. Larson, A. Baskin, P.D. Ashby, D. Prendergast and R. Kostecki (Berkeley Lab); X. Zhao and M. Salmeron (Berkeley Lab and UC Berkeley); and H.A. Bechtel (ALS).</a:t>
            </a: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kern="1200">
                <a:solidFill>
                  <a:schemeClr val="tx1"/>
                </a:solidFill>
                <a:effectLst/>
                <a:latin typeface="Calibri" pitchFamily="28" charset="0"/>
                <a:ea typeface="ＭＳ Ｐゴシック" pitchFamily="28" charset="-128"/>
                <a:cs typeface="ＭＳ Ｐゴシック" charset="0"/>
              </a:rPr>
              <a:t>U.S. Department of Energy, Office of Science, Basic Energy Sciences Program (DOE BES); and Energy Biosciences Institute (EBI)-Shell Research Program. Operation of the ALS is supported by DOE BES.</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https://als.lbl.gov/infrared-nanospectroscopy-at-graphene-liquid-interfaces/</a:t>
            </a: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9">
            <a:extLst>
              <a:ext uri="{FF2B5EF4-FFF2-40B4-BE49-F238E27FC236}">
                <a16:creationId xmlns:a16="http://schemas.microsoft.com/office/drawing/2014/main" id="{1234C3F6-50D6-8245-8441-6B199D39E07F}"/>
              </a:ext>
            </a:extLst>
          </p:cNvPr>
          <p:cNvSpPr>
            <a:spLocks noChangeArrowheads="1"/>
          </p:cNvSpPr>
          <p:nvPr/>
        </p:nvSpPr>
        <p:spPr bwMode="auto">
          <a:xfrm>
            <a:off x="80920" y="3881334"/>
            <a:ext cx="6015777"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Synchrotron IR nanospectroscopy (SINS) overcomes IR diffraction limit; enables nanoscale spatial resolution.</a:t>
            </a:r>
          </a:p>
          <a:p>
            <a:pPr marL="215900" indent="-215900" algn="l">
              <a:spcAft>
                <a:spcPts val="0"/>
              </a:spcAft>
              <a:buFont typeface="Lucida Grande"/>
              <a:buChar char="−"/>
              <a:defRPr/>
            </a:pPr>
            <a:r>
              <a:rPr lang="en-US" sz="2000" dirty="0">
                <a:solidFill>
                  <a:srgbClr val="5D5D5D"/>
                </a:solidFill>
                <a:latin typeface="Calibri" charset="0"/>
              </a:rPr>
              <a:t>Use of graphene-capped liquid cell; graphene also acts as working electrode for operando studies.</a:t>
            </a:r>
          </a:p>
          <a:p>
            <a:pPr marL="215900" indent="-215900" algn="l">
              <a:spcAft>
                <a:spcPts val="0"/>
              </a:spcAft>
              <a:buFont typeface="Lucida Grande"/>
              <a:buChar char="−"/>
              <a:defRPr/>
            </a:pPr>
            <a:r>
              <a:rPr lang="en-US" sz="2000" dirty="0">
                <a:solidFill>
                  <a:srgbClr val="5D5D5D"/>
                </a:solidFill>
                <a:latin typeface="Calibri" charset="0"/>
              </a:rPr>
              <a:t>Results open door to future simulation work identi-fying species in electrical double layers.</a:t>
            </a:r>
          </a:p>
        </p:txBody>
      </p:sp>
      <p:sp>
        <p:nvSpPr>
          <p:cNvPr id="11" name="Rectangle 14">
            <a:extLst>
              <a:ext uri="{FF2B5EF4-FFF2-40B4-BE49-F238E27FC236}">
                <a16:creationId xmlns:a16="http://schemas.microsoft.com/office/drawing/2014/main" id="{C293530C-AB4A-A545-935E-368A8F63BE38}"/>
              </a:ext>
            </a:extLst>
          </p:cNvPr>
          <p:cNvSpPr>
            <a:spLocks noChangeArrowheads="1"/>
          </p:cNvSpPr>
          <p:nvPr/>
        </p:nvSpPr>
        <p:spPr bwMode="auto">
          <a:xfrm>
            <a:off x="6182315" y="4493403"/>
            <a:ext cx="2879307" cy="167225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Top: IR light focused onto the tip of an atomic force microscope enables the acquisition of vibrational spectra from graphene–liquid interfaces with nanometer spatial resolution. </a:t>
            </a:r>
          </a:p>
          <a:p>
            <a:pPr algn="l">
              <a:spcAft>
                <a:spcPts val="200"/>
              </a:spcAft>
            </a:pPr>
            <a:r>
              <a:rPr lang="en-US" sz="1200" b="1" dirty="0">
                <a:solidFill>
                  <a:srgbClr val="006BA6"/>
                </a:solidFill>
              </a:rPr>
              <a:t>Bottom: Comparison of conventional IR spectroscopy (ATR-FTIR) with nanospectroscopy (nano-FTIR).</a:t>
            </a:r>
          </a:p>
        </p:txBody>
      </p:sp>
      <p:sp>
        <p:nvSpPr>
          <p:cNvPr id="3073" name="TextBox 2"/>
          <p:cNvSpPr txBox="1">
            <a:spLocks noChangeArrowheads="1"/>
          </p:cNvSpPr>
          <p:nvPr/>
        </p:nvSpPr>
        <p:spPr bwMode="auto">
          <a:xfrm>
            <a:off x="79939" y="6254004"/>
            <a:ext cx="8981683"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Y.-H. Lu, J.M. Larson, A. Baskin, X. Zhao, P.D. Ashby, D. Prendergast, H.A. Bechtel, R. Kostecki, and M. Salmeron, </a:t>
            </a:r>
            <a:r>
              <a:rPr lang="en-US" sz="1100" i="1" dirty="0">
                <a:solidFill>
                  <a:srgbClr val="313335"/>
                </a:solidFill>
                <a:latin typeface="Calibri" charset="0"/>
              </a:rPr>
              <a:t>Nano Lett.</a:t>
            </a:r>
            <a:r>
              <a:rPr lang="en-US" sz="1100" dirty="0">
                <a:solidFill>
                  <a:srgbClr val="313335"/>
                </a:solidFill>
                <a:latin typeface="Calibri" charset="0"/>
              </a:rPr>
              <a:t> </a:t>
            </a:r>
            <a:r>
              <a:rPr lang="en-US" sz="1100" b="1" dirty="0">
                <a:solidFill>
                  <a:srgbClr val="313335"/>
                </a:solidFill>
                <a:latin typeface="Calibri" charset="0"/>
              </a:rPr>
              <a:t>19</a:t>
            </a:r>
            <a:r>
              <a:rPr lang="en-US" sz="1100" dirty="0">
                <a:solidFill>
                  <a:srgbClr val="313335"/>
                </a:solidFill>
                <a:latin typeface="Calibri" charset="0"/>
              </a:rPr>
              <a:t>, 5388 (2019). Work was performed at Lawrence Berkeley National Laboratory, ALS Beamlines 2.4 and 5.4.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a:solidFill>
                  <a:srgbClr val="00395A"/>
                </a:solidFill>
                <a:latin typeface="Calibri"/>
                <a:cs typeface="Calibri"/>
              </a:rPr>
              <a:t>IR Nanospectroscopy at Graphene–Liquid Interfaces </a:t>
            </a:r>
            <a:endParaRPr lang="en-US" sz="2800" b="1" dirty="0">
              <a:solidFill>
                <a:srgbClr val="00395A"/>
              </a:solidFill>
              <a:latin typeface="Calibri"/>
              <a:cs typeface="Calibri"/>
            </a:endParaRPr>
          </a:p>
        </p:txBody>
      </p:sp>
      <p:cxnSp>
        <p:nvCxnSpPr>
          <p:cNvPr id="12" name="Straight Connector 11">
            <a:extLst>
              <a:ext uri="{FF2B5EF4-FFF2-40B4-BE49-F238E27FC236}">
                <a16:creationId xmlns:a16="http://schemas.microsoft.com/office/drawing/2014/main" id="{759B8468-C795-B84A-83D8-43B972949EDA}"/>
              </a:ext>
            </a:extLst>
          </p:cNvPr>
          <p:cNvCxnSpPr>
            <a:cxnSpLocks/>
          </p:cNvCxnSpPr>
          <p:nvPr/>
        </p:nvCxnSpPr>
        <p:spPr bwMode="auto">
          <a:xfrm>
            <a:off x="6263380" y="6167574"/>
            <a:ext cx="2691831"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90366" y="890338"/>
            <a:ext cx="5982219" cy="302390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300"/>
              </a:spcAft>
              <a:defRPr/>
            </a:pPr>
            <a:r>
              <a:rPr lang="en-US" sz="2000" dirty="0">
                <a:solidFill>
                  <a:srgbClr val="5D5D5D"/>
                </a:solidFill>
                <a:latin typeface="Calibri" charset="0"/>
              </a:rPr>
              <a:t>At the Advanced Light Source, researchers developed a new infrared (IR) approach to probing the first few molecular layers of a liquid in contact with a graphene electrode under operating conditions.</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300"/>
              </a:spcAft>
              <a:defRPr/>
            </a:pPr>
            <a:r>
              <a:rPr lang="en-US" sz="2000" dirty="0">
                <a:solidFill>
                  <a:srgbClr val="5D5D5D"/>
                </a:solidFill>
                <a:latin typeface="Calibri" charset="0"/>
              </a:rPr>
              <a:t>The work offers a new way to study the interfaces that are key to understanding batteries, corrosion, and other bio- and electrochemical phenomena</a:t>
            </a:r>
            <a:r>
              <a:rPr lang="en-US" sz="2000">
                <a:solidFill>
                  <a:srgbClr val="5D5D5D"/>
                </a:solidFill>
                <a:latin typeface="Calibri" charset="0"/>
              </a:rPr>
              <a:t>.</a:t>
            </a:r>
          </a:p>
        </p:txBody>
      </p:sp>
      <p:grpSp>
        <p:nvGrpSpPr>
          <p:cNvPr id="26" name="Group 23">
            <a:extLst>
              <a:ext uri="{FF2B5EF4-FFF2-40B4-BE49-F238E27FC236}">
                <a16:creationId xmlns:a16="http://schemas.microsoft.com/office/drawing/2014/main" id="{42125307-4E0C-CF46-A5FA-2C92AE6662EE}"/>
              </a:ext>
            </a:extLst>
          </p:cNvPr>
          <p:cNvGrpSpPr>
            <a:grpSpLocks/>
          </p:cNvGrpSpPr>
          <p:nvPr/>
        </p:nvGrpSpPr>
        <p:grpSpPr bwMode="auto">
          <a:xfrm>
            <a:off x="5858634" y="2259087"/>
            <a:ext cx="2853817" cy="2266684"/>
            <a:chOff x="655468" y="3048001"/>
            <a:chExt cx="2878182" cy="2285999"/>
          </a:xfrm>
        </p:grpSpPr>
        <p:grpSp>
          <p:nvGrpSpPr>
            <p:cNvPr id="27" name="Group 7">
              <a:extLst>
                <a:ext uri="{FF2B5EF4-FFF2-40B4-BE49-F238E27FC236}">
                  <a16:creationId xmlns:a16="http://schemas.microsoft.com/office/drawing/2014/main" id="{5436C03B-DF54-F44B-9834-0F1DFA4EA6D7}"/>
                </a:ext>
              </a:extLst>
            </p:cNvPr>
            <p:cNvGrpSpPr>
              <a:grpSpLocks/>
            </p:cNvGrpSpPr>
            <p:nvPr/>
          </p:nvGrpSpPr>
          <p:grpSpPr bwMode="auto">
            <a:xfrm>
              <a:off x="655468" y="3048001"/>
              <a:ext cx="2878182" cy="2285999"/>
              <a:chOff x="645943" y="3048001"/>
              <a:chExt cx="2878182" cy="2285999"/>
            </a:xfrm>
          </p:grpSpPr>
          <p:grpSp>
            <p:nvGrpSpPr>
              <p:cNvPr id="34" name="Group 21">
                <a:extLst>
                  <a:ext uri="{FF2B5EF4-FFF2-40B4-BE49-F238E27FC236}">
                    <a16:creationId xmlns:a16="http://schemas.microsoft.com/office/drawing/2014/main" id="{FFF8D133-8606-694D-8926-3B17D4BA4E49}"/>
                  </a:ext>
                </a:extLst>
              </p:cNvPr>
              <p:cNvGrpSpPr>
                <a:grpSpLocks noChangeAspect="1"/>
              </p:cNvGrpSpPr>
              <p:nvPr/>
            </p:nvGrpSpPr>
            <p:grpSpPr bwMode="auto">
              <a:xfrm>
                <a:off x="645943" y="3048001"/>
                <a:ext cx="2783055" cy="2285999"/>
                <a:chOff x="756726" y="3200401"/>
                <a:chExt cx="3009159" cy="2471409"/>
              </a:xfrm>
            </p:grpSpPr>
            <p:pic>
              <p:nvPicPr>
                <p:cNvPr id="39" name="Picture 32">
                  <a:extLst>
                    <a:ext uri="{FF2B5EF4-FFF2-40B4-BE49-F238E27FC236}">
                      <a16:creationId xmlns:a16="http://schemas.microsoft.com/office/drawing/2014/main" id="{D0BA00A0-31FE-244B-B0E9-A025DA4C30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3011" b="50406"/>
                <a:stretch>
                  <a:fillRect/>
                </a:stretch>
              </p:blipFill>
              <p:spPr bwMode="auto">
                <a:xfrm>
                  <a:off x="1447802" y="3273355"/>
                  <a:ext cx="2318083" cy="2200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Box 33">
                  <a:extLst>
                    <a:ext uri="{FF2B5EF4-FFF2-40B4-BE49-F238E27FC236}">
                      <a16:creationId xmlns:a16="http://schemas.microsoft.com/office/drawing/2014/main" id="{C584542F-36E1-5A4A-A71E-C95F5A8BECCC}"/>
                    </a:ext>
                  </a:extLst>
                </p:cNvPr>
                <p:cNvSpPr txBox="1">
                  <a:spLocks noChangeArrowheads="1"/>
                </p:cNvSpPr>
                <p:nvPr/>
              </p:nvSpPr>
              <p:spPr bwMode="auto">
                <a:xfrm>
                  <a:off x="1783939" y="5410200"/>
                  <a:ext cx="168531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100"/>
                    <a:t>Wavenumber /cm</a:t>
                  </a:r>
                  <a:r>
                    <a:rPr lang="en-US" altLang="en-US" sz="1100" baseline="30000"/>
                    <a:t>-1</a:t>
                  </a:r>
                  <a:endParaRPr lang="es-ES" altLang="en-US" sz="1100" baseline="30000"/>
                </a:p>
              </p:txBody>
            </p:sp>
            <p:sp>
              <p:nvSpPr>
                <p:cNvPr id="41" name="TextBox 34">
                  <a:extLst>
                    <a:ext uri="{FF2B5EF4-FFF2-40B4-BE49-F238E27FC236}">
                      <a16:creationId xmlns:a16="http://schemas.microsoft.com/office/drawing/2014/main" id="{4F1F52DA-0D38-744B-91A0-3EF4E63B1E8D}"/>
                    </a:ext>
                  </a:extLst>
                </p:cNvPr>
                <p:cNvSpPr txBox="1">
                  <a:spLocks noChangeArrowheads="1"/>
                </p:cNvSpPr>
                <p:nvPr/>
              </p:nvSpPr>
              <p:spPr bwMode="auto">
                <a:xfrm>
                  <a:off x="792940" y="4683246"/>
                  <a:ext cx="561499" cy="332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r>
                    <a:rPr lang="en-US" altLang="en-US" sz="1400" b="1"/>
                    <a:t>nm</a:t>
                  </a:r>
                </a:p>
              </p:txBody>
            </p:sp>
            <p:sp>
              <p:nvSpPr>
                <p:cNvPr id="42" name="TextBox 35">
                  <a:extLst>
                    <a:ext uri="{FF2B5EF4-FFF2-40B4-BE49-F238E27FC236}">
                      <a16:creationId xmlns:a16="http://schemas.microsoft.com/office/drawing/2014/main" id="{0F089674-AD90-4940-B20B-4D41E1BF73D1}"/>
                    </a:ext>
                  </a:extLst>
                </p:cNvPr>
                <p:cNvSpPr txBox="1">
                  <a:spLocks noChangeArrowheads="1"/>
                </p:cNvSpPr>
                <p:nvPr/>
              </p:nvSpPr>
              <p:spPr bwMode="auto">
                <a:xfrm>
                  <a:off x="756726" y="3691464"/>
                  <a:ext cx="722776" cy="332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1400" b="1"/>
                    <a:t>µm </a:t>
                  </a:r>
                </a:p>
              </p:txBody>
            </p:sp>
            <p:sp>
              <p:nvSpPr>
                <p:cNvPr id="43" name="TextBox 39">
                  <a:extLst>
                    <a:ext uri="{FF2B5EF4-FFF2-40B4-BE49-F238E27FC236}">
                      <a16:creationId xmlns:a16="http://schemas.microsoft.com/office/drawing/2014/main" id="{6189347A-2744-C345-A5EE-42DBBFF7883E}"/>
                    </a:ext>
                  </a:extLst>
                </p:cNvPr>
                <p:cNvSpPr txBox="1">
                  <a:spLocks noChangeArrowheads="1"/>
                </p:cNvSpPr>
                <p:nvPr/>
              </p:nvSpPr>
              <p:spPr bwMode="auto">
                <a:xfrm rot="-5400000">
                  <a:off x="1062558" y="3645667"/>
                  <a:ext cx="1156757" cy="26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S" sz="1000"/>
                    <a:t>Absorbance (au)                </a:t>
                  </a:r>
                  <a:endParaRPr lang="es-ES" altLang="es-ES" sz="1000"/>
                </a:p>
              </p:txBody>
            </p:sp>
            <p:sp>
              <p:nvSpPr>
                <p:cNvPr id="44" name="TextBox 40">
                  <a:extLst>
                    <a:ext uri="{FF2B5EF4-FFF2-40B4-BE49-F238E27FC236}">
                      <a16:creationId xmlns:a16="http://schemas.microsoft.com/office/drawing/2014/main" id="{43723A32-71B5-714B-B33A-837BDC8F6408}"/>
                    </a:ext>
                  </a:extLst>
                </p:cNvPr>
                <p:cNvSpPr txBox="1">
                  <a:spLocks noChangeArrowheads="1"/>
                </p:cNvSpPr>
                <p:nvPr/>
              </p:nvSpPr>
              <p:spPr bwMode="auto">
                <a:xfrm rot="-5400000">
                  <a:off x="1046254" y="4728755"/>
                  <a:ext cx="1189367" cy="2745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S" sz="1000"/>
                    <a:t>Absorbance (au)                </a:t>
                  </a:r>
                  <a:endParaRPr lang="es-ES" altLang="es-ES" sz="1000"/>
                </a:p>
              </p:txBody>
            </p:sp>
            <p:sp>
              <p:nvSpPr>
                <p:cNvPr id="45" name="Right Brace 44">
                  <a:extLst>
                    <a:ext uri="{FF2B5EF4-FFF2-40B4-BE49-F238E27FC236}">
                      <a16:creationId xmlns:a16="http://schemas.microsoft.com/office/drawing/2014/main" id="{67F4D4DB-5EA6-8A45-8496-73D178E32DF4}"/>
                    </a:ext>
                  </a:extLst>
                </p:cNvPr>
                <p:cNvSpPr/>
                <p:nvPr/>
              </p:nvSpPr>
              <p:spPr>
                <a:xfrm rot="10800000">
                  <a:off x="1319738" y="4398348"/>
                  <a:ext cx="209413" cy="971401"/>
                </a:xfrm>
                <a:prstGeom prst="rightBrace">
                  <a:avLst>
                    <a:gd name="adj1" fmla="val 18768"/>
                    <a:gd name="adj2" fmla="val 50000"/>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sz="1400"/>
                </a:p>
              </p:txBody>
            </p:sp>
            <p:sp>
              <p:nvSpPr>
                <p:cNvPr id="46" name="Right Brace 45">
                  <a:extLst>
                    <a:ext uri="{FF2B5EF4-FFF2-40B4-BE49-F238E27FC236}">
                      <a16:creationId xmlns:a16="http://schemas.microsoft.com/office/drawing/2014/main" id="{DDA247ED-C3C0-4F4E-8541-12269F8E608C}"/>
                    </a:ext>
                  </a:extLst>
                </p:cNvPr>
                <p:cNvSpPr/>
                <p:nvPr/>
              </p:nvSpPr>
              <p:spPr>
                <a:xfrm rot="10800000">
                  <a:off x="1309439" y="3246740"/>
                  <a:ext cx="230011" cy="1052065"/>
                </a:xfrm>
                <a:prstGeom prst="rightBrace">
                  <a:avLst>
                    <a:gd name="adj1" fmla="val 18768"/>
                    <a:gd name="adj2" fmla="val 50000"/>
                  </a:avLst>
                </a:prstGeom>
                <a:solidFill>
                  <a:schemeClr val="bg1"/>
                </a:solidFill>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sz="1400"/>
                </a:p>
              </p:txBody>
            </p:sp>
          </p:grpSp>
          <p:sp>
            <p:nvSpPr>
              <p:cNvPr id="35" name="TextBox 34">
                <a:extLst>
                  <a:ext uri="{FF2B5EF4-FFF2-40B4-BE49-F238E27FC236}">
                    <a16:creationId xmlns:a16="http://schemas.microsoft.com/office/drawing/2014/main" id="{DB6C98CA-5A3A-D74B-AA90-E163DF704405}"/>
                  </a:ext>
                </a:extLst>
              </p:cNvPr>
              <p:cNvSpPr txBox="1"/>
              <p:nvPr/>
            </p:nvSpPr>
            <p:spPr>
              <a:xfrm>
                <a:off x="3151057" y="3135314"/>
                <a:ext cx="369893" cy="215900"/>
              </a:xfrm>
              <a:prstGeom prst="rect">
                <a:avLst/>
              </a:prstGeom>
              <a:noFill/>
            </p:spPr>
            <p:txBody>
              <a:bodyPr>
                <a:spAutoFit/>
              </a:bodyPr>
              <a:lstStyle/>
              <a:p>
                <a:pPr>
                  <a:defRPr/>
                </a:pPr>
                <a:r>
                  <a:rPr lang="en-US" sz="765" b="1" dirty="0">
                    <a:latin typeface="Arial Narrow" panose="020B0606020202030204" pitchFamily="34" charset="0"/>
                    <a:cs typeface="Arial" panose="020B0604020202020204" pitchFamily="34" charset="0"/>
                  </a:rPr>
                  <a:t>0.1M</a:t>
                </a:r>
                <a:endParaRPr lang="es-ES" sz="765" b="1" dirty="0">
                  <a:latin typeface="Arial Narrow" panose="020B060602020203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0D4AB355-1F2E-AD45-A32D-8AB3B431CF57}"/>
                  </a:ext>
                </a:extLst>
              </p:cNvPr>
              <p:cNvSpPr txBox="1"/>
              <p:nvPr/>
            </p:nvSpPr>
            <p:spPr>
              <a:xfrm>
                <a:off x="3147882" y="3305176"/>
                <a:ext cx="373068" cy="215900"/>
              </a:xfrm>
              <a:prstGeom prst="rect">
                <a:avLst/>
              </a:prstGeom>
              <a:noFill/>
            </p:spPr>
            <p:txBody>
              <a:bodyPr wrap="none">
                <a:spAutoFit/>
              </a:bodyPr>
              <a:lstStyle/>
              <a:p>
                <a:pPr>
                  <a:defRPr/>
                </a:pPr>
                <a:r>
                  <a:rPr lang="en-US" sz="765" b="1" dirty="0">
                    <a:solidFill>
                      <a:srgbClr val="FF0000"/>
                    </a:solidFill>
                    <a:latin typeface="Arial Narrow" panose="020B0606020202030204" pitchFamily="34" charset="0"/>
                    <a:cs typeface="Arial" panose="020B0604020202020204" pitchFamily="34" charset="0"/>
                  </a:rPr>
                  <a:t>1.0M</a:t>
                </a:r>
                <a:endParaRPr lang="es-ES" sz="765" b="1" dirty="0">
                  <a:solidFill>
                    <a:srgbClr val="FF0000"/>
                  </a:solidFill>
                  <a:latin typeface="Arial Narrow" panose="020B060602020203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68A202BF-6F4F-9942-BB8C-105ED7240994}"/>
                  </a:ext>
                </a:extLst>
              </p:cNvPr>
              <p:cNvSpPr txBox="1"/>
              <p:nvPr/>
            </p:nvSpPr>
            <p:spPr>
              <a:xfrm>
                <a:off x="3152644" y="3455989"/>
                <a:ext cx="371481" cy="215900"/>
              </a:xfrm>
              <a:prstGeom prst="rect">
                <a:avLst/>
              </a:prstGeom>
              <a:noFill/>
            </p:spPr>
            <p:txBody>
              <a:bodyPr wrap="none">
                <a:spAutoFit/>
              </a:bodyPr>
              <a:lstStyle/>
              <a:p>
                <a:pPr>
                  <a:defRPr/>
                </a:pPr>
                <a:r>
                  <a:rPr lang="en-US" sz="765" b="1" dirty="0">
                    <a:solidFill>
                      <a:srgbClr val="009900"/>
                    </a:solidFill>
                    <a:latin typeface="Arial Narrow" panose="020B0606020202030204" pitchFamily="34" charset="0"/>
                    <a:cs typeface="Arial" panose="020B0604020202020204" pitchFamily="34" charset="0"/>
                  </a:rPr>
                  <a:t>2.0M</a:t>
                </a:r>
                <a:endParaRPr lang="es-ES" sz="765" b="1" dirty="0">
                  <a:solidFill>
                    <a:srgbClr val="009900"/>
                  </a:solidFill>
                  <a:latin typeface="Arial Narrow" panose="020B060602020203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214E0328-E68F-DC43-8A19-ECBF245C2A49}"/>
                  </a:ext>
                </a:extLst>
              </p:cNvPr>
              <p:cNvSpPr txBox="1"/>
              <p:nvPr/>
            </p:nvSpPr>
            <p:spPr>
              <a:xfrm>
                <a:off x="2401745" y="4197350"/>
                <a:ext cx="369893" cy="215900"/>
              </a:xfrm>
              <a:prstGeom prst="rect">
                <a:avLst/>
              </a:prstGeom>
              <a:noFill/>
            </p:spPr>
            <p:txBody>
              <a:bodyPr>
                <a:spAutoFit/>
              </a:bodyPr>
              <a:lstStyle/>
              <a:p>
                <a:pPr>
                  <a:defRPr/>
                </a:pPr>
                <a:r>
                  <a:rPr lang="en-US" sz="765" b="1" dirty="0">
                    <a:latin typeface="Arial Narrow" panose="020B0606020202030204" pitchFamily="34" charset="0"/>
                    <a:cs typeface="Arial" panose="020B0604020202020204" pitchFamily="34" charset="0"/>
                  </a:rPr>
                  <a:t>0.1M</a:t>
                </a:r>
                <a:endParaRPr lang="es-ES" sz="765" b="1" dirty="0">
                  <a:latin typeface="Arial Narrow" panose="020B0606020202030204" pitchFamily="34" charset="0"/>
                  <a:cs typeface="Arial" panose="020B0604020202020204" pitchFamily="34" charset="0"/>
                </a:endParaRPr>
              </a:p>
            </p:txBody>
          </p:sp>
        </p:grpSp>
        <p:sp>
          <p:nvSpPr>
            <p:cNvPr id="28" name="Freeform 10">
              <a:extLst>
                <a:ext uri="{FF2B5EF4-FFF2-40B4-BE49-F238E27FC236}">
                  <a16:creationId xmlns:a16="http://schemas.microsoft.com/office/drawing/2014/main" id="{497E9626-6523-8744-8F6A-402E6889690D}"/>
                </a:ext>
              </a:extLst>
            </p:cNvPr>
            <p:cNvSpPr/>
            <p:nvPr/>
          </p:nvSpPr>
          <p:spPr>
            <a:xfrm>
              <a:off x="2704962" y="3749676"/>
              <a:ext cx="449270" cy="225425"/>
            </a:xfrm>
            <a:custGeom>
              <a:avLst/>
              <a:gdLst>
                <a:gd name="connsiteX0" fmla="*/ 0 w 483505"/>
                <a:gd name="connsiteY0" fmla="*/ 186794 h 226878"/>
                <a:gd name="connsiteX1" fmla="*/ 82672 w 483505"/>
                <a:gd name="connsiteY1" fmla="*/ 164247 h 226878"/>
                <a:gd name="connsiteX2" fmla="*/ 157828 w 483505"/>
                <a:gd name="connsiteY2" fmla="*/ 104122 h 226878"/>
                <a:gd name="connsiteX3" fmla="*/ 212943 w 483505"/>
                <a:gd name="connsiteY3" fmla="*/ 11430 h 226878"/>
                <a:gd name="connsiteX4" fmla="*/ 250521 w 483505"/>
                <a:gd name="connsiteY4" fmla="*/ 11430 h 226878"/>
                <a:gd name="connsiteX5" fmla="*/ 325677 w 483505"/>
                <a:gd name="connsiteY5" fmla="*/ 101617 h 226878"/>
                <a:gd name="connsiteX6" fmla="*/ 388307 w 483505"/>
                <a:gd name="connsiteY6" fmla="*/ 179279 h 226878"/>
                <a:gd name="connsiteX7" fmla="*/ 483505 w 483505"/>
                <a:gd name="connsiteY7" fmla="*/ 226878 h 226878"/>
                <a:gd name="connsiteX8" fmla="*/ 483505 w 483505"/>
                <a:gd name="connsiteY8" fmla="*/ 226878 h 226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3505" h="226878">
                  <a:moveTo>
                    <a:pt x="0" y="186794"/>
                  </a:moveTo>
                  <a:cubicBezTo>
                    <a:pt x="28183" y="182410"/>
                    <a:pt x="56367" y="178026"/>
                    <a:pt x="82672" y="164247"/>
                  </a:cubicBezTo>
                  <a:cubicBezTo>
                    <a:pt x="108977" y="150468"/>
                    <a:pt x="136116" y="129591"/>
                    <a:pt x="157828" y="104122"/>
                  </a:cubicBezTo>
                  <a:cubicBezTo>
                    <a:pt x="179540" y="78652"/>
                    <a:pt x="197494" y="26879"/>
                    <a:pt x="212943" y="11430"/>
                  </a:cubicBezTo>
                  <a:cubicBezTo>
                    <a:pt x="228392" y="-4019"/>
                    <a:pt x="231732" y="-3601"/>
                    <a:pt x="250521" y="11430"/>
                  </a:cubicBezTo>
                  <a:cubicBezTo>
                    <a:pt x="269310" y="26461"/>
                    <a:pt x="302713" y="73642"/>
                    <a:pt x="325677" y="101617"/>
                  </a:cubicBezTo>
                  <a:cubicBezTo>
                    <a:pt x="348641" y="129592"/>
                    <a:pt x="362002" y="158402"/>
                    <a:pt x="388307" y="179279"/>
                  </a:cubicBezTo>
                  <a:cubicBezTo>
                    <a:pt x="414612" y="200156"/>
                    <a:pt x="483505" y="226878"/>
                    <a:pt x="483505" y="226878"/>
                  </a:cubicBezTo>
                  <a:lnTo>
                    <a:pt x="483505" y="226878"/>
                  </a:lnTo>
                </a:path>
              </a:pathLst>
            </a:custGeom>
            <a:solidFill>
              <a:srgbClr val="A6A6A6">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29" name="Freeform 12">
              <a:extLst>
                <a:ext uri="{FF2B5EF4-FFF2-40B4-BE49-F238E27FC236}">
                  <a16:creationId xmlns:a16="http://schemas.microsoft.com/office/drawing/2014/main" id="{BC3684DD-6682-CE4F-A11F-015C57DBAF75}"/>
                </a:ext>
              </a:extLst>
            </p:cNvPr>
            <p:cNvSpPr/>
            <p:nvPr/>
          </p:nvSpPr>
          <p:spPr>
            <a:xfrm>
              <a:off x="1600045" y="3917951"/>
              <a:ext cx="373069" cy="46038"/>
            </a:xfrm>
            <a:custGeom>
              <a:avLst/>
              <a:gdLst>
                <a:gd name="connsiteX0" fmla="*/ 0 w 288098"/>
                <a:gd name="connsiteY0" fmla="*/ 25301 h 35322"/>
                <a:gd name="connsiteX1" fmla="*/ 65135 w 288098"/>
                <a:gd name="connsiteY1" fmla="*/ 20291 h 35322"/>
                <a:gd name="connsiteX2" fmla="*/ 115239 w 288098"/>
                <a:gd name="connsiteY2" fmla="*/ 249 h 35322"/>
                <a:gd name="connsiteX3" fmla="*/ 175364 w 288098"/>
                <a:gd name="connsiteY3" fmla="*/ 10270 h 35322"/>
                <a:gd name="connsiteX4" fmla="*/ 227973 w 288098"/>
                <a:gd name="connsiteY4" fmla="*/ 27807 h 35322"/>
                <a:gd name="connsiteX5" fmla="*/ 288098 w 288098"/>
                <a:gd name="connsiteY5" fmla="*/ 35322 h 35322"/>
                <a:gd name="connsiteX6" fmla="*/ 288098 w 288098"/>
                <a:gd name="connsiteY6" fmla="*/ 35322 h 3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098" h="35322">
                  <a:moveTo>
                    <a:pt x="0" y="25301"/>
                  </a:moveTo>
                  <a:cubicBezTo>
                    <a:pt x="22964" y="24883"/>
                    <a:pt x="45929" y="24466"/>
                    <a:pt x="65135" y="20291"/>
                  </a:cubicBezTo>
                  <a:cubicBezTo>
                    <a:pt x="84341" y="16116"/>
                    <a:pt x="96868" y="1919"/>
                    <a:pt x="115239" y="249"/>
                  </a:cubicBezTo>
                  <a:cubicBezTo>
                    <a:pt x="133610" y="-1421"/>
                    <a:pt x="156575" y="5677"/>
                    <a:pt x="175364" y="10270"/>
                  </a:cubicBezTo>
                  <a:cubicBezTo>
                    <a:pt x="194153" y="14863"/>
                    <a:pt x="209184" y="23632"/>
                    <a:pt x="227973" y="27807"/>
                  </a:cubicBezTo>
                  <a:cubicBezTo>
                    <a:pt x="246762" y="31982"/>
                    <a:pt x="288098" y="35322"/>
                    <a:pt x="288098" y="35322"/>
                  </a:cubicBezTo>
                  <a:lnTo>
                    <a:pt x="288098" y="35322"/>
                  </a:lnTo>
                </a:path>
              </a:pathLst>
            </a:custGeom>
            <a:solidFill>
              <a:srgbClr val="9B9B9B">
                <a:alpha val="5764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0" name="Freeform 15">
              <a:extLst>
                <a:ext uri="{FF2B5EF4-FFF2-40B4-BE49-F238E27FC236}">
                  <a16:creationId xmlns:a16="http://schemas.microsoft.com/office/drawing/2014/main" id="{DABBF47F-EE46-5C44-8424-3C21E3B65289}"/>
                </a:ext>
              </a:extLst>
            </p:cNvPr>
            <p:cNvSpPr/>
            <p:nvPr/>
          </p:nvSpPr>
          <p:spPr>
            <a:xfrm>
              <a:off x="1684184" y="4398963"/>
              <a:ext cx="317505" cy="568325"/>
            </a:xfrm>
            <a:custGeom>
              <a:avLst/>
              <a:gdLst>
                <a:gd name="connsiteX0" fmla="*/ 0 w 303130"/>
                <a:gd name="connsiteY0" fmla="*/ 543340 h 550856"/>
                <a:gd name="connsiteX1" fmla="*/ 27557 w 303130"/>
                <a:gd name="connsiteY1" fmla="*/ 463174 h 550856"/>
                <a:gd name="connsiteX2" fmla="*/ 60125 w 303130"/>
                <a:gd name="connsiteY2" fmla="*/ 320377 h 550856"/>
                <a:gd name="connsiteX3" fmla="*/ 97703 w 303130"/>
                <a:gd name="connsiteY3" fmla="*/ 140002 h 550856"/>
                <a:gd name="connsiteX4" fmla="*/ 122755 w 303130"/>
                <a:gd name="connsiteY4" fmla="*/ 37289 h 550856"/>
                <a:gd name="connsiteX5" fmla="*/ 152818 w 303130"/>
                <a:gd name="connsiteY5" fmla="*/ 7226 h 550856"/>
                <a:gd name="connsiteX6" fmla="*/ 187890 w 303130"/>
                <a:gd name="connsiteY6" fmla="*/ 162549 h 550856"/>
                <a:gd name="connsiteX7" fmla="*/ 250521 w 303130"/>
                <a:gd name="connsiteY7" fmla="*/ 433111 h 550856"/>
                <a:gd name="connsiteX8" fmla="*/ 280583 w 303130"/>
                <a:gd name="connsiteY8" fmla="*/ 525804 h 550856"/>
                <a:gd name="connsiteX9" fmla="*/ 303130 w 303130"/>
                <a:gd name="connsiteY9" fmla="*/ 550856 h 550856"/>
                <a:gd name="connsiteX10" fmla="*/ 303130 w 303130"/>
                <a:gd name="connsiteY10" fmla="*/ 550856 h 55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3130" h="550856">
                  <a:moveTo>
                    <a:pt x="0" y="543340"/>
                  </a:moveTo>
                  <a:cubicBezTo>
                    <a:pt x="8768" y="521837"/>
                    <a:pt x="17536" y="500334"/>
                    <a:pt x="27557" y="463174"/>
                  </a:cubicBezTo>
                  <a:cubicBezTo>
                    <a:pt x="37578" y="426014"/>
                    <a:pt x="48434" y="374239"/>
                    <a:pt x="60125" y="320377"/>
                  </a:cubicBezTo>
                  <a:cubicBezTo>
                    <a:pt x="71816" y="266515"/>
                    <a:pt x="87265" y="187183"/>
                    <a:pt x="97703" y="140002"/>
                  </a:cubicBezTo>
                  <a:cubicBezTo>
                    <a:pt x="108141" y="92821"/>
                    <a:pt x="113569" y="59418"/>
                    <a:pt x="122755" y="37289"/>
                  </a:cubicBezTo>
                  <a:cubicBezTo>
                    <a:pt x="131941" y="15160"/>
                    <a:pt x="141962" y="-13651"/>
                    <a:pt x="152818" y="7226"/>
                  </a:cubicBezTo>
                  <a:cubicBezTo>
                    <a:pt x="163674" y="28103"/>
                    <a:pt x="171606" y="91568"/>
                    <a:pt x="187890" y="162549"/>
                  </a:cubicBezTo>
                  <a:cubicBezTo>
                    <a:pt x="204174" y="233530"/>
                    <a:pt x="235072" y="372569"/>
                    <a:pt x="250521" y="433111"/>
                  </a:cubicBezTo>
                  <a:cubicBezTo>
                    <a:pt x="265970" y="493653"/>
                    <a:pt x="271815" y="506180"/>
                    <a:pt x="280583" y="525804"/>
                  </a:cubicBezTo>
                  <a:cubicBezTo>
                    <a:pt x="289351" y="545428"/>
                    <a:pt x="303130" y="550856"/>
                    <a:pt x="303130" y="550856"/>
                  </a:cubicBezTo>
                  <a:lnTo>
                    <a:pt x="303130" y="550856"/>
                  </a:lnTo>
                </a:path>
              </a:pathLst>
            </a:custGeom>
            <a:solidFill>
              <a:srgbClr val="A6A6A6">
                <a:alpha val="4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1" name="Freeform 16">
              <a:extLst>
                <a:ext uri="{FF2B5EF4-FFF2-40B4-BE49-F238E27FC236}">
                  <a16:creationId xmlns:a16="http://schemas.microsoft.com/office/drawing/2014/main" id="{CCEBA076-9F11-9A4F-BA56-9DA85EA02AB0}"/>
                </a:ext>
              </a:extLst>
            </p:cNvPr>
            <p:cNvSpPr/>
            <p:nvPr/>
          </p:nvSpPr>
          <p:spPr>
            <a:xfrm>
              <a:off x="2851014" y="4845050"/>
              <a:ext cx="276229" cy="144463"/>
            </a:xfrm>
            <a:custGeom>
              <a:avLst/>
              <a:gdLst>
                <a:gd name="connsiteX0" fmla="*/ 0 w 263046"/>
                <a:gd name="connsiteY0" fmla="*/ 119908 h 126118"/>
                <a:gd name="connsiteX1" fmla="*/ 67640 w 263046"/>
                <a:gd name="connsiteY1" fmla="*/ 49762 h 126118"/>
                <a:gd name="connsiteX2" fmla="*/ 110229 w 263046"/>
                <a:gd name="connsiteY2" fmla="*/ 4668 h 126118"/>
                <a:gd name="connsiteX3" fmla="*/ 147807 w 263046"/>
                <a:gd name="connsiteY3" fmla="*/ 12184 h 126118"/>
                <a:gd name="connsiteX4" fmla="*/ 215448 w 263046"/>
                <a:gd name="connsiteY4" fmla="*/ 99866 h 126118"/>
                <a:gd name="connsiteX5" fmla="*/ 243005 w 263046"/>
                <a:gd name="connsiteY5" fmla="*/ 124918 h 126118"/>
                <a:gd name="connsiteX6" fmla="*/ 263046 w 263046"/>
                <a:gd name="connsiteY6" fmla="*/ 122413 h 126118"/>
                <a:gd name="connsiteX7" fmla="*/ 263046 w 263046"/>
                <a:gd name="connsiteY7" fmla="*/ 122413 h 126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046" h="126118">
                  <a:moveTo>
                    <a:pt x="0" y="119908"/>
                  </a:moveTo>
                  <a:lnTo>
                    <a:pt x="67640" y="49762"/>
                  </a:lnTo>
                  <a:cubicBezTo>
                    <a:pt x="86011" y="30555"/>
                    <a:pt x="96868" y="10931"/>
                    <a:pt x="110229" y="4668"/>
                  </a:cubicBezTo>
                  <a:cubicBezTo>
                    <a:pt x="123590" y="-1595"/>
                    <a:pt x="130271" y="-3682"/>
                    <a:pt x="147807" y="12184"/>
                  </a:cubicBezTo>
                  <a:cubicBezTo>
                    <a:pt x="165343" y="28050"/>
                    <a:pt x="199582" y="81077"/>
                    <a:pt x="215448" y="99866"/>
                  </a:cubicBezTo>
                  <a:cubicBezTo>
                    <a:pt x="231314" y="118655"/>
                    <a:pt x="235072" y="121160"/>
                    <a:pt x="243005" y="124918"/>
                  </a:cubicBezTo>
                  <a:cubicBezTo>
                    <a:pt x="250938" y="128676"/>
                    <a:pt x="263046" y="122413"/>
                    <a:pt x="263046" y="122413"/>
                  </a:cubicBezTo>
                  <a:lnTo>
                    <a:pt x="263046" y="122413"/>
                  </a:lnTo>
                </a:path>
              </a:pathLst>
            </a:custGeom>
            <a:solidFill>
              <a:srgbClr val="A6A6A6">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2" name="Rectangle 31">
              <a:extLst>
                <a:ext uri="{FF2B5EF4-FFF2-40B4-BE49-F238E27FC236}">
                  <a16:creationId xmlns:a16="http://schemas.microsoft.com/office/drawing/2014/main" id="{143D7D2B-DFC7-304D-B012-1D05D50B9193}"/>
                </a:ext>
              </a:extLst>
            </p:cNvPr>
            <p:cNvSpPr/>
            <p:nvPr/>
          </p:nvSpPr>
          <p:spPr>
            <a:xfrm>
              <a:off x="1854049" y="3563939"/>
              <a:ext cx="231779" cy="107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33" name="Straight Arrow Connector 32">
              <a:extLst>
                <a:ext uri="{FF2B5EF4-FFF2-40B4-BE49-F238E27FC236}">
                  <a16:creationId xmlns:a16="http://schemas.microsoft.com/office/drawing/2014/main" id="{6C12B318-D5A0-FB42-A65D-58B1EC349069}"/>
                </a:ext>
              </a:extLst>
            </p:cNvPr>
            <p:cNvCxnSpPr/>
            <p:nvPr/>
          </p:nvCxnSpPr>
          <p:spPr>
            <a:xfrm flipH="1">
              <a:off x="1819123" y="3413126"/>
              <a:ext cx="161928" cy="0"/>
            </a:xfrm>
            <a:prstGeom prst="straightConnector1">
              <a:avLst/>
            </a:prstGeom>
            <a:ln>
              <a:headEnd type="none" w="med" len="med"/>
              <a:tailEnd type="stealth" w="med" len="med"/>
            </a:ln>
          </p:spPr>
          <p:style>
            <a:lnRef idx="1">
              <a:schemeClr val="accent1"/>
            </a:lnRef>
            <a:fillRef idx="0">
              <a:schemeClr val="accent1"/>
            </a:fillRef>
            <a:effectRef idx="0">
              <a:schemeClr val="accent1"/>
            </a:effectRef>
            <a:fontRef idx="minor">
              <a:schemeClr val="tx1"/>
            </a:fontRef>
          </p:style>
        </p:cxnSp>
      </p:grpSp>
      <p:pic>
        <p:nvPicPr>
          <p:cNvPr id="3" name="Picture 2">
            <a:extLst>
              <a:ext uri="{FF2B5EF4-FFF2-40B4-BE49-F238E27FC236}">
                <a16:creationId xmlns:a16="http://schemas.microsoft.com/office/drawing/2014/main" id="{2F2EB941-4480-3048-ABA8-5BE535958C00}"/>
              </a:ext>
            </a:extLst>
          </p:cNvPr>
          <p:cNvPicPr>
            <a:picLocks noChangeAspect="1"/>
          </p:cNvPicPr>
          <p:nvPr/>
        </p:nvPicPr>
        <p:blipFill>
          <a:blip r:embed="rId5"/>
          <a:stretch>
            <a:fillRect/>
          </a:stretch>
        </p:blipFill>
        <p:spPr>
          <a:xfrm>
            <a:off x="6443759" y="813142"/>
            <a:ext cx="2151062" cy="1412532"/>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128779</TotalTime>
  <Words>421</Words>
  <Application>Microsoft Macintosh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Arial Narrow</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3039</cp:revision>
  <cp:lastPrinted>2012-02-01T00:57:17Z</cp:lastPrinted>
  <dcterms:created xsi:type="dcterms:W3CDTF">2018-03-25T21:08:11Z</dcterms:created>
  <dcterms:modified xsi:type="dcterms:W3CDTF">2019-10-22T19:16:33Z</dcterms:modified>
  <cp:category/>
</cp:coreProperties>
</file>