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2"/>
    <p:restoredTop sz="80465" autoAdjust="0"/>
  </p:normalViewPr>
  <p:slideViewPr>
    <p:cSldViewPr snapToGrid="0">
      <p:cViewPr varScale="1">
        <p:scale>
          <a:sx n="157" d="100"/>
          <a:sy n="157" d="100"/>
        </p:scale>
        <p:origin x="1840"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1/29/20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sz="1200" b="0" i="0" kern="1200">
                <a:solidFill>
                  <a:schemeClr val="tx1"/>
                </a:solidFill>
                <a:effectLst/>
                <a:latin typeface="Calibri" pitchFamily="28" charset="0"/>
                <a:ea typeface="ＭＳ Ｐゴシック" pitchFamily="28" charset="-128"/>
                <a:cs typeface="ＭＳ Ｐゴシック" charset="0"/>
              </a:rPr>
              <a:t>Key challenges in the transition to sustainable energy include the long-duration storage of cheap, renewable electricity and the electrification of the heavy-freight transportation sector. Both challenges can be met using electrochemical cells. Solid oxide electrolysis cells are capable of highly efficient splitting of steam and CO</a:t>
            </a:r>
            <a:r>
              <a:rPr lang="en-US" sz="1200" b="0" i="0" kern="1200" baseline="-25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to produce a synthetic H</a:t>
            </a:r>
            <a:r>
              <a:rPr lang="en-US" sz="1200" b="0" i="0" kern="1200" baseline="-25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–CO gas mixture (syngas), which can be converted into synthetic hydrocarbon transportation fuels using conventional industrial reactors. However, the efficiency of the process is limited by the risk of destructive carbon deposition inside the cells’ porous solid electrodes. A nickel catalyst is responsible for the carbon growth, but replacing this long-standing conventional catalyst has turned out to be highly challenging. Now, researchers have used ambient-pressure x-ray photoelectron spectroscopy (APXPS) at ALS Beamlines 9.3.2 and 11.0.2 to probe the mechanisms by which carbon grows on different catalysts during CO</a:t>
            </a:r>
            <a:r>
              <a:rPr lang="en-US" sz="1200" b="0" i="0" kern="1200" baseline="-25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electrolysis.</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 </a:t>
            </a:r>
            <a:r>
              <a:rPr lang="en-US" sz="1200" b="0" i="0" u="none" strike="noStrike" kern="1200">
                <a:solidFill>
                  <a:schemeClr val="tx1"/>
                </a:solidFill>
                <a:effectLst/>
                <a:latin typeface="Calibri" pitchFamily="28" charset="0"/>
                <a:ea typeface="ＭＳ Ｐゴシック" pitchFamily="28" charset="-128"/>
                <a:cs typeface="ＭＳ Ｐゴシック" charset="0"/>
              </a:rPr>
              <a:t>T.L. Skafte and C. Graves (</a:t>
            </a:r>
            <a:r>
              <a:rPr lang="en-US" sz="1200" b="0" i="0" kern="1200">
                <a:solidFill>
                  <a:schemeClr val="tx1"/>
                </a:solidFill>
                <a:effectLst/>
                <a:latin typeface="Calibri" pitchFamily="28" charset="0"/>
                <a:ea typeface="ＭＳ Ｐゴシック" pitchFamily="28" charset="-128"/>
                <a:cs typeface="ＭＳ Ｐゴシック" charset="0"/>
              </a:rPr>
              <a:t>Technical University of Denmark, Stanford University, and SLAC National Accelerator Laboratory)</a:t>
            </a:r>
            <a:r>
              <a:rPr lang="en-US" sz="1200" b="0" i="0" u="none" strike="noStrike" kern="1200">
                <a:solidFill>
                  <a:schemeClr val="tx1"/>
                </a:solidFill>
                <a:effectLst/>
                <a:latin typeface="Calibri" pitchFamily="28" charset="0"/>
                <a:ea typeface="ＭＳ Ｐゴシック" pitchFamily="28" charset="-128"/>
                <a:cs typeface="ＭＳ Ｐゴシック" charset="0"/>
              </a:rPr>
              <a:t>; Z. Guan, M.L. Machala, C.B. Gopal, M. Monti, and W.C. Chueh (Stanford University); L. Martinez, E. Stamate, and S. Sanna (Technical University of Denmark); J.A. Garrido Torres and M. Bajdich (SLAC National Accelerator Laboratory); E.J. Crumlin (ALS); and M. Gárcia-Melchor (Trinity College Dublin, Ireland).</a:t>
            </a:r>
          </a:p>
          <a:p>
            <a:pPr rtl="0"/>
            <a:endParaRPr lang="en-US" b="0">
              <a:effectLst/>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a:t>
            </a:r>
            <a:r>
              <a:rPr lang="en-US" sz="1200" b="0" i="0" u="none" strike="noStrike" kern="1200">
                <a:solidFill>
                  <a:schemeClr val="tx1"/>
                </a:solidFill>
                <a:effectLst/>
                <a:latin typeface="Calibri" pitchFamily="28" charset="0"/>
                <a:ea typeface="ＭＳ Ｐゴシック" pitchFamily="28" charset="-128"/>
                <a:cs typeface="ＭＳ Ｐゴシック" charset="0"/>
              </a:rPr>
              <a:t> Haldor Topsoe A/S; Innovation Fund Denmark; </a:t>
            </a:r>
            <a:r>
              <a:rPr lang="en-US" sz="1200" b="0" i="0" kern="1200">
                <a:solidFill>
                  <a:schemeClr val="tx1"/>
                </a:solidFill>
                <a:effectLst/>
                <a:latin typeface="Calibri" pitchFamily="28" charset="0"/>
                <a:ea typeface="ＭＳ Ｐゴシック" pitchFamily="28" charset="-128"/>
                <a:cs typeface="ＭＳ Ｐゴシック" charset="0"/>
              </a:rPr>
              <a:t>Danish Agency for Science, Technology and Innovation; Energinet.dk; National Science Foundation; U.S. Department of Energy (DOE), Office of Science, Basic Energy Sciences Program (DOE BES). </a:t>
            </a:r>
            <a:r>
              <a:rPr lang="en-US" sz="1200" b="0" i="0" u="none" strike="noStrike" kern="1200">
                <a:solidFill>
                  <a:schemeClr val="tx1"/>
                </a:solidFill>
                <a:effectLst/>
                <a:latin typeface="Calibri" pitchFamily="28" charset="0"/>
                <a:ea typeface="ＭＳ Ｐゴシック" pitchFamily="28" charset="-128"/>
                <a:cs typeface="ＭＳ Ｐゴシック" charset="0"/>
              </a:rPr>
              <a:t>Operation of the ALS is supported by DOE BES.</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https://als.lbl.gov/new-catalyst-resists-destructive-carbon-buildup-in-electrodes/</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EB6F02A-840A-3C44-A61B-AA88B78392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5074" y="731787"/>
            <a:ext cx="3000194" cy="2749227"/>
          </a:xfrm>
          <a:prstGeom prst="rect">
            <a:avLst/>
          </a:prstGeom>
        </p:spPr>
      </p:pic>
      <p:sp>
        <p:nvSpPr>
          <p:cNvPr id="15" name="Rectangle 19">
            <a:extLst>
              <a:ext uri="{FF2B5EF4-FFF2-40B4-BE49-F238E27FC236}">
                <a16:creationId xmlns:a16="http://schemas.microsoft.com/office/drawing/2014/main" id="{53DFE53F-E9B5-514B-B464-E3D455E83CDA}"/>
              </a:ext>
            </a:extLst>
          </p:cNvPr>
          <p:cNvSpPr>
            <a:spLocks noChangeArrowheads="1"/>
          </p:cNvSpPr>
          <p:nvPr/>
        </p:nvSpPr>
        <p:spPr bwMode="auto">
          <a:xfrm>
            <a:off x="-356" y="4266224"/>
            <a:ext cx="9136264" cy="2000548"/>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0"/>
              </a:spcAft>
              <a:defRPr/>
            </a:pPr>
            <a:r>
              <a:rPr lang="en-US" b="1" dirty="0">
                <a:solidFill>
                  <a:srgbClr val="006BA6"/>
                </a:solidFill>
                <a:latin typeface="Calibri"/>
                <a:cs typeface="Calibri"/>
              </a:rPr>
              <a:t>Research Details</a:t>
            </a:r>
            <a:endParaRPr lang="en-US" dirty="0">
              <a:solidFill>
                <a:srgbClr val="5D5D5D"/>
              </a:solidFill>
              <a:latin typeface="Calibri" charset="0"/>
            </a:endParaRPr>
          </a:p>
          <a:p>
            <a:pPr marL="215900" indent="-215900" algn="l">
              <a:spcAft>
                <a:spcPts val="0"/>
              </a:spcAft>
              <a:buFont typeface="Lucida Grande"/>
              <a:buChar char="−"/>
              <a:defRPr/>
            </a:pPr>
            <a:r>
              <a:rPr lang="en-US" sz="2000" dirty="0">
                <a:solidFill>
                  <a:srgbClr val="5D5D5D"/>
                </a:solidFill>
                <a:latin typeface="Calibri" charset="0"/>
              </a:rPr>
              <a:t>Electrodes containing ceria-based catalysts (SDC, Ni-SDC) and those without (Ni-YSZ) were analyzed using ambient-pressure x-ray photoelectron spectroscopy (APXPS) and density functional theory (DFT) calculations.</a:t>
            </a:r>
          </a:p>
          <a:p>
            <a:pPr marL="215900" indent="-215900" algn="l">
              <a:spcAft>
                <a:spcPts val="0"/>
              </a:spcAft>
              <a:buFont typeface="Lucida Grande"/>
              <a:buChar char="−"/>
              <a:defRPr/>
            </a:pPr>
            <a:r>
              <a:rPr lang="en-US" sz="2000" dirty="0">
                <a:solidFill>
                  <a:srgbClr val="5D5D5D"/>
                </a:solidFill>
                <a:latin typeface="Calibri" charset="0"/>
              </a:rPr>
              <a:t>In the ceria-containing electrodes, carbon atoms are energetically trapped as oxidized carbon intermediates and thus are not easily reduced to carbon.</a:t>
            </a:r>
          </a:p>
        </p:txBody>
      </p: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362" y="785978"/>
            <a:ext cx="5680248" cy="360098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0"/>
              </a:spcAft>
              <a:defRPr/>
            </a:pPr>
            <a:r>
              <a:rPr lang="en-US" sz="2000" dirty="0">
                <a:solidFill>
                  <a:srgbClr val="5D5D5D"/>
                </a:solidFill>
                <a:latin typeface="Calibri" charset="0"/>
              </a:rPr>
              <a:t>Researchers used the Advanced Light Source (ALS) to reveal the crucial role of oxidized carbon intermediates in preventing carbon buildup in the electrodes of solid oxide electrolysis cells, resulting in substantially improved device lifetimes.</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dirty="0">
                <a:solidFill>
                  <a:srgbClr val="5D5D5D"/>
                </a:solidFill>
                <a:latin typeface="Calibri" charset="0"/>
              </a:rPr>
              <a:t>The results are likely to have far-reaching consequences for the practical utilization of CO</a:t>
            </a:r>
            <a:r>
              <a:rPr lang="en-US" sz="2000" baseline="-25000" dirty="0">
                <a:solidFill>
                  <a:srgbClr val="5D5D5D"/>
                </a:solidFill>
                <a:latin typeface="Calibri" charset="0"/>
              </a:rPr>
              <a:t>2</a:t>
            </a:r>
            <a:r>
              <a:rPr lang="en-US" sz="2000" dirty="0">
                <a:solidFill>
                  <a:srgbClr val="5D5D5D"/>
                </a:solidFill>
                <a:latin typeface="Calibri" charset="0"/>
              </a:rPr>
              <a:t> electrolysis devices in producing synthetic hydrocarbon fuels for transportation</a:t>
            </a:r>
            <a:r>
              <a:rPr lang="en-US" sz="2000">
                <a:solidFill>
                  <a:srgbClr val="5D5D5D"/>
                </a:solidFill>
                <a:latin typeface="Calibri" charset="0"/>
              </a:rPr>
              <a:t>.</a:t>
            </a:r>
            <a:endParaRPr lang="en-US" b="1" dirty="0">
              <a:solidFill>
                <a:srgbClr val="006BA6"/>
              </a:solidFill>
              <a:latin typeface="Calibri"/>
              <a:cs typeface="Calibri"/>
            </a:endParaRPr>
          </a:p>
        </p:txBody>
      </p:sp>
      <p:sp>
        <p:nvSpPr>
          <p:cNvPr id="3073" name="TextBox 2"/>
          <p:cNvSpPr txBox="1">
            <a:spLocks noChangeArrowheads="1"/>
          </p:cNvSpPr>
          <p:nvPr/>
        </p:nvSpPr>
        <p:spPr bwMode="auto">
          <a:xfrm>
            <a:off x="32368" y="6253165"/>
            <a:ext cx="9079264" cy="60016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T.L. Skafte, Z. Guan, M.L. Machala, C.B. Gopal, M. Monti, L. Martinez, E. Stamate, S. Sanna, J.A. Garrido Torres, E.J. Crumlin, M. Gárcia-Melchor, M. Bajdich, W.C. Chueh, and C. Graves, </a:t>
            </a:r>
            <a:r>
              <a:rPr lang="en-US" sz="1100" i="1" dirty="0">
                <a:solidFill>
                  <a:srgbClr val="313335"/>
                </a:solidFill>
                <a:latin typeface="Calibri" charset="0"/>
              </a:rPr>
              <a:t>Nat. Energy</a:t>
            </a:r>
            <a:r>
              <a:rPr lang="en-US" sz="1100" dirty="0">
                <a:solidFill>
                  <a:srgbClr val="313335"/>
                </a:solidFill>
                <a:latin typeface="Calibri" charset="0"/>
              </a:rPr>
              <a:t> </a:t>
            </a:r>
            <a:r>
              <a:rPr lang="en-US" sz="1100" b="1" dirty="0">
                <a:solidFill>
                  <a:srgbClr val="313335"/>
                </a:solidFill>
                <a:latin typeface="Calibri" charset="0"/>
              </a:rPr>
              <a:t>4</a:t>
            </a:r>
            <a:r>
              <a:rPr lang="en-US" sz="1100" dirty="0">
                <a:solidFill>
                  <a:srgbClr val="313335"/>
                </a:solidFill>
                <a:latin typeface="Calibri" charset="0"/>
              </a:rPr>
              <a:t>, 846 (2019). Work was performed at Lawrence Berkeley National Laboratory, ALS Beamlines 9.3.2 and 11.0.2.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New Catalyst Resists Destructive Carbon Buildup</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5875535" y="3413371"/>
            <a:ext cx="3147801" cy="10156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APXPS data for electrodes containing catalysts based on ceria (SDC, Ni-SDC) and nickel (Ni-YSZ). The C 1</a:t>
            </a:r>
            <a:r>
              <a:rPr lang="en-US" sz="1200" b="1" i="1" dirty="0">
                <a:solidFill>
                  <a:srgbClr val="006BA6"/>
                </a:solidFill>
              </a:rPr>
              <a:t>s</a:t>
            </a:r>
            <a:r>
              <a:rPr lang="en-US" sz="1200" b="1" dirty="0">
                <a:solidFill>
                  <a:srgbClr val="006BA6"/>
                </a:solidFill>
              </a:rPr>
              <a:t> peaks correspond to various oxidized carbon species that prevent carbon buildup.</a:t>
            </a:r>
          </a:p>
        </p:txBody>
      </p:sp>
      <p:cxnSp>
        <p:nvCxnSpPr>
          <p:cNvPr id="14" name="Straight Connector 13">
            <a:extLst>
              <a:ext uri="{FF2B5EF4-FFF2-40B4-BE49-F238E27FC236}">
                <a16:creationId xmlns:a16="http://schemas.microsoft.com/office/drawing/2014/main" id="{C32F0D1A-B828-9E44-BA7C-626BE5F68DB5}"/>
              </a:ext>
            </a:extLst>
          </p:cNvPr>
          <p:cNvCxnSpPr>
            <a:cxnSpLocks/>
          </p:cNvCxnSpPr>
          <p:nvPr/>
        </p:nvCxnSpPr>
        <p:spPr bwMode="auto">
          <a:xfrm flipV="1">
            <a:off x="5964547" y="4503685"/>
            <a:ext cx="2807219" cy="1"/>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130543</TotalTime>
  <Words>630</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3179</cp:revision>
  <cp:lastPrinted>2012-02-01T00:57:17Z</cp:lastPrinted>
  <dcterms:created xsi:type="dcterms:W3CDTF">2018-03-25T21:08:11Z</dcterms:created>
  <dcterms:modified xsi:type="dcterms:W3CDTF">2020-01-29T21:15:17Z</dcterms:modified>
  <cp:category/>
</cp:coreProperties>
</file>