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D5D"/>
    <a:srgbClr val="006BA6"/>
    <a:srgbClr val="313335"/>
    <a:srgbClr val="00395A"/>
    <a:srgbClr val="016BA6"/>
    <a:srgbClr val="BF0997"/>
    <a:srgbClr val="CB30B2"/>
    <a:srgbClr val="FF8000"/>
    <a:srgbClr val="FF9C00"/>
    <a:srgbClr val="00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8"/>
    <p:restoredTop sz="80478" autoAdjust="0"/>
  </p:normalViewPr>
  <p:slideViewPr>
    <p:cSldViewPr snapToGrid="0">
      <p:cViewPr varScale="1">
        <p:scale>
          <a:sx n="98" d="100"/>
          <a:sy n="98" d="100"/>
        </p:scale>
        <p:origin x="2088" y="192"/>
      </p:cViewPr>
      <p:guideLst>
        <p:guide orient="horz" pos="2736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50" d="100"/>
          <a:sy n="150" d="100"/>
        </p:scale>
        <p:origin x="-2040" y="4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4BE140D3-D052-7443-A47B-FF1DF262E44C}" type="datetime1">
              <a:rPr lang="en-US"/>
              <a:pPr>
                <a:defRPr/>
              </a:pPr>
              <a:t>2/16/20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9470EB48-C0C3-D348-BFB0-97BE6D8DC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15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ＭＳ Ｐゴシック" pitchFamily="28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ＭＳ Ｐゴシック" pitchFamily="2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ＭＳ Ｐゴシック" pitchFamily="2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ＭＳ Ｐゴシック" pitchFamily="2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343400"/>
            <a:ext cx="5562600" cy="3505200"/>
          </a:xfr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Calibri" pitchFamily="28" charset="0"/>
                <a:ea typeface="ＭＳ Ｐゴシック" pitchFamily="28" charset="-128"/>
                <a:cs typeface="ＭＳ Ｐゴシック" charset="0"/>
              </a:rPr>
              <a:t>Mutations in a signaling protein, KRAS, are known to drive many human cancers. One specific KRAS mutation, KRAS(G12C), accounts for approximately 13% of non-small cell lung cancers, 3% to 5% of colorectal cancers, and 1% to 2% of numerous other solid tumors. Approximately 30,000 patients are diagnosed each year in the United States with KRAS(G12C)-driven cancers. Despite their cancer-triggering significance, KRAS proteins have for decades resisted attempts to target their activity, leading many to regard these proteins as “undruggable.” Recently, however, a team led by researchers from Amgen identified a small molecule capable of inhibiting the activity of KRAS(G12C) and driving anti-tumor immunity. Protein crystallography studies at the ALS provided crucial information about the structural interactions between the potential drug molecule and KRAS(G12C).</a:t>
            </a:r>
          </a:p>
          <a:p>
            <a:pPr rtl="0"/>
            <a:endParaRPr lang="en-US" dirty="0">
              <a:latin typeface="Calibri" charset="0"/>
              <a:ea typeface="ＭＳ Ｐゴシック" charset="0"/>
            </a:endParaRPr>
          </a:p>
          <a:p>
            <a:pPr rtl="0"/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Calibri" pitchFamily="28" charset="0"/>
                <a:ea typeface="ＭＳ Ｐゴシック" pitchFamily="28" charset="-128"/>
                <a:cs typeface="ＭＳ Ｐゴシック" charset="0"/>
              </a:rPr>
              <a:t>Researchers: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Calibri" pitchFamily="28" charset="0"/>
                <a:ea typeface="ＭＳ Ｐゴシック" pitchFamily="28" charset="-128"/>
                <a:cs typeface="ＭＳ Ｐゴシック" charset="0"/>
              </a:rPr>
              <a:t>J. Canon, K. Rex, A.Y. Saiki, C. Mohr, K. Cooke, D. Bagal, K. Gaida, T. Holt, C.G. Knutson, N. Koppada, B.A. Lanman, J. Werner, A.S. Rapaport, T. San Miguel, R. Ortiz, T. Osgood, J.-R. Sun, X. Zhu, J.D. McCarter, L.P. Volak, B.E. Houk, W. Ouyang, H. Henary, T. Arvedson, V.J. Cee, and J.R. Lipford (Amgen Inc.); M.G. Fakih (City of Hope Comprehensive Cancer Center); B.H. O’Neil (Indiana University); T.J. Price (The Queen Elizabeth Hospital and University of Adelaide, Australia); G.S. Falchook (Sarah Cannon Research Institute); J. Desai (Peter MacCallum Cancer Center, Australia); J. Kuo (Scientia Clinical Research, Australia); R. Govindan (Washington University in St. Louis); and D.S. Hong (The University of Texas MD Anderson Cancer Center).</a:t>
            </a:r>
          </a:p>
          <a:p>
            <a:pPr rtl="0"/>
            <a:endParaRPr lang="en-US" b="0">
              <a:effectLst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Calibri" pitchFamily="28" charset="0"/>
                <a:ea typeface="ＭＳ Ｐゴシック" pitchFamily="28" charset="-128"/>
                <a:cs typeface="ＭＳ Ｐゴシック" charset="0"/>
              </a:rPr>
              <a:t>Funding: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Calibri" pitchFamily="28" charset="0"/>
                <a:ea typeface="ＭＳ Ｐゴシック" pitchFamily="28" charset="-128"/>
                <a:cs typeface="ＭＳ Ｐゴシック" charset="0"/>
              </a:rPr>
              <a:t>Amgen Inc., National Institutes of Health, and Howard Hughes Medical Institute. Operation of the ALS is supported by the U.S. Department of Energy, Office of Science, Basic Energy Sciences Program.</a:t>
            </a:r>
            <a:endParaRPr lang="en-US" b="0">
              <a:effectLst/>
            </a:endParaRPr>
          </a:p>
          <a:p>
            <a:endParaRPr lang="en-US" sz="1600" dirty="0">
              <a:latin typeface="Calibri" charset="0"/>
              <a:ea typeface="ＭＳ Ｐゴシック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Calibri" charset="0"/>
                <a:ea typeface="ＭＳ Ｐゴシック" charset="0"/>
              </a:rPr>
              <a:t>Full highlight</a:t>
            </a:r>
            <a:r>
              <a:rPr lang="en-US" sz="1600">
                <a:latin typeface="Calibri" charset="0"/>
                <a:ea typeface="ＭＳ Ｐゴシック" charset="0"/>
              </a:rPr>
              <a:t>: https://als.lbl.gov/als-reveals-vulnerability-in-cancer-causing-protein/</a:t>
            </a:r>
            <a:endParaRPr lang="en-US" sz="1200" b="0" i="0" u="none" strike="noStrike" kern="1200">
              <a:solidFill>
                <a:schemeClr val="tx1"/>
              </a:solidFill>
              <a:effectLst/>
              <a:latin typeface="Calibri" pitchFamily="28" charset="0"/>
              <a:ea typeface="ＭＳ Ｐゴシック" pitchFamily="28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623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041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002_2016_ALS_VERTICAL_SIgnature_multiblue_RGB_ELECTRONIC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1" t="18648" r="22406" b="18319"/>
          <a:stretch/>
        </p:blipFill>
        <p:spPr>
          <a:xfrm>
            <a:off x="152400" y="133350"/>
            <a:ext cx="455706" cy="66675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685800" y="704850"/>
            <a:ext cx="8458200" cy="0"/>
          </a:xfrm>
          <a:prstGeom prst="line">
            <a:avLst/>
          </a:prstGeom>
          <a:ln w="38100" cap="flat">
            <a:solidFill>
              <a:srgbClr val="016BA6">
                <a:alpha val="50000"/>
              </a:srgb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ov"/><Relationship Id="rId2" Type="http://schemas.microsoft.com/office/2007/relationships/media" Target="../media/media1.mov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9">
            <a:extLst>
              <a:ext uri="{FF2B5EF4-FFF2-40B4-BE49-F238E27FC236}">
                <a16:creationId xmlns:a16="http://schemas.microsoft.com/office/drawing/2014/main" id="{53DFE53F-E9B5-514B-B464-E3D455E83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4" y="4303569"/>
            <a:ext cx="9079981" cy="14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6BA6"/>
                </a:solidFill>
                <a:latin typeface="Calibri"/>
                <a:cs typeface="Calibri"/>
              </a:rPr>
              <a:t>Research Details</a:t>
            </a:r>
          </a:p>
          <a:p>
            <a:pPr marL="215900" indent="-215900" algn="l">
              <a:spcAft>
                <a:spcPts val="300"/>
              </a:spcAft>
              <a:buFont typeface="Lucida Grande"/>
              <a:buChar char="−"/>
              <a:defRPr/>
            </a:pPr>
            <a:r>
              <a:rPr lang="en-US" sz="2000" dirty="0">
                <a:solidFill>
                  <a:srgbClr val="5D5D5D"/>
                </a:solidFill>
                <a:latin typeface="Calibri" charset="0"/>
              </a:rPr>
              <a:t>X-ray crystallography of the mutated KRAS protein, KRAS(G12C), revealed a hidden groove that enables binding of AMG 510, an investigational drug molecule.</a:t>
            </a:r>
          </a:p>
          <a:p>
            <a:pPr marL="215900" indent="-215900" algn="l">
              <a:spcAft>
                <a:spcPts val="300"/>
              </a:spcAft>
              <a:buFont typeface="Lucida Grande"/>
              <a:buChar char="−"/>
              <a:defRPr/>
            </a:pPr>
            <a:r>
              <a:rPr lang="en-US" sz="2000" dirty="0">
                <a:solidFill>
                  <a:srgbClr val="5D5D5D"/>
                </a:solidFill>
                <a:latin typeface="Calibri" charset="0"/>
              </a:rPr>
              <a:t>Upon binding, AMG 510 permanently locks KRAS(G12C) in its inactive state.</a:t>
            </a: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A6B6F28F-4092-4743-91E4-CF430E766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8" y="826438"/>
            <a:ext cx="503998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-119063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6BA6"/>
                </a:solidFill>
                <a:latin typeface="Calibri"/>
                <a:cs typeface="Calibri"/>
              </a:rPr>
              <a:t>Scientific Achievement</a:t>
            </a:r>
          </a:p>
          <a:p>
            <a:pPr marL="215900" algn="l">
              <a:spcAft>
                <a:spcPts val="0"/>
              </a:spcAft>
              <a:defRPr/>
            </a:pPr>
            <a:r>
              <a:rPr lang="en-US" sz="2000" dirty="0">
                <a:solidFill>
                  <a:srgbClr val="5D5D5D"/>
                </a:solidFill>
                <a:latin typeface="Calibri" charset="0"/>
              </a:rPr>
              <a:t>A promising anticancer drug, AMG 510, was developed by Amgen with the help of novel structural insights gained from protein structures solved at the Advanced Light Source (ALS).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6BA6"/>
                </a:solidFill>
                <a:latin typeface="Calibri"/>
                <a:cs typeface="Calibri"/>
              </a:rPr>
              <a:t>Significance and Impact</a:t>
            </a:r>
          </a:p>
          <a:p>
            <a:pPr marL="215900" algn="l">
              <a:spcAft>
                <a:spcPts val="0"/>
              </a:spcAft>
              <a:defRPr/>
            </a:pPr>
            <a:r>
              <a:rPr lang="en-US" sz="2000" dirty="0">
                <a:solidFill>
                  <a:srgbClr val="5D5D5D"/>
                </a:solidFill>
                <a:latin typeface="Calibri" charset="0"/>
              </a:rPr>
              <a:t>AMG 510, which is currently in phase II clinical trials for efficacy, targets tumors caused by mutations in the KRAS protein, one of the most common causes of cancer</a:t>
            </a:r>
            <a:r>
              <a:rPr lang="en-US" sz="2000">
                <a:solidFill>
                  <a:srgbClr val="5D5D5D"/>
                </a:solidFill>
                <a:latin typeface="Calibri" charset="0"/>
              </a:rPr>
              <a:t>.</a:t>
            </a:r>
            <a:endParaRPr lang="en-US" sz="1800" dirty="0">
              <a:solidFill>
                <a:srgbClr val="5D5D5D"/>
              </a:solidFill>
              <a:latin typeface="Calibri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6BA6"/>
                </a:solidFill>
                <a:latin typeface="Calibri"/>
                <a:cs typeface="Calibri"/>
              </a:rPr>
              <a:t>Research Details</a:t>
            </a:r>
          </a:p>
        </p:txBody>
      </p:sp>
      <p:sp>
        <p:nvSpPr>
          <p:cNvPr id="3073" name="TextBox 2"/>
          <p:cNvSpPr txBox="1">
            <a:spLocks noChangeArrowheads="1"/>
          </p:cNvSpPr>
          <p:nvPr/>
        </p:nvSpPr>
        <p:spPr bwMode="auto">
          <a:xfrm>
            <a:off x="258945" y="5889025"/>
            <a:ext cx="857755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588" indent="-31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1100" dirty="0">
                <a:solidFill>
                  <a:srgbClr val="313335"/>
                </a:solidFill>
                <a:latin typeface="Calibri" charset="0"/>
              </a:rPr>
              <a:t>Publication about this research: J. Canon, K. Rex, A.Y. Saiki, C. Mohr, K. Cooke, D. Bagal, K. Gaida, T. Holt, C.G. Knutson, N. Koppada, B.A. Lanman, </a:t>
            </a:r>
            <a:br>
              <a:rPr lang="en-US" sz="1100" dirty="0">
                <a:solidFill>
                  <a:srgbClr val="313335"/>
                </a:solidFill>
                <a:latin typeface="Calibri" charset="0"/>
              </a:rPr>
            </a:br>
            <a:r>
              <a:rPr lang="en-US" sz="1100" dirty="0">
                <a:solidFill>
                  <a:srgbClr val="313335"/>
                </a:solidFill>
                <a:latin typeface="Calibri" charset="0"/>
              </a:rPr>
              <a:t>J. Werner, A.S. Rapaport, T. San Miguel, R. Ortiz, T. Osgood, J.-R. Sun, X. Zhu, J.D. McCarter, L.P. Volak, B.E. Houk, M.G. Fakih, B.H. O’Neil, T.J. Price, </a:t>
            </a:r>
            <a:br>
              <a:rPr lang="en-US" sz="1100" dirty="0">
                <a:solidFill>
                  <a:srgbClr val="313335"/>
                </a:solidFill>
                <a:latin typeface="Calibri" charset="0"/>
              </a:rPr>
            </a:br>
            <a:r>
              <a:rPr lang="en-US" sz="1100" dirty="0">
                <a:solidFill>
                  <a:srgbClr val="313335"/>
                </a:solidFill>
                <a:latin typeface="Calibri" charset="0"/>
              </a:rPr>
              <a:t>G.S. Falchook, J. Desai, J. Kuo, R. Govindan, D.S. Hong, W. Ouyang, H. Henary, T. Arvedson, V.J. Cee, and J.R. Lipford, </a:t>
            </a:r>
            <a:r>
              <a:rPr lang="en-US" sz="1100" i="1" dirty="0">
                <a:solidFill>
                  <a:srgbClr val="313335"/>
                </a:solidFill>
                <a:latin typeface="Calibri" charset="0"/>
              </a:rPr>
              <a:t>Nature</a:t>
            </a:r>
            <a:r>
              <a:rPr lang="en-US" sz="1100" dirty="0">
                <a:solidFill>
                  <a:srgbClr val="313335"/>
                </a:solidFill>
                <a:latin typeface="Calibri" charset="0"/>
              </a:rPr>
              <a:t> </a:t>
            </a:r>
            <a:r>
              <a:rPr lang="en-US" sz="1100" b="1" dirty="0">
                <a:solidFill>
                  <a:srgbClr val="313335"/>
                </a:solidFill>
                <a:latin typeface="Calibri" charset="0"/>
              </a:rPr>
              <a:t>575</a:t>
            </a:r>
            <a:r>
              <a:rPr lang="en-US" sz="1100" dirty="0">
                <a:solidFill>
                  <a:srgbClr val="313335"/>
                </a:solidFill>
                <a:latin typeface="Calibri" charset="0"/>
              </a:rPr>
              <a:t>, 217 (2019). Work </a:t>
            </a:r>
            <a:br>
              <a:rPr lang="en-US" sz="1100" dirty="0">
                <a:solidFill>
                  <a:srgbClr val="313335"/>
                </a:solidFill>
                <a:latin typeface="Calibri" charset="0"/>
              </a:rPr>
            </a:br>
            <a:r>
              <a:rPr lang="en-US" sz="1100" dirty="0">
                <a:solidFill>
                  <a:srgbClr val="313335"/>
                </a:solidFill>
                <a:latin typeface="Calibri" charset="0"/>
              </a:rPr>
              <a:t>was performed at Lawrence Berkeley National Laboratory, ALS Beamline 5.0.1. Operation of the ALS is supported by the U.S. Department of Energy, Office of Science, Basic Energy Sciences program.</a:t>
            </a:r>
            <a:endParaRPr lang="fr-FR" sz="1100" dirty="0">
              <a:solidFill>
                <a:srgbClr val="313335"/>
              </a:solidFill>
              <a:latin typeface="Calibri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482" y="109074"/>
            <a:ext cx="8525143" cy="565150"/>
          </a:xfrm>
          <a:prstGeom prst="rect">
            <a:avLst/>
          </a:prstGeom>
        </p:spPr>
        <p:txBody>
          <a:bodyPr vert="horz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r>
              <a:rPr lang="en-US" sz="2800" b="1" dirty="0">
                <a:solidFill>
                  <a:srgbClr val="00395A"/>
                </a:solidFill>
                <a:latin typeface="Calibri"/>
                <a:cs typeface="Calibri"/>
              </a:rPr>
              <a:t>ALS Reveals Vulnerability in Cancer-Causing Protein 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5D9603CC-E6D1-044A-B40A-E2484F464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968" y="3406977"/>
            <a:ext cx="37951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Aft>
                <a:spcPts val="400"/>
              </a:spcAft>
            </a:pPr>
            <a:r>
              <a:rPr lang="en-US" sz="1200" b="1" dirty="0">
                <a:solidFill>
                  <a:srgbClr val="006BA6"/>
                </a:solidFill>
              </a:rPr>
              <a:t>Animation showing AMG 510 binding to a pocket </a:t>
            </a:r>
            <a:br>
              <a:rPr lang="en-US" sz="1200" b="1" dirty="0">
                <a:solidFill>
                  <a:srgbClr val="006BA6"/>
                </a:solidFill>
              </a:rPr>
            </a:br>
            <a:r>
              <a:rPr lang="en-US" sz="1200" b="1" dirty="0">
                <a:solidFill>
                  <a:srgbClr val="006BA6"/>
                </a:solidFill>
              </a:rPr>
              <a:t>on the KRAS protein, locking it in an inactive state. (Credit: Amgen Inc.).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2F0D1A-B828-9E44-BA7C-626BE5F68DB5}"/>
              </a:ext>
            </a:extLst>
          </p:cNvPr>
          <p:cNvCxnSpPr>
            <a:cxnSpLocks/>
          </p:cNvCxnSpPr>
          <p:nvPr/>
        </p:nvCxnSpPr>
        <p:spPr bwMode="auto">
          <a:xfrm>
            <a:off x="5250196" y="4133636"/>
            <a:ext cx="369471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BA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AMG510">
            <a:hlinkClick r:id="" action="ppaction://media"/>
            <a:extLst>
              <a:ext uri="{FF2B5EF4-FFF2-40B4-BE49-F238E27FC236}">
                <a16:creationId xmlns:a16="http://schemas.microsoft.com/office/drawing/2014/main" id="{ACE27B4B-E890-094E-B66C-5BF62450BF6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44345" y="1274740"/>
            <a:ext cx="3592158" cy="20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68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130643</TotalTime>
  <Words>811</Words>
  <Application>Microsoft Macintosh PowerPoint</Application>
  <PresentationFormat>On-screen Show (4:3)</PresentationFormat>
  <Paragraphs>18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Grande</vt:lpstr>
      <vt:lpstr>Blank Presentation</vt:lpstr>
      <vt:lpstr>PowerPoint Presentation</vt:lpstr>
    </vt:vector>
  </TitlesOfParts>
  <Manager/>
  <Company>Lawrence Berkeley National Laboratory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Andreas Scholl</dc:creator>
  <cp:keywords/>
  <dc:description/>
  <cp:lastModifiedBy>Lori Tamura</cp:lastModifiedBy>
  <cp:revision>3210</cp:revision>
  <cp:lastPrinted>2012-02-01T00:57:17Z</cp:lastPrinted>
  <dcterms:created xsi:type="dcterms:W3CDTF">2018-03-25T21:08:11Z</dcterms:created>
  <dcterms:modified xsi:type="dcterms:W3CDTF">2020-02-16T19:39:31Z</dcterms:modified>
  <cp:category/>
</cp:coreProperties>
</file>