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D5D"/>
    <a:srgbClr val="006BA6"/>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92"/>
    <p:restoredTop sz="80465" autoAdjust="0"/>
  </p:normalViewPr>
  <p:slideViewPr>
    <p:cSldViewPr snapToGrid="0">
      <p:cViewPr varScale="1">
        <p:scale>
          <a:sx n="157" d="100"/>
          <a:sy n="157" d="100"/>
        </p:scale>
        <p:origin x="1840" y="176"/>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2/20/20</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 val="1"/>
            </a:ex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pPr rtl="0"/>
            <a:r>
              <a:rPr lang="en-US" sz="1200" b="0" i="0" u="none" strike="noStrike" kern="1200">
                <a:solidFill>
                  <a:schemeClr val="tx1"/>
                </a:solidFill>
                <a:effectLst/>
                <a:latin typeface="Calibri" pitchFamily="28" charset="0"/>
                <a:ea typeface="ＭＳ Ｐゴシック" pitchFamily="28" charset="-128"/>
                <a:cs typeface="ＭＳ Ｐゴシック" charset="0"/>
              </a:rPr>
              <a:t>Compared to coal-fired power plants, natural gas combined cycle (NGCC) plants produce flue gases with low CO</a:t>
            </a:r>
            <a:r>
              <a:rPr lang="en-US" sz="1200" b="0" i="0" u="none" strike="noStrike" kern="1200" baseline="-25000">
                <a:solidFill>
                  <a:schemeClr val="tx1"/>
                </a:solidFill>
                <a:effectLst/>
                <a:latin typeface="Calibri" pitchFamily="28" charset="0"/>
                <a:ea typeface="ＭＳ Ｐゴシック" pitchFamily="28" charset="-128"/>
                <a:cs typeface="ＭＳ Ｐゴシック" charset="0"/>
              </a:rPr>
              <a:t>2</a:t>
            </a:r>
            <a:r>
              <a:rPr lang="en-US" sz="1200" b="0" i="0" u="none" strike="noStrike" kern="1200">
                <a:solidFill>
                  <a:schemeClr val="tx1"/>
                </a:solidFill>
                <a:effectLst/>
                <a:latin typeface="Calibri" pitchFamily="28" charset="0"/>
                <a:ea typeface="ＭＳ Ｐゴシック" pitchFamily="28" charset="-128"/>
                <a:cs typeface="ＭＳ Ｐゴシック" charset="0"/>
              </a:rPr>
              <a:t> concentrations. This reduces the carbon footprint, but increases the technical difficulty of CO</a:t>
            </a:r>
            <a:r>
              <a:rPr lang="en-US" sz="1200" b="0" i="0" u="none" strike="noStrike" kern="1200" baseline="-25000">
                <a:solidFill>
                  <a:schemeClr val="tx1"/>
                </a:solidFill>
                <a:effectLst/>
                <a:latin typeface="Calibri" pitchFamily="28" charset="0"/>
                <a:ea typeface="ＭＳ Ｐゴシック" pitchFamily="28" charset="-128"/>
                <a:cs typeface="ＭＳ Ｐゴシック" charset="0"/>
              </a:rPr>
              <a:t>2</a:t>
            </a:r>
            <a:r>
              <a:rPr lang="en-US" sz="1200" b="0" i="0" u="none" strike="noStrike" kern="1200">
                <a:solidFill>
                  <a:schemeClr val="tx1"/>
                </a:solidFill>
                <a:effectLst/>
                <a:latin typeface="Calibri" pitchFamily="28" charset="0"/>
                <a:ea typeface="ＭＳ Ｐゴシック" pitchFamily="28" charset="-128"/>
                <a:cs typeface="ＭＳ Ｐゴシック" charset="0"/>
              </a:rPr>
              <a:t> capture. Also, materials capable of adsorbing such low concentrations of CO</a:t>
            </a:r>
            <a:r>
              <a:rPr lang="en-US" sz="1200" b="0" i="0" u="none" strike="noStrike" kern="1200" baseline="-25000">
                <a:solidFill>
                  <a:schemeClr val="tx1"/>
                </a:solidFill>
                <a:effectLst/>
                <a:latin typeface="Calibri" pitchFamily="28" charset="0"/>
                <a:ea typeface="ＭＳ Ｐゴシック" pitchFamily="28" charset="-128"/>
                <a:cs typeface="ＭＳ Ｐゴシック" charset="0"/>
              </a:rPr>
              <a:t>2</a:t>
            </a:r>
            <a:r>
              <a:rPr lang="en-US" sz="1200" b="0" i="0" u="none" strike="noStrike" kern="1200">
                <a:solidFill>
                  <a:schemeClr val="tx1"/>
                </a:solidFill>
                <a:effectLst/>
                <a:latin typeface="Calibri" pitchFamily="28" charset="0"/>
                <a:ea typeface="ＭＳ Ｐゴシック" pitchFamily="28" charset="-128"/>
                <a:cs typeface="ＭＳ Ｐゴシック" charset="0"/>
              </a:rPr>
              <a:t> often require high temperatures to release it for sequestration, an important part of the cycle that offsets initial low-carbon benefits. NGCC emissions also have a higher concentration of O</a:t>
            </a:r>
            <a:r>
              <a:rPr lang="en-US" sz="1200" b="0" i="0" u="none" strike="noStrike" kern="1200" baseline="-25000">
                <a:solidFill>
                  <a:schemeClr val="tx1"/>
                </a:solidFill>
                <a:effectLst/>
                <a:latin typeface="Calibri" pitchFamily="28" charset="0"/>
                <a:ea typeface="ＭＳ Ｐゴシック" pitchFamily="28" charset="-128"/>
                <a:cs typeface="ＭＳ Ｐゴシック" charset="0"/>
              </a:rPr>
              <a:t>2</a:t>
            </a:r>
            <a:r>
              <a:rPr lang="en-US" sz="1200" b="0" i="0" u="none" strike="noStrike" kern="1200">
                <a:solidFill>
                  <a:schemeClr val="tx1"/>
                </a:solidFill>
                <a:effectLst/>
                <a:latin typeface="Calibri" pitchFamily="28" charset="0"/>
                <a:ea typeface="ＭＳ Ｐゴシック" pitchFamily="28" charset="-128"/>
                <a:cs typeface="ＭＳ Ｐゴシック" charset="0"/>
              </a:rPr>
              <a:t>, which has a corrosive effect on adsorbent materials, and both NGCC and coal flue streams are saturated in water, which can both degrade materials and reduce efficiency. Thus, an effective NGCC CO2-capture material must selectively bind low-concentration CO</a:t>
            </a:r>
            <a:r>
              <a:rPr lang="en-US" sz="1200" b="0" i="0" u="none" strike="noStrike" kern="1200" baseline="-25000">
                <a:solidFill>
                  <a:schemeClr val="tx1"/>
                </a:solidFill>
                <a:effectLst/>
                <a:latin typeface="Calibri" pitchFamily="28" charset="0"/>
                <a:ea typeface="ＭＳ Ｐゴシック" pitchFamily="28" charset="-128"/>
                <a:cs typeface="ＭＳ Ｐゴシック" charset="0"/>
              </a:rPr>
              <a:t>2</a:t>
            </a:r>
            <a:r>
              <a:rPr lang="en-US" sz="1200" b="0" i="0" u="none" strike="noStrike" kern="1200">
                <a:solidFill>
                  <a:schemeClr val="tx1"/>
                </a:solidFill>
                <a:effectLst/>
                <a:latin typeface="Calibri" pitchFamily="28" charset="0"/>
                <a:ea typeface="ＭＳ Ｐゴシック" pitchFamily="28" charset="-128"/>
                <a:cs typeface="ＭＳ Ｐゴシック" charset="0"/>
              </a:rPr>
              <a:t> under humid conditions while being thermally and oxidatively stable. In previous work done at the Center for Gas Separations (a DOE Energy Frontier Research Center), UC Berkeley researchers discovered a metal–organic framework (MOF) that releases CO</a:t>
            </a:r>
            <a:r>
              <a:rPr lang="en-US" sz="1200" b="0" i="0" u="none" strike="noStrike" kern="1200" baseline="-25000">
                <a:solidFill>
                  <a:schemeClr val="tx1"/>
                </a:solidFill>
                <a:effectLst/>
                <a:latin typeface="Calibri" pitchFamily="28" charset="0"/>
                <a:ea typeface="ＭＳ Ｐゴシック" pitchFamily="28" charset="-128"/>
                <a:cs typeface="ＭＳ Ｐゴシック" charset="0"/>
              </a:rPr>
              <a:t>2</a:t>
            </a:r>
            <a:r>
              <a:rPr lang="en-US" sz="1200" b="0" i="0" u="none" strike="noStrike" kern="1200">
                <a:solidFill>
                  <a:schemeClr val="tx1"/>
                </a:solidFill>
                <a:effectLst/>
                <a:latin typeface="Calibri" pitchFamily="28" charset="0"/>
                <a:ea typeface="ＭＳ Ｐゴシック" pitchFamily="28" charset="-128"/>
                <a:cs typeface="ＭＳ Ｐゴシック" charset="0"/>
              </a:rPr>
              <a:t> using much less energy than current materials. The work attracted the attention of ExxonMobil, which was interested in optimizing the new material to make it even more effective. In this work, the Berkeley group, with support from ExxonMobil, worked on fine-tuning the MOF by functionalizing it with cyclic diamine compounds.</a:t>
            </a:r>
          </a:p>
          <a:p>
            <a:pPr rtl="0"/>
            <a:endParaRPr lang="en-US" dirty="0">
              <a:latin typeface="Calibri" charset="0"/>
              <a:ea typeface="ＭＳ Ｐゴシック" charset="0"/>
            </a:endParaRPr>
          </a:p>
          <a:p>
            <a:pPr rtl="0"/>
            <a:r>
              <a:rPr lang="en-US" sz="1200" b="1" i="0" u="none" strike="noStrike" kern="1200">
                <a:solidFill>
                  <a:schemeClr val="tx1"/>
                </a:solidFill>
                <a:effectLst/>
                <a:latin typeface="Calibri" pitchFamily="28" charset="0"/>
                <a:ea typeface="ＭＳ Ｐゴシック" pitchFamily="28" charset="-128"/>
                <a:cs typeface="ＭＳ Ｐゴシック" charset="0"/>
              </a:rPr>
              <a:t>Researchers: </a:t>
            </a:r>
            <a:r>
              <a:rPr lang="en-US" sz="1200" b="0" i="0" u="none" strike="noStrike" kern="1200">
                <a:solidFill>
                  <a:schemeClr val="tx1"/>
                </a:solidFill>
                <a:effectLst/>
                <a:latin typeface="Calibri" pitchFamily="28" charset="0"/>
                <a:ea typeface="ＭＳ Ｐゴシック" pitchFamily="28" charset="-128"/>
                <a:cs typeface="ＭＳ Ｐゴシック" charset="0"/>
              </a:rPr>
              <a:t>R.L. Siegelman, P.J. Milner, J.-H. Lee, J.A. Reimer, and J.R. Long (UC Berkeley and Berkeley Lab); A.C. Forse and K.A. Colwell (UC Berkeley); J.B. Neaton (UC Berkeley, Berkeley Lab, and Kavli Energy Nanosciences Institute); and S.C. Weston (ExxonMobil Research and Engineering Company).</a:t>
            </a:r>
          </a:p>
          <a:p>
            <a:pPr rtl="0"/>
            <a:endParaRPr lang="en-US" b="0">
              <a:effectLst/>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b="1" i="0" u="none" strike="noStrike" kern="1200">
                <a:solidFill>
                  <a:schemeClr val="tx1"/>
                </a:solidFill>
                <a:effectLst/>
                <a:latin typeface="Calibri" pitchFamily="28" charset="0"/>
                <a:ea typeface="ＭＳ Ｐゴシック" pitchFamily="28" charset="-128"/>
                <a:cs typeface="ＭＳ Ｐゴシック" charset="0"/>
              </a:rPr>
              <a:t>Funding: </a:t>
            </a:r>
            <a:r>
              <a:rPr lang="en-US" sz="1200" b="0" i="0" u="none" strike="noStrike" kern="1200">
                <a:solidFill>
                  <a:schemeClr val="tx1"/>
                </a:solidFill>
                <a:effectLst/>
                <a:latin typeface="Calibri" pitchFamily="28" charset="0"/>
                <a:ea typeface="ＭＳ Ｐゴシック" pitchFamily="28" charset="-128"/>
                <a:cs typeface="ＭＳ Ｐゴシック" charset="0"/>
              </a:rPr>
              <a:t>ExxonMobil Research and Engineering Company, National Institutes of Health, Philomathia Foundation, Berkeley Energy and Climate Institute, and University of California, Berkeley. Operation of the ALS is supported by the U.S. Department of Energy, Office of Science, Basic Energy Sciences Program.</a:t>
            </a:r>
            <a:endParaRPr lang="en-US" b="0">
              <a:effectLst/>
            </a:endParaRPr>
          </a:p>
          <a:p>
            <a:endParaRPr lang="en-US" sz="1600" dirty="0">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600" dirty="0">
                <a:latin typeface="Calibri" charset="0"/>
                <a:ea typeface="ＭＳ Ｐゴシック" charset="0"/>
              </a:rPr>
              <a:t>Full highlight</a:t>
            </a:r>
            <a:r>
              <a:rPr lang="en-US" sz="1600">
                <a:latin typeface="Calibri" charset="0"/>
                <a:ea typeface="ＭＳ Ｐゴシック" charset="0"/>
              </a:rPr>
              <a:t>: https://als.lbl.gov/water-improves-materials-ability-to-capture-co2/</a:t>
            </a:r>
            <a:endParaRPr lang="en-US" sz="1200" b="0" i="0" u="none" strike="noStrike" kern="1200">
              <a:solidFill>
                <a:schemeClr val="tx1"/>
              </a:solidFill>
              <a:effectLst/>
              <a:latin typeface="Calibri" pitchFamily="28" charset="0"/>
              <a:ea typeface="ＭＳ Ｐゴシック" pitchFamily="28" charset="-128"/>
              <a:cs typeface="ＭＳ Ｐゴシック" charset="0"/>
            </a:endParaRPr>
          </a:p>
        </p:txBody>
      </p:sp>
    </p:spTree>
    <p:extLst>
      <p:ext uri="{BB962C8B-B14F-4D97-AF65-F5344CB8AC3E}">
        <p14:creationId xmlns:p14="http://schemas.microsoft.com/office/powerpoint/2010/main" val="20734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9">
            <a:extLst>
              <a:ext uri="{FF2B5EF4-FFF2-40B4-BE49-F238E27FC236}">
                <a16:creationId xmlns:a16="http://schemas.microsoft.com/office/drawing/2014/main" id="{53DFE53F-E9B5-514B-B464-E3D455E83CDA}"/>
              </a:ext>
            </a:extLst>
          </p:cNvPr>
          <p:cNvSpPr>
            <a:spLocks noChangeArrowheads="1"/>
          </p:cNvSpPr>
          <p:nvPr/>
        </p:nvSpPr>
        <p:spPr bwMode="auto">
          <a:xfrm>
            <a:off x="129472" y="4457317"/>
            <a:ext cx="9007153" cy="1731243"/>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p>
            <a:pPr algn="l">
              <a:spcBef>
                <a:spcPts val="0"/>
              </a:spcBef>
              <a:spcAft>
                <a:spcPts val="0"/>
              </a:spcAft>
              <a:defRPr/>
            </a:pPr>
            <a:r>
              <a:rPr lang="en-US" b="1" dirty="0">
                <a:solidFill>
                  <a:srgbClr val="006BA6"/>
                </a:solidFill>
                <a:latin typeface="Calibri"/>
                <a:cs typeface="Calibri"/>
              </a:rPr>
              <a:t>Research Details</a:t>
            </a:r>
          </a:p>
          <a:p>
            <a:pPr marL="215900" indent="-215900" algn="l">
              <a:spcAft>
                <a:spcPts val="300"/>
              </a:spcAft>
              <a:buFont typeface="Lucida Grande"/>
              <a:buChar char="−"/>
              <a:defRPr/>
            </a:pPr>
            <a:r>
              <a:rPr lang="en-US" sz="2000" dirty="0">
                <a:solidFill>
                  <a:srgbClr val="5D5D5D"/>
                </a:solidFill>
                <a:latin typeface="Calibri" charset="0"/>
              </a:rPr>
              <a:t>Single-crystal x-ray diffraction revealed structural details of 2-ampd–Zn</a:t>
            </a:r>
            <a:r>
              <a:rPr lang="en-US" sz="2000" baseline="-25000" dirty="0">
                <a:solidFill>
                  <a:srgbClr val="5D5D5D"/>
                </a:solidFill>
                <a:latin typeface="Calibri" charset="0"/>
              </a:rPr>
              <a:t>2</a:t>
            </a:r>
            <a:r>
              <a:rPr lang="en-US" sz="2000" dirty="0">
                <a:solidFill>
                  <a:srgbClr val="5D5D5D"/>
                </a:solidFill>
                <a:latin typeface="Calibri" charset="0"/>
              </a:rPr>
              <a:t>(dobpdc), a crystal isostructural to the MOF that was functionalized with diamines.</a:t>
            </a:r>
          </a:p>
          <a:p>
            <a:pPr marL="215900" indent="-215900" algn="l">
              <a:spcAft>
                <a:spcPts val="300"/>
              </a:spcAft>
              <a:buFont typeface="Lucida Grande"/>
              <a:buChar char="−"/>
              <a:defRPr/>
            </a:pPr>
            <a:r>
              <a:rPr lang="en-US" sz="2000" dirty="0">
                <a:solidFill>
                  <a:srgbClr val="5D5D5D"/>
                </a:solidFill>
                <a:latin typeface="Calibri" charset="0"/>
              </a:rPr>
              <a:t>The presence of water makes CO</a:t>
            </a:r>
            <a:r>
              <a:rPr lang="en-US" sz="2000" baseline="-25000" dirty="0">
                <a:solidFill>
                  <a:srgbClr val="5D5D5D"/>
                </a:solidFill>
                <a:latin typeface="Calibri" charset="0"/>
              </a:rPr>
              <a:t>2</a:t>
            </a:r>
            <a:r>
              <a:rPr lang="en-US" sz="2000" dirty="0">
                <a:solidFill>
                  <a:srgbClr val="5D5D5D"/>
                </a:solidFill>
                <a:latin typeface="Calibri" charset="0"/>
              </a:rPr>
              <a:t> bind more strongly while preserving the ability to cycle CO</a:t>
            </a:r>
            <a:r>
              <a:rPr lang="en-US" sz="2000" baseline="-25000" dirty="0">
                <a:solidFill>
                  <a:srgbClr val="5D5D5D"/>
                </a:solidFill>
                <a:latin typeface="Calibri" charset="0"/>
              </a:rPr>
              <a:t>2</a:t>
            </a:r>
            <a:r>
              <a:rPr lang="en-US" sz="2000" dirty="0">
                <a:solidFill>
                  <a:srgbClr val="5D5D5D"/>
                </a:solidFill>
                <a:latin typeface="Calibri" charset="0"/>
              </a:rPr>
              <a:t> in and out with small temperature swings.</a:t>
            </a:r>
          </a:p>
        </p:txBody>
      </p:sp>
      <p:sp>
        <p:nvSpPr>
          <p:cNvPr id="17" name="Rectangle 19">
            <a:extLst>
              <a:ext uri="{FF2B5EF4-FFF2-40B4-BE49-F238E27FC236}">
                <a16:creationId xmlns:a16="http://schemas.microsoft.com/office/drawing/2014/main" id="{A6B6F28F-4092-4743-91E4-CF430E7660AC}"/>
              </a:ext>
            </a:extLst>
          </p:cNvPr>
          <p:cNvSpPr>
            <a:spLocks noChangeArrowheads="1"/>
          </p:cNvSpPr>
          <p:nvPr/>
        </p:nvSpPr>
        <p:spPr bwMode="auto">
          <a:xfrm>
            <a:off x="130826" y="931634"/>
            <a:ext cx="5400198" cy="402161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p>
            <a:pPr indent="-119063" algn="l">
              <a:spcBef>
                <a:spcPts val="0"/>
              </a:spcBef>
              <a:spcAft>
                <a:spcPts val="0"/>
              </a:spcAft>
              <a:defRPr/>
            </a:pPr>
            <a:r>
              <a:rPr lang="en-US" b="1" dirty="0">
                <a:solidFill>
                  <a:srgbClr val="006BA6"/>
                </a:solidFill>
                <a:latin typeface="Calibri"/>
                <a:cs typeface="Calibri"/>
              </a:rPr>
              <a:t>Scientific Achievement</a:t>
            </a:r>
          </a:p>
          <a:p>
            <a:pPr marL="215900" algn="l">
              <a:spcAft>
                <a:spcPts val="200"/>
              </a:spcAft>
              <a:defRPr/>
            </a:pPr>
            <a:r>
              <a:rPr lang="en-US" sz="2000" dirty="0">
                <a:solidFill>
                  <a:srgbClr val="5D5D5D"/>
                </a:solidFill>
                <a:latin typeface="Calibri" charset="0"/>
              </a:rPr>
              <a:t>With the help of the Advanced Light Source (ALS), researchers from UC Berkeley and ExxonMobil fine-tuned a material to capture CO</a:t>
            </a:r>
            <a:r>
              <a:rPr lang="en-US" sz="2000" baseline="-25000" dirty="0">
                <a:solidFill>
                  <a:srgbClr val="5D5D5D"/>
                </a:solidFill>
                <a:latin typeface="Calibri" charset="0"/>
              </a:rPr>
              <a:t>2</a:t>
            </a:r>
            <a:r>
              <a:rPr lang="en-US" sz="2000" dirty="0">
                <a:solidFill>
                  <a:srgbClr val="5D5D5D"/>
                </a:solidFill>
                <a:latin typeface="Calibri" charset="0"/>
              </a:rPr>
              <a:t> in the presence of water.</a:t>
            </a:r>
          </a:p>
          <a:p>
            <a:pPr algn="l">
              <a:spcBef>
                <a:spcPts val="0"/>
              </a:spcBef>
              <a:spcAft>
                <a:spcPts val="0"/>
              </a:spcAft>
              <a:defRPr/>
            </a:pPr>
            <a:r>
              <a:rPr lang="en-US" b="1" dirty="0">
                <a:solidFill>
                  <a:srgbClr val="006BA6"/>
                </a:solidFill>
                <a:latin typeface="Calibri"/>
                <a:cs typeface="Calibri"/>
              </a:rPr>
              <a:t>Significance and Impact</a:t>
            </a:r>
          </a:p>
          <a:p>
            <a:pPr marL="215900" algn="l">
              <a:spcAft>
                <a:spcPts val="200"/>
              </a:spcAft>
              <a:defRPr/>
            </a:pPr>
            <a:r>
              <a:rPr lang="en-US" sz="2000" dirty="0">
                <a:solidFill>
                  <a:srgbClr val="5D5D5D"/>
                </a:solidFill>
                <a:latin typeface="Calibri" charset="0"/>
              </a:rPr>
              <a:t>The parties have applied for a patent on the material, which was developed for use on the relatively humid flue gases emitted by certain natural gas power plants, a cleaner-burning alternative to coal</a:t>
            </a:r>
            <a:r>
              <a:rPr lang="en-US" sz="2000">
                <a:solidFill>
                  <a:srgbClr val="5D5D5D"/>
                </a:solidFill>
                <a:latin typeface="Calibri" charset="0"/>
              </a:rPr>
              <a:t>.</a:t>
            </a:r>
            <a:endParaRPr lang="en-US" sz="1800" dirty="0">
              <a:solidFill>
                <a:srgbClr val="5D5D5D"/>
              </a:solidFill>
              <a:latin typeface="Calibri" charset="0"/>
            </a:endParaRPr>
          </a:p>
          <a:p>
            <a:pPr algn="l">
              <a:spcBef>
                <a:spcPts val="0"/>
              </a:spcBef>
              <a:spcAft>
                <a:spcPts val="0"/>
              </a:spcAft>
              <a:defRPr/>
            </a:pPr>
            <a:r>
              <a:rPr lang="en-US" b="1" dirty="0">
                <a:solidFill>
                  <a:srgbClr val="006BA6"/>
                </a:solidFill>
                <a:latin typeface="Calibri"/>
                <a:cs typeface="Calibri"/>
              </a:rPr>
              <a:t>Research Details</a:t>
            </a:r>
          </a:p>
        </p:txBody>
      </p:sp>
      <p:sp>
        <p:nvSpPr>
          <p:cNvPr id="3073" name="TextBox 2"/>
          <p:cNvSpPr txBox="1">
            <a:spLocks noChangeArrowheads="1"/>
          </p:cNvSpPr>
          <p:nvPr/>
        </p:nvSpPr>
        <p:spPr bwMode="auto">
          <a:xfrm>
            <a:off x="0" y="6236981"/>
            <a:ext cx="9143999" cy="600164"/>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en-US" sz="1100" dirty="0">
                <a:solidFill>
                  <a:srgbClr val="313335"/>
                </a:solidFill>
                <a:latin typeface="Calibri" charset="0"/>
              </a:rPr>
              <a:t>Publication about this research: R.L. Siegelman, P.J. Milner, A.C. Forse, J.-H. Lee, K.A. Colwell, J.B. Neaton, J.A. Reimer, S.C. Weston, and J.R. Long, </a:t>
            </a:r>
            <a:r>
              <a:rPr lang="en-US" sz="1100" i="1" dirty="0">
                <a:solidFill>
                  <a:srgbClr val="313335"/>
                </a:solidFill>
                <a:latin typeface="Calibri" charset="0"/>
              </a:rPr>
              <a:t>J. Am. Chem. Soc.</a:t>
            </a:r>
            <a:r>
              <a:rPr lang="en-US" sz="1100" dirty="0">
                <a:solidFill>
                  <a:srgbClr val="313335"/>
                </a:solidFill>
                <a:latin typeface="Calibri" charset="0"/>
              </a:rPr>
              <a:t> </a:t>
            </a:r>
            <a:r>
              <a:rPr lang="en-US" sz="1100" b="1" dirty="0">
                <a:solidFill>
                  <a:srgbClr val="313335"/>
                </a:solidFill>
                <a:latin typeface="Calibri" charset="0"/>
              </a:rPr>
              <a:t>141</a:t>
            </a:r>
            <a:r>
              <a:rPr lang="en-US" sz="1100" dirty="0">
                <a:solidFill>
                  <a:srgbClr val="313335"/>
                </a:solidFill>
                <a:latin typeface="Calibri" charset="0"/>
              </a:rPr>
              <a:t>, 13171 (2019). Work was performed at Lawrence Berkeley National Laboratory, ALS Beamline 12.2.1. Operation of the ALS is supported by the U.S. Department of Energy, Office of Science, Basic Energy Sciences program.</a:t>
            </a:r>
            <a:endParaRPr lang="fr-FR" sz="1100" dirty="0">
              <a:solidFill>
                <a:srgbClr val="313335"/>
              </a:solidFill>
              <a:latin typeface="Calibri" charset="0"/>
            </a:endParaRPr>
          </a:p>
        </p:txBody>
      </p:sp>
      <p:sp>
        <p:nvSpPr>
          <p:cNvPr id="10" name="Title 1"/>
          <p:cNvSpPr txBox="1">
            <a:spLocks/>
          </p:cNvSpPr>
          <p:nvPr/>
        </p:nvSpPr>
        <p:spPr>
          <a:xfrm>
            <a:off x="611482" y="109074"/>
            <a:ext cx="8525143"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dirty="0">
                <a:solidFill>
                  <a:srgbClr val="00395A"/>
                </a:solidFill>
                <a:latin typeface="Calibri"/>
                <a:cs typeface="Calibri"/>
              </a:rPr>
              <a:t>Water Improves Material's Ability to Capture CO</a:t>
            </a:r>
            <a:r>
              <a:rPr lang="en-US" sz="2800" b="1" baseline="-25000" dirty="0">
                <a:solidFill>
                  <a:srgbClr val="00395A"/>
                </a:solidFill>
                <a:latin typeface="Calibri"/>
                <a:cs typeface="Calibri"/>
              </a:rPr>
              <a:t>2</a:t>
            </a:r>
            <a:endParaRPr lang="en-US" sz="2800" b="1" dirty="0">
              <a:solidFill>
                <a:srgbClr val="00395A"/>
              </a:solidFill>
              <a:latin typeface="Calibri"/>
              <a:cs typeface="Calibri"/>
            </a:endParaRPr>
          </a:p>
        </p:txBody>
      </p:sp>
      <p:sp>
        <p:nvSpPr>
          <p:cNvPr id="13" name="Rectangle 14">
            <a:extLst>
              <a:ext uri="{FF2B5EF4-FFF2-40B4-BE49-F238E27FC236}">
                <a16:creationId xmlns:a16="http://schemas.microsoft.com/office/drawing/2014/main" id="{5D9603CC-E6D1-044A-B40A-E2484F4648C0}"/>
              </a:ext>
            </a:extLst>
          </p:cNvPr>
          <p:cNvSpPr>
            <a:spLocks noChangeArrowheads="1"/>
          </p:cNvSpPr>
          <p:nvPr/>
        </p:nvSpPr>
        <p:spPr bwMode="auto">
          <a:xfrm>
            <a:off x="5623965" y="3390793"/>
            <a:ext cx="3257880" cy="1200329"/>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p>
            <a:pPr algn="l">
              <a:spcAft>
                <a:spcPts val="400"/>
              </a:spcAft>
            </a:pPr>
            <a:r>
              <a:rPr lang="en-US" sz="1200" b="1" dirty="0">
                <a:solidFill>
                  <a:srgbClr val="006BA6"/>
                </a:solidFill>
              </a:rPr>
              <a:t>CO</a:t>
            </a:r>
            <a:r>
              <a:rPr lang="en-US" sz="1200" b="1" baseline="-25000" dirty="0">
                <a:solidFill>
                  <a:srgbClr val="006BA6"/>
                </a:solidFill>
              </a:rPr>
              <a:t>2</a:t>
            </a:r>
            <a:r>
              <a:rPr lang="en-US" sz="1200" b="1" dirty="0">
                <a:solidFill>
                  <a:srgbClr val="006BA6"/>
                </a:solidFill>
              </a:rPr>
              <a:t> in flue gases after passage through MOF. Under humid conditions (black), CO</a:t>
            </a:r>
            <a:r>
              <a:rPr lang="en-US" sz="1200" b="1" baseline="-25000" dirty="0">
                <a:solidFill>
                  <a:srgbClr val="006BA6"/>
                </a:solidFill>
              </a:rPr>
              <a:t>2</a:t>
            </a:r>
            <a:r>
              <a:rPr lang="en-US" sz="1200" b="1" dirty="0">
                <a:solidFill>
                  <a:srgbClr val="006BA6"/>
                </a:solidFill>
              </a:rPr>
              <a:t> leakage is effectively zero until saturation. Under dry conditions (green), some CO</a:t>
            </a:r>
            <a:r>
              <a:rPr lang="en-US" sz="1200" b="1" baseline="-25000" dirty="0">
                <a:solidFill>
                  <a:srgbClr val="006BA6"/>
                </a:solidFill>
              </a:rPr>
              <a:t>2</a:t>
            </a:r>
            <a:r>
              <a:rPr lang="en-US" sz="1200" b="1" dirty="0">
                <a:solidFill>
                  <a:srgbClr val="006BA6"/>
                </a:solidFill>
              </a:rPr>
              <a:t> leaks through, even at very early stages. </a:t>
            </a:r>
            <a:br>
              <a:rPr lang="en-US" sz="1200" b="1" dirty="0">
                <a:solidFill>
                  <a:srgbClr val="006BA6"/>
                </a:solidFill>
              </a:rPr>
            </a:br>
            <a:r>
              <a:rPr lang="en-US" sz="1200" b="1" dirty="0">
                <a:solidFill>
                  <a:srgbClr val="006BA6"/>
                </a:solidFill>
              </a:rPr>
              <a:t>Inset: Schematic of CO</a:t>
            </a:r>
            <a:r>
              <a:rPr lang="en-US" sz="1200" b="1" baseline="-25000" dirty="0">
                <a:solidFill>
                  <a:srgbClr val="006BA6"/>
                </a:solidFill>
              </a:rPr>
              <a:t>2</a:t>
            </a:r>
            <a:r>
              <a:rPr lang="en-US" sz="1200" b="1" dirty="0">
                <a:solidFill>
                  <a:srgbClr val="006BA6"/>
                </a:solidFill>
              </a:rPr>
              <a:t> adsorption.</a:t>
            </a:r>
          </a:p>
        </p:txBody>
      </p:sp>
      <p:cxnSp>
        <p:nvCxnSpPr>
          <p:cNvPr id="14" name="Straight Connector 13">
            <a:extLst>
              <a:ext uri="{FF2B5EF4-FFF2-40B4-BE49-F238E27FC236}">
                <a16:creationId xmlns:a16="http://schemas.microsoft.com/office/drawing/2014/main" id="{C32F0D1A-B828-9E44-BA7C-626BE5F68DB5}"/>
              </a:ext>
            </a:extLst>
          </p:cNvPr>
          <p:cNvCxnSpPr>
            <a:cxnSpLocks/>
          </p:cNvCxnSpPr>
          <p:nvPr/>
        </p:nvCxnSpPr>
        <p:spPr bwMode="auto">
          <a:xfrm>
            <a:off x="5721070" y="4667706"/>
            <a:ext cx="3063670" cy="0"/>
          </a:xfrm>
          <a:prstGeom prst="line">
            <a:avLst/>
          </a:prstGeom>
          <a:solidFill>
            <a:schemeClr val="accent1"/>
          </a:solidFill>
          <a:ln w="19050" cap="flat" cmpd="sng" algn="ctr">
            <a:solidFill>
              <a:srgbClr val="006BA6"/>
            </a:solidFill>
            <a:prstDash val="solid"/>
            <a:round/>
            <a:headEnd type="none" w="med" len="med"/>
            <a:tailEnd type="none" w="med" len="med"/>
          </a:ln>
          <a:effectLst/>
        </p:spPr>
      </p:cxnSp>
      <p:pic>
        <p:nvPicPr>
          <p:cNvPr id="5" name="Picture 4">
            <a:extLst>
              <a:ext uri="{FF2B5EF4-FFF2-40B4-BE49-F238E27FC236}">
                <a16:creationId xmlns:a16="http://schemas.microsoft.com/office/drawing/2014/main" id="{E6D5DAE4-7284-3145-9645-E404B0C0CB9D}"/>
              </a:ext>
            </a:extLst>
          </p:cNvPr>
          <p:cNvPicPr>
            <a:picLocks noChangeAspect="1"/>
          </p:cNvPicPr>
          <p:nvPr/>
        </p:nvPicPr>
        <p:blipFill>
          <a:blip r:embed="rId4"/>
          <a:stretch>
            <a:fillRect/>
          </a:stretch>
        </p:blipFill>
        <p:spPr>
          <a:xfrm>
            <a:off x="5439052" y="898782"/>
            <a:ext cx="3442793" cy="2480292"/>
          </a:xfrm>
          <a:prstGeom prst="rect">
            <a:avLst/>
          </a:prstGeom>
        </p:spPr>
      </p:pic>
    </p:spTree>
    <p:extLst>
      <p:ext uri="{BB962C8B-B14F-4D97-AF65-F5344CB8AC3E}">
        <p14:creationId xmlns:p14="http://schemas.microsoft.com/office/powerpoint/2010/main" val="68226832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130712</TotalTime>
  <Words>664</Words>
  <Application>Microsoft Macintosh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Calibri</vt:lpstr>
      <vt:lpstr>Lucida Grande</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Andreas Scholl</dc:creator>
  <cp:keywords/>
  <dc:description/>
  <cp:lastModifiedBy>Lori Tamura</cp:lastModifiedBy>
  <cp:revision>3223</cp:revision>
  <cp:lastPrinted>2012-02-01T00:57:17Z</cp:lastPrinted>
  <dcterms:created xsi:type="dcterms:W3CDTF">2018-03-25T21:08:11Z</dcterms:created>
  <dcterms:modified xsi:type="dcterms:W3CDTF">2020-02-21T01:50:04Z</dcterms:modified>
  <cp:category/>
</cp:coreProperties>
</file>