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14"/>
    <p:restoredTop sz="94803" autoAdjust="0"/>
  </p:normalViewPr>
  <p:slideViewPr>
    <p:cSldViewPr snapToGrid="0">
      <p:cViewPr varScale="1">
        <p:scale>
          <a:sx n="124" d="100"/>
          <a:sy n="124" d="100"/>
        </p:scale>
        <p:origin x="1328"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3/19/20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Electrons in kagome lattices have long been predicted to behave as if they were infinitely light (like Dirac fermions in graphene) or infinitely heavy (highly localized and confined). Materials with these properties plus the intrinsic ferromagnetism of iron can exhibit topological and correlated electronic phenomena that could be useful in future device applications, including spintronic technologies. In band-structure diagrams, the presence of Dirac fermions is indicated by Dirac cones, and the signature of infinitely massive particles is a flat band. While both these features have been predicted by theoretical models of ideal kagome metals, their experimental realization has proven to be elusive. Since 2016, a team of MIT researchers has focused on Fe</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m</a:t>
            </a:r>
            <a:r>
              <a:rPr lang="en-US" sz="1200" b="0" i="0" u="none" strike="noStrike" kern="1200">
                <a:solidFill>
                  <a:schemeClr val="tx1"/>
                </a:solidFill>
                <a:effectLst/>
                <a:latin typeface="Calibri" pitchFamily="28" charset="0"/>
                <a:ea typeface="ＭＳ Ｐゴシック" pitchFamily="28" charset="-128"/>
                <a:cs typeface="ＭＳ Ｐゴシック" charset="0"/>
              </a:rPr>
              <a:t>Sn</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n</a:t>
            </a:r>
            <a:r>
              <a:rPr lang="en-US" sz="1200" b="0" i="0" u="none" strike="noStrike" kern="1200">
                <a:solidFill>
                  <a:schemeClr val="tx1"/>
                </a:solidFill>
                <a:effectLst/>
                <a:latin typeface="Calibri" pitchFamily="28" charset="0"/>
                <a:ea typeface="ＭＳ Ｐゴシック" pitchFamily="28" charset="-128"/>
                <a:cs typeface="ＭＳ Ｐゴシック" charset="0"/>
              </a:rPr>
              <a:t> compounds (m:n = 3:1, 3:2, 1:1) with different stacking structures. A breakthrough came when they synthesized a 1:1 compound (FeSn) in which the kagome layers were well separated by a spacer layer of Sn.</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 </a:t>
            </a:r>
            <a:r>
              <a:rPr lang="en-US" sz="1200" b="0" i="0" u="none" strike="noStrike" kern="1200">
                <a:solidFill>
                  <a:schemeClr val="tx1"/>
                </a:solidFill>
                <a:effectLst/>
                <a:latin typeface="Calibri" pitchFamily="28" charset="0"/>
                <a:ea typeface="ＭＳ Ｐゴシック" pitchFamily="28" charset="-128"/>
                <a:cs typeface="ＭＳ Ｐゴシック" charset="0"/>
              </a:rPr>
              <a:t>M. Kang, L. Ye, A. Levitan, M. Han, J.G. Checkelsky, and R. Comin (Massachusetts Institute of Technology); S. Fang, D.C. Bell, and E. Kaxiras (Harvard University); J.-S. You, J.I. Facio, and J. van den Brink (Leibniz Institute for Solid State and Materials Research Dresden, Germany); C. Jozwiak, A. Bostwick, and E. Rotenberg (ALS); M.K. Chan and R.D. McDonald (National High Magnetic Field Laboratory, Los Alamos); D. Graf (National High Magnetic Field Laboratory, Tallahassee); K. Kaznatcheev and E. Vescovo (Brookhaven National Laboratory); M. Richter (Leibniz Institute for Solid State and Materials Research Dresden, and Dresden Center for Computational Materials Science, Germany); and M. Prasad Ghimire (Leibniz Institute for Solid State and Materials Research, Germany, and Tribhuvan University, Nepal).</a:t>
            </a: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u="none" strike="noStrike" kern="1200">
                <a:solidFill>
                  <a:schemeClr val="tx1"/>
                </a:solidFill>
                <a:effectLst/>
                <a:latin typeface="Calibri" pitchFamily="28" charset="0"/>
                <a:ea typeface="ＭＳ Ｐゴシック" pitchFamily="28" charset="-128"/>
                <a:cs typeface="ＭＳ Ｐゴシック" charset="0"/>
              </a:rPr>
              <a:t>Alfred P. Sloan Foundation, Gordon and Betty Moore Foundation, National Science Foundation, Samsung Foundation of Culture, Tsinghua Education Foundation, German Research Foundation, Alexander von Humboldt Foundation, Leibniz Institute for Solid State and Materials Research Dresden, State of Florida, and U.S. Department of Energy, Office of Science, Basic Energy Sciences Program (DOE BES). Operation of the ALS is supported by DOE BES.</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https://als.lbl.gov/elusive-kagome-electronic-structures-revealed/</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9">
            <a:extLst>
              <a:ext uri="{FF2B5EF4-FFF2-40B4-BE49-F238E27FC236}">
                <a16:creationId xmlns:a16="http://schemas.microsoft.com/office/drawing/2014/main" id="{53DFE53F-E9B5-514B-B464-E3D455E83CDA}"/>
              </a:ext>
            </a:extLst>
          </p:cNvPr>
          <p:cNvSpPr>
            <a:spLocks noChangeArrowheads="1"/>
          </p:cNvSpPr>
          <p:nvPr/>
        </p:nvSpPr>
        <p:spPr bwMode="auto">
          <a:xfrm>
            <a:off x="24968" y="4673078"/>
            <a:ext cx="9007153" cy="1323439"/>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215900" indent="-215900" algn="l">
              <a:spcAft>
                <a:spcPts val="0"/>
              </a:spcAft>
              <a:buFont typeface="Lucida Grande"/>
              <a:buChar char="−"/>
              <a:defRPr/>
            </a:pPr>
            <a:r>
              <a:rPr lang="en-US" sz="2000" dirty="0">
                <a:solidFill>
                  <a:srgbClr val="5D5D5D"/>
                </a:solidFill>
                <a:latin typeface="Calibri" charset="0"/>
              </a:rPr>
              <a:t>Micro-ARPES was able to distinguish between kagome and </a:t>
            </a:r>
            <a:br>
              <a:rPr lang="en-US" sz="2000" dirty="0">
                <a:solidFill>
                  <a:srgbClr val="5D5D5D"/>
                </a:solidFill>
                <a:latin typeface="Calibri" charset="0"/>
              </a:rPr>
            </a:br>
            <a:r>
              <a:rPr lang="en-US" sz="2000" dirty="0">
                <a:solidFill>
                  <a:srgbClr val="5D5D5D"/>
                </a:solidFill>
                <a:latin typeface="Calibri" charset="0"/>
              </a:rPr>
              <a:t>non-kagome layers and independently measured the electronic structures of each.</a:t>
            </a:r>
          </a:p>
          <a:p>
            <a:pPr marL="215900" indent="-215900" algn="l">
              <a:spcAft>
                <a:spcPts val="0"/>
              </a:spcAft>
              <a:buFont typeface="Lucida Grande"/>
              <a:buChar char="−"/>
              <a:defRPr/>
            </a:pPr>
            <a:r>
              <a:rPr lang="en-US" sz="2000" dirty="0">
                <a:solidFill>
                  <a:srgbClr val="5D5D5D"/>
                </a:solidFill>
                <a:latin typeface="Calibri" charset="0"/>
              </a:rPr>
              <a:t>Unambiguously demonstrated the simultaneous emergence of both Dirac cones (Dirac fermions) and flat bands (signature of infinitely massive particles).</a:t>
            </a:r>
          </a:p>
        </p:txBody>
      </p: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26321" y="825223"/>
            <a:ext cx="6322762" cy="3970318"/>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0"/>
              </a:spcAft>
              <a:defRPr/>
            </a:pPr>
            <a:r>
              <a:rPr lang="en-US" sz="2000" dirty="0">
                <a:solidFill>
                  <a:srgbClr val="5D5D5D"/>
                </a:solidFill>
                <a:latin typeface="Calibri" charset="0"/>
              </a:rPr>
              <a:t>Electronic-structure studies at the Advanced Light Source (ALS) showed that both infinitely light and infinitely massive particles coexist in a material with a star-shaped (kagome) crystal lattice.</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dirty="0">
                <a:solidFill>
                  <a:srgbClr val="5D5D5D"/>
                </a:solidFill>
                <a:latin typeface="Calibri" charset="0"/>
              </a:rPr>
              <a:t>The material’s rich array of electronic behaviors shows promise for future spintronic applications and represents a new frontier for studying exotic phases of matter</a:t>
            </a:r>
            <a:r>
              <a:rPr lang="en-US" sz="2000">
                <a:solidFill>
                  <a:srgbClr val="5D5D5D"/>
                </a:solidFill>
                <a:latin typeface="Calibri" charset="0"/>
              </a:rPr>
              <a:t>.</a:t>
            </a:r>
            <a:endParaRPr lang="en-US" sz="1800" dirty="0">
              <a:solidFill>
                <a:srgbClr val="5D5D5D"/>
              </a:solidFill>
              <a:latin typeface="Calibri" charset="0"/>
            </a:endParaRPr>
          </a:p>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FeSn studied using angle-resolved photoemission spec-troscopy (ARPES) and a magnetic-field-based bulk probe.</a:t>
            </a:r>
          </a:p>
        </p:txBody>
      </p:sp>
      <p:sp>
        <p:nvSpPr>
          <p:cNvPr id="3073" name="TextBox 2"/>
          <p:cNvSpPr txBox="1">
            <a:spLocks noChangeArrowheads="1"/>
          </p:cNvSpPr>
          <p:nvPr/>
        </p:nvSpPr>
        <p:spPr bwMode="auto">
          <a:xfrm>
            <a:off x="0" y="6080225"/>
            <a:ext cx="9143999" cy="76944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M. Kang, L. Ye, S. Fang, J.-S. You, A. Levitan, M. Han, J.I. Facio, C. Jozwiak, A. Bostwick, E. Rotenberg, M.K. Chan, R.D. McDonald, D. Graf, K. Kaznatcheev, E. Vescovo, D.C. Bell, E. Kaxiras, J. van den Brink, M. Richter, M. Prasad Ghimire, J.G. Checkelsky, and R. Comin, </a:t>
            </a:r>
            <a:r>
              <a:rPr lang="en-US" sz="1100" i="1" dirty="0">
                <a:solidFill>
                  <a:srgbClr val="313335"/>
                </a:solidFill>
                <a:latin typeface="Calibri" charset="0"/>
              </a:rPr>
              <a:t>Nat. Mater.</a:t>
            </a:r>
            <a:r>
              <a:rPr lang="en-US" sz="1100" dirty="0">
                <a:solidFill>
                  <a:srgbClr val="313335"/>
                </a:solidFill>
                <a:latin typeface="Calibri" charset="0"/>
              </a:rPr>
              <a:t> </a:t>
            </a:r>
            <a:r>
              <a:rPr lang="en-US" sz="1100" b="1" dirty="0">
                <a:solidFill>
                  <a:srgbClr val="313335"/>
                </a:solidFill>
                <a:latin typeface="Calibri" charset="0"/>
              </a:rPr>
              <a:t>19</a:t>
            </a:r>
            <a:r>
              <a:rPr lang="en-US" sz="1100" dirty="0">
                <a:solidFill>
                  <a:srgbClr val="313335"/>
                </a:solidFill>
                <a:latin typeface="Calibri" charset="0"/>
              </a:rPr>
              <a:t>, 163 (2019). Work was performed at Lawrence Berkeley National Laboratory, ALS Beamline 7.0.2.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Elusive Kagome Electronic Structures Revealed</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6493267" y="4010739"/>
            <a:ext cx="2624412" cy="83099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Experimental Fermi surface of FeSn showing the kagome lat-tice pattern in momentum space. (Credit: Min Gu Kang, MIT)</a:t>
            </a:r>
          </a:p>
        </p:txBody>
      </p:sp>
      <p:cxnSp>
        <p:nvCxnSpPr>
          <p:cNvPr id="14" name="Straight Connector 13">
            <a:extLst>
              <a:ext uri="{FF2B5EF4-FFF2-40B4-BE49-F238E27FC236}">
                <a16:creationId xmlns:a16="http://schemas.microsoft.com/office/drawing/2014/main" id="{C32F0D1A-B828-9E44-BA7C-626BE5F68DB5}"/>
              </a:ext>
            </a:extLst>
          </p:cNvPr>
          <p:cNvCxnSpPr>
            <a:cxnSpLocks/>
          </p:cNvCxnSpPr>
          <p:nvPr/>
        </p:nvCxnSpPr>
        <p:spPr bwMode="auto">
          <a:xfrm>
            <a:off x="6596743" y="4908267"/>
            <a:ext cx="2318627"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3" name="Picture 2" descr="Purple ARPES data on black background.">
            <a:extLst>
              <a:ext uri="{FF2B5EF4-FFF2-40B4-BE49-F238E27FC236}">
                <a16:creationId xmlns:a16="http://schemas.microsoft.com/office/drawing/2014/main" id="{CC2666A9-6526-6A41-B76E-E7C6E08C7399}"/>
              </a:ext>
            </a:extLst>
          </p:cNvPr>
          <p:cNvPicPr>
            <a:picLocks noChangeAspect="1"/>
          </p:cNvPicPr>
          <p:nvPr/>
        </p:nvPicPr>
        <p:blipFill>
          <a:blip r:embed="rId4"/>
          <a:stretch>
            <a:fillRect/>
          </a:stretch>
        </p:blipFill>
        <p:spPr>
          <a:xfrm>
            <a:off x="6596743" y="1004637"/>
            <a:ext cx="2306101" cy="2978714"/>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130852</TotalTime>
  <Words>760</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3238</cp:revision>
  <cp:lastPrinted>2012-02-01T00:57:17Z</cp:lastPrinted>
  <dcterms:created xsi:type="dcterms:W3CDTF">2018-03-25T21:08:11Z</dcterms:created>
  <dcterms:modified xsi:type="dcterms:W3CDTF">2020-03-19T20:07:48Z</dcterms:modified>
  <cp:category/>
</cp:coreProperties>
</file>