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006BA6"/>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977"/>
    <p:restoredTop sz="89045" autoAdjust="0"/>
  </p:normalViewPr>
  <p:slideViewPr>
    <p:cSldViewPr snapToGrid="0">
      <p:cViewPr varScale="1">
        <p:scale>
          <a:sx n="105" d="100"/>
          <a:sy n="105" d="100"/>
        </p:scale>
        <p:origin x="2472" y="192"/>
      </p:cViewPr>
      <p:guideLst>
        <p:guide orient="horz" pos="2736"/>
        <p:guide pos="5472"/>
      </p:guideLst>
    </p:cSldViewPr>
  </p:slideViewPr>
  <p:outlineViewPr>
    <p:cViewPr>
      <p:scale>
        <a:sx n="33" d="100"/>
        <a:sy n="33" d="100"/>
      </p:scale>
      <p:origin x="0" y="0"/>
    </p:cViewPr>
  </p:outlineViewPr>
  <p:notesTextViewPr>
    <p:cViewPr>
      <p:scale>
        <a:sx n="100" d="100"/>
        <a:sy n="100" d="100"/>
      </p:scale>
      <p:origin x="0" y="-96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5/7/20</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sz="1200" b="0" i="0" kern="1200">
                <a:solidFill>
                  <a:schemeClr val="tx1"/>
                </a:solidFill>
                <a:effectLst/>
                <a:latin typeface="Calibri" pitchFamily="28" charset="0"/>
                <a:ea typeface="ＭＳ Ｐゴシック" pitchFamily="28" charset="-128"/>
                <a:cs typeface="ＭＳ Ｐゴシック" charset="0"/>
              </a:rPr>
              <a:t>Microbes are known to possess molecular “assembly lines” that produce an important class of compounds, many of which have uses as antibiotics, antifungals, and immunosuppressants. The compounds are peptides—chains of amino acids like proteins, but shorter and produced, not by ribosomes, but by cellular machines known as nonribosomal peptide synthetases (NRPSs). Researchers have previously established that NRPSs are large, multi-enzyme clusters that synthesize compounds by passing a precursor molecule from one module to the next, with each “station” catalyzing an addition to the molecule. In the past decade, a great deal has been learned about how individual NRPS domains and modules work, but an understanding of how the assembly lines function as a whole has been lacking. X-ray crystallography on linear gramicidin synthetase subunit A (LgrA), a two-module NRPS complex (performed at the Canadian Light Source and the Advanced Photon Source) showed that the relative orientations of adjacent modules can vary dramatically, suggesting an unexpectedly high level of flexibility. To assess whether the conformational variability seen in the crystal structures is an accurate reflection of what happens in a more natural state (i.e., in solution), the researchers analyzed the behavior of LgrA modules using small-angle x-ray scattering (SAXS) at ALS Beamline 12.3.1.</a:t>
            </a:r>
          </a:p>
          <a:p>
            <a:pPr rtl="0"/>
            <a:endParaRPr lang="en-US" dirty="0">
              <a:latin typeface="Calibri" charset="0"/>
              <a:ea typeface="ＭＳ Ｐゴシック" charset="0"/>
            </a:endParaRPr>
          </a:p>
          <a:p>
            <a:pPr rtl="0"/>
            <a:r>
              <a:rPr lang="en-US" sz="1200" b="1" i="0" u="none" strike="noStrike" kern="1200">
                <a:solidFill>
                  <a:schemeClr val="tx1"/>
                </a:solidFill>
                <a:effectLst/>
                <a:latin typeface="Calibri" pitchFamily="28" charset="0"/>
                <a:ea typeface="ＭＳ Ｐゴシック" pitchFamily="28" charset="-128"/>
                <a:cs typeface="ＭＳ Ｐゴシック" charset="0"/>
              </a:rPr>
              <a:t>Researchers: </a:t>
            </a:r>
            <a:r>
              <a:rPr lang="en-US" sz="1200" b="0" i="0" u="none" strike="noStrike" kern="1200">
                <a:solidFill>
                  <a:schemeClr val="tx1"/>
                </a:solidFill>
                <a:effectLst/>
                <a:latin typeface="Calibri" pitchFamily="28" charset="0"/>
                <a:ea typeface="ＭＳ Ｐゴシック" pitchFamily="28" charset="-128"/>
                <a:cs typeface="ＭＳ Ｐゴシック" charset="0"/>
              </a:rPr>
              <a:t>J.M. Reimer, M. Eivaskhani, I. Harb, A. Guarné, and T.M. Schmeing (McGill University, Canada), and M. Weigt (Sorbonne University, France).</a:t>
            </a:r>
          </a:p>
          <a:p>
            <a:pPr rtl="0"/>
            <a:endParaRPr lang="en-US" b="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a:solidFill>
                  <a:schemeClr val="tx1"/>
                </a:solidFill>
                <a:effectLst/>
                <a:latin typeface="Calibri" pitchFamily="28" charset="0"/>
                <a:ea typeface="ＭＳ Ｐゴシック" pitchFamily="28" charset="-128"/>
                <a:cs typeface="ＭＳ Ｐゴシック" charset="0"/>
              </a:rPr>
              <a:t>Funding: </a:t>
            </a:r>
            <a:r>
              <a:rPr lang="en-US" sz="1200" b="0" i="0" u="none" strike="noStrike" kern="1200">
                <a:solidFill>
                  <a:schemeClr val="tx1"/>
                </a:solidFill>
                <a:effectLst/>
                <a:latin typeface="Calibri" pitchFamily="28" charset="0"/>
                <a:ea typeface="ＭＳ Ｐゴシック" pitchFamily="28" charset="-128"/>
                <a:cs typeface="ＭＳ Ｐゴシック" charset="0"/>
              </a:rPr>
              <a:t>Canadian Institutes of Health Research, European Union Horizon 2020, Natural Sciences and Engineering Research Council of Canada, and Boehringer Ingelheim Fonds. Operation of the ALS is supported by the U.S. Department of Energy, Office of Science, Basic Energy Sciences Program.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600" dirty="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latin typeface="Calibri" charset="0"/>
                <a:ea typeface="ＭＳ Ｐゴシック" charset="0"/>
              </a:rPr>
              <a:t>Full highlight</a:t>
            </a:r>
            <a:r>
              <a:rPr lang="en-US" sz="1600">
                <a:latin typeface="Calibri" charset="0"/>
                <a:ea typeface="ＭＳ Ｐゴシック" charset="0"/>
              </a:rPr>
              <a:t>: https://als.lbl.gov/assembly-lines-for-designer-bioactive-compounds</a:t>
            </a:r>
            <a:endParaRPr lang="en-US" sz="1200" b="0" i="0" u="none" strike="noStrike" kern="1200">
              <a:solidFill>
                <a:schemeClr val="tx1"/>
              </a:solidFill>
              <a:effectLst/>
              <a:latin typeface="Calibri" pitchFamily="28" charset="0"/>
              <a:ea typeface="ＭＳ Ｐゴシック" pitchFamily="28" charset="-128"/>
              <a:cs typeface="ＭＳ Ｐゴシック" charset="0"/>
            </a:endParaRPr>
          </a:p>
        </p:txBody>
      </p:sp>
    </p:spTree>
    <p:extLst>
      <p:ext uri="{BB962C8B-B14F-4D97-AF65-F5344CB8AC3E}">
        <p14:creationId xmlns:p14="http://schemas.microsoft.com/office/powerpoint/2010/main" val="20734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16reimerVG" descr="416reimerVG">
            <a:hlinkClick r:id="" action="ppaction://media"/>
            <a:extLst>
              <a:ext uri="{FF2B5EF4-FFF2-40B4-BE49-F238E27FC236}">
                <a16:creationId xmlns:a16="http://schemas.microsoft.com/office/drawing/2014/main" id="{F7834EFA-21E5-FB4D-A065-EB318BAB54B5}"/>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478834" y="898646"/>
            <a:ext cx="3455846" cy="2591885"/>
          </a:xfrm>
          <a:prstGeom prst="rect">
            <a:avLst/>
          </a:prstGeom>
        </p:spPr>
      </p:pic>
      <p:sp>
        <p:nvSpPr>
          <p:cNvPr id="15" name="Rectangle 19">
            <a:extLst>
              <a:ext uri="{FF2B5EF4-FFF2-40B4-BE49-F238E27FC236}">
                <a16:creationId xmlns:a16="http://schemas.microsoft.com/office/drawing/2014/main" id="{53DFE53F-E9B5-514B-B464-E3D455E83CDA}"/>
              </a:ext>
            </a:extLst>
          </p:cNvPr>
          <p:cNvSpPr>
            <a:spLocks noChangeArrowheads="1"/>
          </p:cNvSpPr>
          <p:nvPr/>
        </p:nvSpPr>
        <p:spPr bwMode="auto">
          <a:xfrm>
            <a:off x="168189" y="4878827"/>
            <a:ext cx="8766491" cy="132343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marL="215900" indent="-215900" algn="l">
              <a:spcAft>
                <a:spcPts val="0"/>
              </a:spcAft>
              <a:buFont typeface="Lucida Grande"/>
              <a:buChar char="−"/>
              <a:defRPr/>
            </a:pPr>
            <a:r>
              <a:rPr lang="en-US" sz="2000" dirty="0">
                <a:solidFill>
                  <a:srgbClr val="5D5D5D"/>
                </a:solidFill>
                <a:latin typeface="Calibri" charset="0"/>
              </a:rPr>
              <a:t>Structure of LgrA, part of a biomolecular assembly line, was studied using crystallography as well as small-angle x-ray scattering (SAXS) in solution.</a:t>
            </a:r>
          </a:p>
          <a:p>
            <a:pPr marL="215900" indent="-215900" algn="l">
              <a:spcAft>
                <a:spcPts val="0"/>
              </a:spcAft>
              <a:buFont typeface="Lucida Grande"/>
              <a:buChar char="−"/>
              <a:defRPr/>
            </a:pPr>
            <a:r>
              <a:rPr lang="en-US" sz="2000" dirty="0">
                <a:solidFill>
                  <a:srgbClr val="5D5D5D"/>
                </a:solidFill>
                <a:latin typeface="Calibri" charset="0"/>
              </a:rPr>
              <a:t>The results guided researchers in using module-swapping and mutagenesis techniques to produce a chimeric version of LgrA with double the activity.</a:t>
            </a:r>
          </a:p>
        </p:txBody>
      </p:sp>
      <p:sp>
        <p:nvSpPr>
          <p:cNvPr id="17" name="Rectangle 19">
            <a:extLst>
              <a:ext uri="{FF2B5EF4-FFF2-40B4-BE49-F238E27FC236}">
                <a16:creationId xmlns:a16="http://schemas.microsoft.com/office/drawing/2014/main" id="{A6B6F28F-4092-4743-91E4-CF430E7660AC}"/>
              </a:ext>
            </a:extLst>
          </p:cNvPr>
          <p:cNvSpPr>
            <a:spLocks noChangeArrowheads="1"/>
          </p:cNvSpPr>
          <p:nvPr/>
        </p:nvSpPr>
        <p:spPr bwMode="auto">
          <a:xfrm>
            <a:off x="169543" y="829535"/>
            <a:ext cx="5309290" cy="414985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indent="-119063" algn="l">
              <a:spcBef>
                <a:spcPts val="0"/>
              </a:spcBef>
              <a:spcAft>
                <a:spcPts val="300"/>
              </a:spcAft>
              <a:defRPr/>
            </a:pPr>
            <a:r>
              <a:rPr lang="en-US" b="1" dirty="0">
                <a:solidFill>
                  <a:srgbClr val="006BA6"/>
                </a:solidFill>
                <a:latin typeface="Calibri"/>
                <a:cs typeface="Calibri"/>
              </a:rPr>
              <a:t>Scientific Achievement</a:t>
            </a:r>
          </a:p>
          <a:p>
            <a:pPr marL="215900" algn="l">
              <a:spcAft>
                <a:spcPts val="400"/>
              </a:spcAft>
              <a:defRPr/>
            </a:pPr>
            <a:r>
              <a:rPr lang="en-US" sz="2000" dirty="0">
                <a:solidFill>
                  <a:srgbClr val="5D5D5D"/>
                </a:solidFill>
                <a:latin typeface="Calibri" charset="0"/>
              </a:rPr>
              <a:t>Researchers successfully bioengineered changes to a molecular “assembly line” for bioactive compounds, based in part on insights gained from small-angle x-ray scattering at the Advanced Light Source (ALS).</a:t>
            </a:r>
          </a:p>
          <a:p>
            <a:pPr algn="l">
              <a:spcBef>
                <a:spcPts val="0"/>
              </a:spcBef>
              <a:spcAft>
                <a:spcPts val="300"/>
              </a:spcAft>
              <a:defRPr/>
            </a:pPr>
            <a:r>
              <a:rPr lang="en-US" b="1" dirty="0">
                <a:solidFill>
                  <a:srgbClr val="006BA6"/>
                </a:solidFill>
                <a:latin typeface="Calibri"/>
                <a:cs typeface="Calibri"/>
              </a:rPr>
              <a:t>Significance and Impact</a:t>
            </a:r>
          </a:p>
          <a:p>
            <a:pPr marL="215900" algn="l">
              <a:spcAft>
                <a:spcPts val="400"/>
              </a:spcAft>
              <a:defRPr/>
            </a:pPr>
            <a:r>
              <a:rPr lang="en-US" sz="2000" dirty="0">
                <a:solidFill>
                  <a:srgbClr val="5D5D5D"/>
                </a:solidFill>
                <a:latin typeface="Calibri" charset="0"/>
              </a:rPr>
              <a:t>The ability to re-engineer these assembly lines could improve their performance and facilitate the synthesis of new medically useful compounds</a:t>
            </a:r>
            <a:r>
              <a:rPr lang="en-US" sz="2000">
                <a:solidFill>
                  <a:srgbClr val="5D5D5D"/>
                </a:solidFill>
                <a:latin typeface="Calibri" charset="0"/>
              </a:rPr>
              <a:t>.</a:t>
            </a:r>
            <a:endParaRPr lang="en-US" sz="1800" dirty="0">
              <a:solidFill>
                <a:srgbClr val="5D5D5D"/>
              </a:solidFill>
              <a:latin typeface="Calibri" charset="0"/>
            </a:endParaRPr>
          </a:p>
          <a:p>
            <a:pPr algn="l">
              <a:spcBef>
                <a:spcPts val="0"/>
              </a:spcBef>
              <a:spcAft>
                <a:spcPts val="300"/>
              </a:spcAft>
              <a:defRPr/>
            </a:pPr>
            <a:r>
              <a:rPr lang="en-US" b="1" dirty="0">
                <a:solidFill>
                  <a:srgbClr val="006BA6"/>
                </a:solidFill>
                <a:latin typeface="Calibri"/>
                <a:cs typeface="Calibri"/>
              </a:rPr>
              <a:t>Research Details</a:t>
            </a:r>
          </a:p>
        </p:txBody>
      </p:sp>
      <p:sp>
        <p:nvSpPr>
          <p:cNvPr id="3073" name="TextBox 2"/>
          <p:cNvSpPr txBox="1">
            <a:spLocks noChangeArrowheads="1"/>
          </p:cNvSpPr>
          <p:nvPr/>
        </p:nvSpPr>
        <p:spPr bwMode="auto">
          <a:xfrm>
            <a:off x="0" y="6245480"/>
            <a:ext cx="9143999" cy="60016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en-US" sz="1100" dirty="0">
                <a:solidFill>
                  <a:srgbClr val="313335"/>
                </a:solidFill>
                <a:latin typeface="Calibri" charset="0"/>
              </a:rPr>
              <a:t>Publication about this research:  J.M. Reimer, M. Eivaskhani, I. Harb, A. Guarné, M. Weigt, and T.M. Schmeing, </a:t>
            </a:r>
            <a:r>
              <a:rPr lang="en-US" sz="1100" i="1" dirty="0">
                <a:solidFill>
                  <a:srgbClr val="313335"/>
                </a:solidFill>
                <a:latin typeface="Calibri" charset="0"/>
              </a:rPr>
              <a:t>Science</a:t>
            </a:r>
            <a:r>
              <a:rPr lang="en-US" sz="1100" dirty="0">
                <a:solidFill>
                  <a:srgbClr val="313335"/>
                </a:solidFill>
                <a:latin typeface="Calibri" charset="0"/>
              </a:rPr>
              <a:t> </a:t>
            </a:r>
            <a:r>
              <a:rPr lang="en-US" sz="1100" b="1" dirty="0">
                <a:solidFill>
                  <a:srgbClr val="313335"/>
                </a:solidFill>
                <a:latin typeface="Calibri" charset="0"/>
              </a:rPr>
              <a:t>366</a:t>
            </a:r>
            <a:r>
              <a:rPr lang="en-US" sz="1100" dirty="0">
                <a:solidFill>
                  <a:srgbClr val="313335"/>
                </a:solidFill>
                <a:latin typeface="Calibri" charset="0"/>
              </a:rPr>
              <a:t>, 706 (2019). Work was performed at Lawrence Berkeley National Laboratory, ALS Beamline 12.3.1; Argonne National Laboratory, APS Beamline 24-ID-C; and the Canadian Light Source, Beamline 08ID-1. Operation of the ALS is supported by the U.S. Department of Energy, Office of Science, Basic Energy Sciences program.</a:t>
            </a:r>
            <a:endParaRPr lang="fr-FR" sz="1100" dirty="0">
              <a:solidFill>
                <a:srgbClr val="313335"/>
              </a:solidFill>
              <a:latin typeface="Calibri" charset="0"/>
            </a:endParaRPr>
          </a:p>
        </p:txBody>
      </p:sp>
      <p:sp>
        <p:nvSpPr>
          <p:cNvPr id="10" name="Title 1"/>
          <p:cNvSpPr txBox="1">
            <a:spLocks/>
          </p:cNvSpPr>
          <p:nvPr/>
        </p:nvSpPr>
        <p:spPr>
          <a:xfrm>
            <a:off x="611482" y="109074"/>
            <a:ext cx="8525143"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dirty="0">
                <a:solidFill>
                  <a:srgbClr val="00395A"/>
                </a:solidFill>
                <a:latin typeface="Calibri"/>
                <a:cs typeface="Calibri"/>
              </a:rPr>
              <a:t>Assembly Lines for Designer Bioactive Compounds</a:t>
            </a:r>
          </a:p>
        </p:txBody>
      </p:sp>
      <p:sp>
        <p:nvSpPr>
          <p:cNvPr id="13" name="Rectangle 14">
            <a:extLst>
              <a:ext uri="{FF2B5EF4-FFF2-40B4-BE49-F238E27FC236}">
                <a16:creationId xmlns:a16="http://schemas.microsoft.com/office/drawing/2014/main" id="{5D9603CC-E6D1-044A-B40A-E2484F4648C0}"/>
              </a:ext>
            </a:extLst>
          </p:cNvPr>
          <p:cNvSpPr>
            <a:spLocks noChangeArrowheads="1"/>
          </p:cNvSpPr>
          <p:nvPr/>
        </p:nvSpPr>
        <p:spPr bwMode="auto">
          <a:xfrm>
            <a:off x="5598101" y="3465489"/>
            <a:ext cx="3455846" cy="120032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l">
              <a:spcAft>
                <a:spcPts val="400"/>
              </a:spcAft>
            </a:pPr>
            <a:r>
              <a:rPr lang="en-US" sz="1200" b="1" dirty="0">
                <a:solidFill>
                  <a:srgbClr val="006BA6"/>
                </a:solidFill>
              </a:rPr>
              <a:t>Movie clip displaying large variations in LgrA conformations, confirmed using SAXS experiments. SAXS complements crystallog-raphy by enabling fast, accurate analysis of protein shape and flexibility in the protein’s more natural solution state.</a:t>
            </a:r>
          </a:p>
        </p:txBody>
      </p:sp>
      <p:cxnSp>
        <p:nvCxnSpPr>
          <p:cNvPr id="14" name="Straight Connector 13">
            <a:extLst>
              <a:ext uri="{FF2B5EF4-FFF2-40B4-BE49-F238E27FC236}">
                <a16:creationId xmlns:a16="http://schemas.microsoft.com/office/drawing/2014/main" id="{C32F0D1A-B828-9E44-BA7C-626BE5F68DB5}"/>
              </a:ext>
            </a:extLst>
          </p:cNvPr>
          <p:cNvCxnSpPr>
            <a:cxnSpLocks/>
          </p:cNvCxnSpPr>
          <p:nvPr/>
        </p:nvCxnSpPr>
        <p:spPr bwMode="auto">
          <a:xfrm>
            <a:off x="5662671" y="4746247"/>
            <a:ext cx="3282545" cy="0"/>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Tree>
    <p:extLst>
      <p:ext uri="{BB962C8B-B14F-4D97-AF65-F5344CB8AC3E}">
        <p14:creationId xmlns:p14="http://schemas.microsoft.com/office/powerpoint/2010/main" val="682268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132122</TotalTime>
  <Words>591</Words>
  <Application>Microsoft Macintosh PowerPoint</Application>
  <PresentationFormat>On-screen Show (4:3)</PresentationFormat>
  <Paragraphs>17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Grande</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Andreas Scholl</dc:creator>
  <cp:keywords/>
  <dc:description/>
  <cp:lastModifiedBy>Lori Tamura</cp:lastModifiedBy>
  <cp:revision>3300</cp:revision>
  <cp:lastPrinted>2012-02-01T00:57:17Z</cp:lastPrinted>
  <dcterms:created xsi:type="dcterms:W3CDTF">2018-03-25T21:08:11Z</dcterms:created>
  <dcterms:modified xsi:type="dcterms:W3CDTF">2020-05-08T00:30:10Z</dcterms:modified>
  <cp:category/>
</cp:coreProperties>
</file>