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977"/>
    <p:restoredTop sz="89717" autoAdjust="0"/>
  </p:normalViewPr>
  <p:slideViewPr>
    <p:cSldViewPr snapToGrid="0">
      <p:cViewPr varScale="1">
        <p:scale>
          <a:sx n="99" d="100"/>
          <a:sy n="99" d="100"/>
        </p:scale>
        <p:origin x="2464" y="184"/>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5/20/20</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a:t>As the COVID-19 pandemic rages in 2020, researchers look for therapeutic and prophylactic strategies to fight the underlying virus: SARS-CoV-2. A research team analyzed samples from an individual who survived SARS in 2003 and studied whether the antibodies were effective for the current virus. One antibody (S309) was able to neutralize SARS-CoV-2 and several other related viruses. Using cryogenic electron microscopy and x-ray crystallography, the team determined the structure of S309 bound to the SARS-CoV-2 spike glycoprotein and showed S309 recognizes a protein/glycan epitope on SARS-CoV-2. When attached, S309 not only neutralizes the virus, but also recruits other immune mechanisms like effector cells. In light of S309’s ability to target SARS-CoV-2 and other related viruses, this antibody is valuable for developing SARS-CoV-2 countermeasures.</a:t>
            </a:r>
          </a:p>
          <a:p>
            <a:endParaRPr lang="en-US" b="1" dirty="0"/>
          </a:p>
          <a:p>
            <a:r>
              <a:rPr lang="en-US" b="1" dirty="0"/>
              <a:t>Researchers</a:t>
            </a:r>
            <a:r>
              <a:rPr lang="en-US" dirty="0"/>
              <a:t>: D. Pinto, M. </a:t>
            </a:r>
            <a:r>
              <a:rPr lang="en-US" dirty="0" err="1"/>
              <a:t>Beltramello</a:t>
            </a:r>
            <a:r>
              <a:rPr lang="en-US" dirty="0"/>
              <a:t>, S. Bianchi, S. </a:t>
            </a:r>
            <a:r>
              <a:rPr lang="en-US" dirty="0" err="1"/>
              <a:t>Jaconi</a:t>
            </a:r>
            <a:r>
              <a:rPr lang="en-US" dirty="0"/>
              <a:t>, K. </a:t>
            </a:r>
            <a:r>
              <a:rPr lang="en-US" dirty="0" err="1"/>
              <a:t>Culap</a:t>
            </a:r>
            <a:r>
              <a:rPr lang="en-US" dirty="0"/>
              <a:t>, F. </a:t>
            </a:r>
            <a:r>
              <a:rPr lang="en-US" dirty="0" err="1"/>
              <a:t>Zatta</a:t>
            </a:r>
            <a:r>
              <a:rPr lang="en-US" dirty="0"/>
              <a:t>, A. De Marco, A. Peter, B. Guarino, E. </a:t>
            </a:r>
            <a:r>
              <a:rPr lang="en-US" dirty="0" err="1"/>
              <a:t>Cameroni</a:t>
            </a:r>
            <a:r>
              <a:rPr lang="en-US" dirty="0"/>
              <a:t>, K. Fink, and D. </a:t>
            </a:r>
            <a:r>
              <a:rPr lang="en-US" dirty="0" err="1"/>
              <a:t>Corti</a:t>
            </a:r>
            <a:r>
              <a:rPr lang="en-US" dirty="0"/>
              <a:t> (</a:t>
            </a:r>
            <a:r>
              <a:rPr lang="en-US" dirty="0" err="1"/>
              <a:t>Humabs</a:t>
            </a:r>
            <a:r>
              <a:rPr lang="en-US" dirty="0"/>
              <a:t> Biomed SA); Y.-J. Park, A.C. Walls, and D. </a:t>
            </a:r>
            <a:r>
              <a:rPr lang="en-US" dirty="0" err="1"/>
              <a:t>Veesler</a:t>
            </a:r>
            <a:r>
              <a:rPr lang="en-US" dirty="0"/>
              <a:t> (University of Washington); M.A. </a:t>
            </a:r>
            <a:r>
              <a:rPr lang="en-US" dirty="0" err="1"/>
              <a:t>Tortorici</a:t>
            </a:r>
            <a:r>
              <a:rPr lang="en-US" dirty="0"/>
              <a:t> (University of Washington and </a:t>
            </a:r>
            <a:r>
              <a:rPr lang="en-US" dirty="0" err="1"/>
              <a:t>Institut</a:t>
            </a:r>
            <a:r>
              <a:rPr lang="en-US" dirty="0"/>
              <a:t> Pasteur); R. </a:t>
            </a:r>
            <a:r>
              <a:rPr lang="en-US" dirty="0" err="1"/>
              <a:t>Spreafico</a:t>
            </a:r>
            <a:r>
              <a:rPr lang="en-US" dirty="0"/>
              <a:t>, C. </a:t>
            </a:r>
            <a:r>
              <a:rPr lang="en-US" dirty="0" err="1"/>
              <a:t>Havenar-Daughton</a:t>
            </a:r>
            <a:r>
              <a:rPr lang="en-US" dirty="0"/>
              <a:t>, G. Snell, A. </a:t>
            </a:r>
            <a:r>
              <a:rPr lang="en-US" dirty="0" err="1"/>
              <a:t>Telenti</a:t>
            </a:r>
            <a:r>
              <a:rPr lang="en-US" dirty="0"/>
              <a:t>, and H.W. Virgin (</a:t>
            </a:r>
            <a:r>
              <a:rPr lang="en-US" dirty="0" err="1"/>
              <a:t>Vir</a:t>
            </a:r>
            <a:r>
              <a:rPr lang="en-US" dirty="0"/>
              <a:t> Biotechnology); A. </a:t>
            </a:r>
            <a:r>
              <a:rPr lang="en-US" dirty="0" err="1"/>
              <a:t>Lanzavecchia</a:t>
            </a:r>
            <a:r>
              <a:rPr lang="en-US" dirty="0"/>
              <a:t> (</a:t>
            </a:r>
            <a:r>
              <a:rPr lang="en-US" dirty="0" err="1"/>
              <a:t>Humabs</a:t>
            </a:r>
            <a:r>
              <a:rPr lang="en-US" dirty="0"/>
              <a:t> BioMed SA and </a:t>
            </a:r>
            <a:r>
              <a:rPr lang="en-US" dirty="0" err="1"/>
              <a:t>Università</a:t>
            </a:r>
            <a:r>
              <a:rPr lang="en-US" dirty="0"/>
              <a:t> </a:t>
            </a:r>
            <a:r>
              <a:rPr lang="en-US" dirty="0" err="1"/>
              <a:t>della</a:t>
            </a:r>
            <a:r>
              <a:rPr lang="en-US" dirty="0"/>
              <a:t> </a:t>
            </a:r>
            <a:r>
              <a:rPr lang="en-US" dirty="0" err="1"/>
              <a:t>Svizzera</a:t>
            </a:r>
            <a:r>
              <a:rPr lang="en-US" dirty="0"/>
              <a:t> </a:t>
            </a:r>
            <a:r>
              <a:rPr lang="en-US" dirty="0" err="1"/>
              <a:t>italiana</a:t>
            </a:r>
            <a:r>
              <a:rPr lang="en-US" dirty="0"/>
              <a:t>); J.B. Case, R.E. Chen, and M.S. Diamond (Washington University School of Medicine).</a:t>
            </a:r>
          </a:p>
          <a:p>
            <a:endParaRPr lang="en-US" dirty="0"/>
          </a:p>
          <a:p>
            <a:r>
              <a:rPr lang="en-US" b="1" dirty="0"/>
              <a:t>Funding</a:t>
            </a:r>
            <a:r>
              <a:rPr lang="en-US" dirty="0"/>
              <a:t>: National Institutes of Health, Pew Biomedical Scholars, Burroughs </a:t>
            </a:r>
            <a:r>
              <a:rPr lang="en-US" dirty="0" err="1"/>
              <a:t>Wellcome</a:t>
            </a:r>
            <a:r>
              <a:rPr lang="en-US" dirty="0"/>
              <a:t> Fund, University of Washington, </a:t>
            </a:r>
            <a:r>
              <a:rPr lang="en-US" dirty="0" err="1"/>
              <a:t>Institut</a:t>
            </a:r>
            <a:r>
              <a:rPr lang="en-US" dirty="0"/>
              <a:t> Pasteur, </a:t>
            </a:r>
            <a:r>
              <a:rPr lang="en-US" dirty="0" err="1"/>
              <a:t>Vir</a:t>
            </a:r>
            <a:r>
              <a:rPr lang="en-US" dirty="0"/>
              <a:t> Biotechnology Inc, </a:t>
            </a:r>
            <a:r>
              <a:rPr lang="en-US" dirty="0" err="1"/>
              <a:t>Humabs</a:t>
            </a:r>
            <a:r>
              <a:rPr lang="en-US" dirty="0"/>
              <a:t> BioMed SA, and </a:t>
            </a:r>
            <a:r>
              <a:rPr lang="en-US" dirty="0" err="1"/>
              <a:t>Moderna</a:t>
            </a:r>
            <a:r>
              <a:rPr lang="en-US" dirty="0"/>
              <a:t>. Operation of the ALS is supported by the U.S. Department of Energy, Office of Science, Basic Energy Sciences Program.</a:t>
            </a:r>
          </a:p>
          <a:p>
            <a:endParaRPr lang="en-US" dirty="0"/>
          </a:p>
          <a:p>
            <a:r>
              <a:rPr lang="en-US" u="none" dirty="0">
                <a:solidFill>
                  <a:schemeClr val="tx1"/>
                </a:solidFill>
              </a:rPr>
              <a:t>Full highlight: https://newscenter.lbl.gov/2020/05/19/xray-covid19-antibodies/</a:t>
            </a:r>
          </a:p>
        </p:txBody>
      </p:sp>
    </p:spTree>
    <p:extLst>
      <p:ext uri="{BB962C8B-B14F-4D97-AF65-F5344CB8AC3E}">
        <p14:creationId xmlns:p14="http://schemas.microsoft.com/office/powerpoint/2010/main" val="20734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9">
            <a:extLst>
              <a:ext uri="{FF2B5EF4-FFF2-40B4-BE49-F238E27FC236}">
                <a16:creationId xmlns:a16="http://schemas.microsoft.com/office/drawing/2014/main" id="{6280BF42-23A7-9F41-8ECD-64835B08D0F4}"/>
              </a:ext>
            </a:extLst>
          </p:cNvPr>
          <p:cNvSpPr>
            <a:spLocks noChangeArrowheads="1"/>
          </p:cNvSpPr>
          <p:nvPr/>
        </p:nvSpPr>
        <p:spPr bwMode="auto">
          <a:xfrm>
            <a:off x="28066" y="4479621"/>
            <a:ext cx="9103233" cy="1631216"/>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marL="215900" indent="-215900" algn="l">
              <a:spcAft>
                <a:spcPts val="0"/>
              </a:spcAft>
              <a:buFont typeface="Lucida Grande"/>
              <a:buChar char="−"/>
              <a:defRPr/>
            </a:pPr>
            <a:r>
              <a:rPr lang="en-US" sz="2000" dirty="0">
                <a:solidFill>
                  <a:srgbClr val="5D5D5D"/>
                </a:solidFill>
                <a:latin typeface="Calibri" charset="0"/>
              </a:rPr>
              <a:t>Antibodies from an individual who survived SARS in 2003 were tested for their ability to neutralize the related virus SARS-CoV-2, currently ravaging the globe.</a:t>
            </a:r>
          </a:p>
          <a:p>
            <a:pPr marL="215900" indent="-215900" algn="l">
              <a:spcAft>
                <a:spcPts val="0"/>
              </a:spcAft>
              <a:buFont typeface="Lucida Grande"/>
              <a:buChar char="−"/>
              <a:defRPr/>
            </a:pPr>
            <a:r>
              <a:rPr lang="en-US" sz="2000" dirty="0">
                <a:solidFill>
                  <a:srgbClr val="5D5D5D"/>
                </a:solidFill>
                <a:latin typeface="Calibri" charset="0"/>
              </a:rPr>
              <a:t>The structural data showed that one antibody, S309, has six loops that recognize and attach to the spike protein of SARS-CoV-2, neutralizing the virus and recruiting other antiviral mechanisms. </a:t>
            </a:r>
          </a:p>
        </p:txBody>
      </p:sp>
      <p:sp>
        <p:nvSpPr>
          <p:cNvPr id="13" name="Rectangle 14">
            <a:extLst>
              <a:ext uri="{FF2B5EF4-FFF2-40B4-BE49-F238E27FC236}">
                <a16:creationId xmlns:a16="http://schemas.microsoft.com/office/drawing/2014/main" id="{5D9603CC-E6D1-044A-B40A-E2484F4648C0}"/>
              </a:ext>
            </a:extLst>
          </p:cNvPr>
          <p:cNvSpPr>
            <a:spLocks noChangeArrowheads="1"/>
          </p:cNvSpPr>
          <p:nvPr/>
        </p:nvSpPr>
        <p:spPr bwMode="auto">
          <a:xfrm>
            <a:off x="5235830" y="2884495"/>
            <a:ext cx="3795069" cy="1384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spcAft>
                <a:spcPts val="400"/>
              </a:spcAft>
            </a:pPr>
            <a:r>
              <a:rPr lang="en-US" sz="1200" b="1" dirty="0">
                <a:solidFill>
                  <a:srgbClr val="006BA6"/>
                </a:solidFill>
              </a:rPr>
              <a:t>Left: The antibody S309 (purple and pink) makes contact with SARS-CoV-2 (blue) via complemen-tarity-determining regions (CDR), or loops that attach to residues in the virus’s spike protein. Right: S309 and antibody cocktails containing S309 are effective in neutralizing SARS-CoV-2 in Vero E6, a primate cell line.</a:t>
            </a:r>
          </a:p>
        </p:txBody>
      </p:sp>
      <p:sp>
        <p:nvSpPr>
          <p:cNvPr id="17" name="Rectangle 19">
            <a:extLst>
              <a:ext uri="{FF2B5EF4-FFF2-40B4-BE49-F238E27FC236}">
                <a16:creationId xmlns:a16="http://schemas.microsoft.com/office/drawing/2014/main" id="{A6B6F28F-4092-4743-91E4-CF430E7660AC}"/>
              </a:ext>
            </a:extLst>
          </p:cNvPr>
          <p:cNvSpPr>
            <a:spLocks noChangeArrowheads="1"/>
          </p:cNvSpPr>
          <p:nvPr/>
        </p:nvSpPr>
        <p:spPr bwMode="auto">
          <a:xfrm>
            <a:off x="29335" y="873410"/>
            <a:ext cx="4952495" cy="3765133"/>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square">
            <a:spAutoFit/>
          </a:bodyPr>
          <a:lstStyle/>
          <a:p>
            <a:pPr marL="12700" algn="l">
              <a:spcBef>
                <a:spcPts val="0"/>
              </a:spcBef>
              <a:spcAft>
                <a:spcPts val="0"/>
              </a:spcAft>
              <a:defRPr/>
            </a:pPr>
            <a:r>
              <a:rPr lang="en-US" b="1" dirty="0">
                <a:solidFill>
                  <a:srgbClr val="006BA6"/>
                </a:solidFill>
                <a:latin typeface="Calibri"/>
                <a:cs typeface="Calibri"/>
              </a:rPr>
              <a:t>Scientific Achievement</a:t>
            </a:r>
          </a:p>
          <a:p>
            <a:pPr marL="231775" algn="l">
              <a:spcAft>
                <a:spcPts val="400"/>
              </a:spcAft>
              <a:defRPr/>
            </a:pPr>
            <a:r>
              <a:rPr lang="en-US" sz="2000" dirty="0">
                <a:solidFill>
                  <a:srgbClr val="5D5D5D"/>
                </a:solidFill>
                <a:latin typeface="Calibri" charset="0"/>
              </a:rPr>
              <a:t>Using structural data from the Advanced Light Source (ALS) and cryo-EM, researchers have characterized how an antibody binds to and neutralizes SARS-CoV-2.</a:t>
            </a:r>
          </a:p>
          <a:p>
            <a:pPr algn="l">
              <a:spcBef>
                <a:spcPts val="0"/>
              </a:spcBef>
              <a:spcAft>
                <a:spcPts val="0"/>
              </a:spcAft>
              <a:defRPr/>
            </a:pPr>
            <a:r>
              <a:rPr lang="en-US" b="1" dirty="0">
                <a:solidFill>
                  <a:srgbClr val="006BA6"/>
                </a:solidFill>
                <a:latin typeface="Calibri"/>
                <a:cs typeface="Calibri"/>
              </a:rPr>
              <a:t>Significance and Impact</a:t>
            </a:r>
          </a:p>
          <a:p>
            <a:pPr marL="231775" algn="l">
              <a:spcAft>
                <a:spcPts val="400"/>
              </a:spcAft>
              <a:defRPr/>
            </a:pPr>
            <a:r>
              <a:rPr lang="en-US" sz="2000" dirty="0">
                <a:solidFill>
                  <a:srgbClr val="5D5D5D"/>
                </a:solidFill>
                <a:latin typeface="Calibri" charset="0"/>
              </a:rPr>
              <a:t>This work provides the basis for therapeutic and vaccine development for the SARS-CoV-2 virus, which is responsible for the COVID-19 pandemic.</a:t>
            </a:r>
          </a:p>
          <a:p>
            <a:pPr algn="l">
              <a:spcBef>
                <a:spcPts val="0"/>
              </a:spcBef>
              <a:spcAft>
                <a:spcPts val="0"/>
              </a:spcAft>
              <a:defRPr/>
            </a:pPr>
            <a:r>
              <a:rPr lang="en-US" b="1" dirty="0">
                <a:solidFill>
                  <a:srgbClr val="006BA6"/>
                </a:solidFill>
                <a:latin typeface="Calibri"/>
                <a:cs typeface="Calibri"/>
              </a:rPr>
              <a:t>Research Details</a:t>
            </a:r>
            <a:endParaRPr lang="en-US" sz="2000" b="1" dirty="0">
              <a:solidFill>
                <a:srgbClr val="006BA6"/>
              </a:solidFill>
              <a:latin typeface="Calibri"/>
              <a:cs typeface="Calibri"/>
            </a:endParaRPr>
          </a:p>
        </p:txBody>
      </p:sp>
      <p:sp>
        <p:nvSpPr>
          <p:cNvPr id="3073" name="TextBox 2"/>
          <p:cNvSpPr txBox="1">
            <a:spLocks noChangeArrowheads="1"/>
          </p:cNvSpPr>
          <p:nvPr/>
        </p:nvSpPr>
        <p:spPr bwMode="auto">
          <a:xfrm>
            <a:off x="177621" y="6065970"/>
            <a:ext cx="8940800" cy="76944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en-US" sz="1100" dirty="0">
                <a:solidFill>
                  <a:srgbClr val="313335"/>
                </a:solidFill>
                <a:latin typeface="Calibri" charset="0"/>
              </a:rPr>
              <a:t>Publication about this research: D. Pinto, Y.-J. Park, M. Beltramello, A.C. Walls, M.A. Tortorici, S. Biachi, S. Jaconi, K. Culap, F. Zatta, A. De Marco, A. Peter, B. Guarino, R. Spreafico, E. Cameroni, J.B. Case, R.E. Chen, C. Havenar-Daughton, G. Snell, A. Telenti, H.W. Virgin, A. Lanzavecchia, M.S. Diamond, K. Fink, D. Veesler, and D. Corti, </a:t>
            </a:r>
            <a:r>
              <a:rPr lang="en-US" sz="1100" i="1" dirty="0">
                <a:solidFill>
                  <a:srgbClr val="313335"/>
                </a:solidFill>
                <a:latin typeface="Calibri" charset="0"/>
              </a:rPr>
              <a:t>Nature</a:t>
            </a:r>
            <a:r>
              <a:rPr lang="en-US" sz="1100" dirty="0">
                <a:solidFill>
                  <a:srgbClr val="313335"/>
                </a:solidFill>
                <a:latin typeface="Calibri" charset="0"/>
              </a:rPr>
              <a:t>,</a:t>
            </a:r>
            <a:r>
              <a:rPr lang="en-US" sz="1100" i="1" dirty="0">
                <a:solidFill>
                  <a:srgbClr val="313335"/>
                </a:solidFill>
                <a:latin typeface="Calibri" charset="0"/>
              </a:rPr>
              <a:t> </a:t>
            </a:r>
            <a:r>
              <a:rPr lang="en-US" sz="1100" dirty="0">
                <a:solidFill>
                  <a:srgbClr val="313335"/>
                </a:solidFill>
                <a:latin typeface="Calibri" charset="0"/>
              </a:rPr>
              <a:t>doi:10.1038/s41586-020-2349-y (2020). Work was performed at Lawrence Berkeley National Laboratory, ALS/BCSB  Beamline 5.0.2. Operation of the ALS is supported by the U.S. Department of Energy, Office of Science, Basic Energy Sciences Program.</a:t>
            </a:r>
          </a:p>
        </p:txBody>
      </p:sp>
      <p:sp>
        <p:nvSpPr>
          <p:cNvPr id="10" name="Title 1"/>
          <p:cNvSpPr txBox="1">
            <a:spLocks/>
          </p:cNvSpPr>
          <p:nvPr/>
        </p:nvSpPr>
        <p:spPr>
          <a:xfrm>
            <a:off x="611482" y="109074"/>
            <a:ext cx="8525143"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dirty="0">
                <a:solidFill>
                  <a:srgbClr val="00395A"/>
                </a:solidFill>
                <a:latin typeface="Calibri"/>
                <a:cs typeface="Calibri"/>
              </a:rPr>
              <a:t>Antibody from SARS Survivor Neutralizes SARS-CoV-2</a:t>
            </a:r>
          </a:p>
        </p:txBody>
      </p:sp>
      <p:cxnSp>
        <p:nvCxnSpPr>
          <p:cNvPr id="14" name="Straight Connector 13">
            <a:extLst>
              <a:ext uri="{FF2B5EF4-FFF2-40B4-BE49-F238E27FC236}">
                <a16:creationId xmlns:a16="http://schemas.microsoft.com/office/drawing/2014/main" id="{C32F0D1A-B828-9E44-BA7C-626BE5F68DB5}"/>
              </a:ext>
            </a:extLst>
          </p:cNvPr>
          <p:cNvCxnSpPr>
            <a:cxnSpLocks/>
          </p:cNvCxnSpPr>
          <p:nvPr/>
        </p:nvCxnSpPr>
        <p:spPr bwMode="auto">
          <a:xfrm>
            <a:off x="5312030" y="4355161"/>
            <a:ext cx="3628770"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grpSp>
        <p:nvGrpSpPr>
          <p:cNvPr id="11" name="Group 10">
            <a:extLst>
              <a:ext uri="{FF2B5EF4-FFF2-40B4-BE49-F238E27FC236}">
                <a16:creationId xmlns:a16="http://schemas.microsoft.com/office/drawing/2014/main" id="{8FF3DB39-A2A4-9144-949B-7E1744E3721D}"/>
              </a:ext>
            </a:extLst>
          </p:cNvPr>
          <p:cNvGrpSpPr/>
          <p:nvPr/>
        </p:nvGrpSpPr>
        <p:grpSpPr>
          <a:xfrm>
            <a:off x="5199482" y="863601"/>
            <a:ext cx="1727583" cy="2001820"/>
            <a:chOff x="4894682" y="838200"/>
            <a:chExt cx="1916311" cy="2220507"/>
          </a:xfrm>
        </p:grpSpPr>
        <p:pic>
          <p:nvPicPr>
            <p:cNvPr id="12" name="Picture 11">
              <a:extLst>
                <a:ext uri="{FF2B5EF4-FFF2-40B4-BE49-F238E27FC236}">
                  <a16:creationId xmlns:a16="http://schemas.microsoft.com/office/drawing/2014/main" id="{8A30D28D-6C0A-A143-A76E-12D4BC9DE2A7}"/>
                </a:ext>
              </a:extLst>
            </p:cNvPr>
            <p:cNvPicPr>
              <a:picLocks noChangeAspect="1"/>
            </p:cNvPicPr>
            <p:nvPr/>
          </p:nvPicPr>
          <p:blipFill rotWithShape="1">
            <a:blip r:embed="rId4"/>
            <a:srcRect t="3318"/>
            <a:stretch/>
          </p:blipFill>
          <p:spPr>
            <a:xfrm>
              <a:off x="4894682" y="838200"/>
              <a:ext cx="1916311" cy="2220507"/>
            </a:xfrm>
            <a:prstGeom prst="rect">
              <a:avLst/>
            </a:prstGeom>
          </p:spPr>
        </p:pic>
        <p:sp>
          <p:nvSpPr>
            <p:cNvPr id="15" name="Rectangle 14">
              <a:extLst>
                <a:ext uri="{FF2B5EF4-FFF2-40B4-BE49-F238E27FC236}">
                  <a16:creationId xmlns:a16="http://schemas.microsoft.com/office/drawing/2014/main" id="{E7C1AD27-F1D8-2C49-892B-068FEAFD9A5F}"/>
                </a:ext>
              </a:extLst>
            </p:cNvPr>
            <p:cNvSpPr/>
            <p:nvPr/>
          </p:nvSpPr>
          <p:spPr>
            <a:xfrm>
              <a:off x="5029200" y="10668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F8ADA45-F0AA-E846-82DC-FEB3C225F313}"/>
              </a:ext>
            </a:extLst>
          </p:cNvPr>
          <p:cNvGrpSpPr/>
          <p:nvPr/>
        </p:nvGrpSpPr>
        <p:grpSpPr>
          <a:xfrm>
            <a:off x="7264400" y="863601"/>
            <a:ext cx="1511300" cy="1901114"/>
            <a:chOff x="7086600" y="838200"/>
            <a:chExt cx="1676400" cy="2108799"/>
          </a:xfrm>
        </p:grpSpPr>
        <p:pic>
          <p:nvPicPr>
            <p:cNvPr id="18" name="Picture 17">
              <a:extLst>
                <a:ext uri="{FF2B5EF4-FFF2-40B4-BE49-F238E27FC236}">
                  <a16:creationId xmlns:a16="http://schemas.microsoft.com/office/drawing/2014/main" id="{B3F81A40-941B-744C-890F-7E13CBACCC72}"/>
                </a:ext>
              </a:extLst>
            </p:cNvPr>
            <p:cNvPicPr>
              <a:picLocks noChangeAspect="1"/>
            </p:cNvPicPr>
            <p:nvPr/>
          </p:nvPicPr>
          <p:blipFill>
            <a:blip r:embed="rId5"/>
            <a:stretch>
              <a:fillRect/>
            </a:stretch>
          </p:blipFill>
          <p:spPr>
            <a:xfrm>
              <a:off x="7086600" y="873708"/>
              <a:ext cx="1676400" cy="2073291"/>
            </a:xfrm>
            <a:prstGeom prst="rect">
              <a:avLst/>
            </a:prstGeom>
          </p:spPr>
        </p:pic>
        <p:sp>
          <p:nvSpPr>
            <p:cNvPr id="19" name="Rectangle 18">
              <a:extLst>
                <a:ext uri="{FF2B5EF4-FFF2-40B4-BE49-F238E27FC236}">
                  <a16:creationId xmlns:a16="http://schemas.microsoft.com/office/drawing/2014/main" id="{3A2B23F4-CF20-7F40-A35F-9A451FDB089A}"/>
                </a:ext>
              </a:extLst>
            </p:cNvPr>
            <p:cNvSpPr/>
            <p:nvPr/>
          </p:nvSpPr>
          <p:spPr>
            <a:xfrm>
              <a:off x="7086600" y="838200"/>
              <a:ext cx="76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22683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132638</TotalTime>
  <Words>715</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Grande</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Andreas Scholl</dc:creator>
  <cp:keywords/>
  <dc:description/>
  <cp:lastModifiedBy>Lori Tamura</cp:lastModifiedBy>
  <cp:revision>3348</cp:revision>
  <cp:lastPrinted>2012-02-01T00:57:17Z</cp:lastPrinted>
  <dcterms:created xsi:type="dcterms:W3CDTF">2018-03-25T21:08:11Z</dcterms:created>
  <dcterms:modified xsi:type="dcterms:W3CDTF">2020-05-20T19:03:54Z</dcterms:modified>
  <cp:category/>
</cp:coreProperties>
</file>