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7921" autoAdjust="0"/>
  </p:normalViewPr>
  <p:slideViewPr>
    <p:cSldViewPr snapToGrid="0">
      <p:cViewPr varScale="1">
        <p:scale>
          <a:sx n="97" d="100"/>
          <a:sy n="97" d="100"/>
        </p:scale>
        <p:origin x="2352" y="19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7/26/20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Solids that catalyze chemical reactions involving gas-phase reactants and products are called heterogenous catalysts, and they are the backbone of the petrochemical industry. This type of catalyst also enables renewable-energy technologies, including fuel cells and electrolyzers. Many heterogenous catalysts work well because because they are also able to incorporate the gas reactant into their bulk, which enhances reaction rates. For example, many oxide catalysts, like cerium oxide, are known to take up oxygen gas in the form of oxygen ions. The electrochemical reduction of an oxygen gas molecule into oxygen ions requires the addition of four electrons and produces two ions, all of which cross the solid–gas interface—a mixed ion and electron transfer (MIET) reaction. To engineer interfaces that allow such reactions to proceed faster or more efficiently, scientists first need to identify the rate-determining step and understand it at the molecular, electronic, and point-defect levels. However, interfacial charge-transfer reactions involving both electrons and ions increase the complexity of a reaction, making it difficult to disentangle the numerous interaction pathways involved. The ambient-pressure x-ray photoelectron spectroscopy (APXPS) technique pioneered at the ALS allows operando studies of heterogenous catalysts at temperatures and pressures not far removed from that of a real device or reactor. The data, combined with microkinetic modeling, enabled researchers to precisely pinpoint the step, out of more than 100 possibilities, that was limiting the overall reaction rate. </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D. Chen, Z. Guan, D. Zhang, and W.C. Chueh (Stanford University); L. Trotochaud, S. Nemsak, and H. Bluhm (Berkeley Lab); E. Crumlin (ALS); and H.L. Tuller (Massachusetts Institute of Technology).</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u="none" strike="noStrike" kern="1200">
                <a:solidFill>
                  <a:schemeClr val="tx1"/>
                </a:solidFill>
                <a:effectLst/>
                <a:latin typeface="Calibri" pitchFamily="28" charset="0"/>
                <a:ea typeface="ＭＳ Ｐゴシック" pitchFamily="28" charset="-128"/>
                <a:cs typeface="ＭＳ Ｐゴシック" charset="0"/>
              </a:rPr>
              <a:t>National Science Foundation and U.S. Department of Energy, Office of Science, Basic Energy Sciences Program (DOE BES). Operation of the ALS is supported by DOE BES.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https://als.lbl.gov/the-bottleneck-step-of-a-complex-catalytic-reaction/</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40599" y="779542"/>
            <a:ext cx="6401071" cy="566308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0"/>
              </a:spcAft>
              <a:defRPr/>
            </a:pPr>
            <a:r>
              <a:rPr lang="en-US" sz="2000" dirty="0">
                <a:solidFill>
                  <a:srgbClr val="5D5D5D"/>
                </a:solidFill>
                <a:latin typeface="Calibri" charset="0"/>
              </a:rPr>
              <a:t>The rate-limiting step in catalysis involving oxygen uptake was identified through detailed analysis of the reaction pathways, combined with observations performed under operating conditions at the Advanced Light Source (ALS).</a:t>
            </a:r>
          </a:p>
          <a:p>
            <a:pPr algn="l">
              <a:spcBef>
                <a:spcPts val="0"/>
              </a:spcBef>
              <a:spcAft>
                <a:spcPts val="0"/>
              </a:spcAft>
              <a:defRPr/>
            </a:pPr>
            <a:r>
              <a:rPr lang="en-US" b="1" dirty="0">
                <a:solidFill>
                  <a:srgbClr val="006BA6"/>
                </a:solidFill>
                <a:latin typeface="Calibri"/>
                <a:cs typeface="Calibri"/>
              </a:rPr>
              <a:t>Significance and Impact</a:t>
            </a:r>
          </a:p>
          <a:p>
            <a:pPr marL="236538" algn="l">
              <a:spcBef>
                <a:spcPts val="0"/>
              </a:spcBef>
              <a:spcAft>
                <a:spcPts val="0"/>
              </a:spcAft>
              <a:defRPr/>
            </a:pPr>
            <a:r>
              <a:rPr lang="en-US" sz="2000" dirty="0">
                <a:solidFill>
                  <a:srgbClr val="5D5D5D"/>
                </a:solidFill>
                <a:latin typeface="Calibri" charset="0"/>
              </a:rPr>
              <a:t>The work lays the foundation for improving the efficiency of energy conversion and storage devices such as fuel cells, catalytic reactors, and batteries.</a:t>
            </a:r>
          </a:p>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Ambient-pressure x-ray absorption and photoemission spectroscopies (APXAS, APXPS) were performed on Pr</a:t>
            </a:r>
            <a:r>
              <a:rPr lang="en-US" sz="2000" baseline="-25000" dirty="0">
                <a:solidFill>
                  <a:srgbClr val="5D5D5D"/>
                </a:solidFill>
                <a:latin typeface="Calibri" charset="0"/>
              </a:rPr>
              <a:t>0.1</a:t>
            </a:r>
            <a:r>
              <a:rPr lang="en-US" sz="2000" dirty="0">
                <a:solidFill>
                  <a:srgbClr val="5D5D5D"/>
                </a:solidFill>
                <a:latin typeface="Calibri" charset="0"/>
              </a:rPr>
              <a:t>Ce</a:t>
            </a:r>
            <a:r>
              <a:rPr lang="en-US" sz="2000" baseline="-25000" dirty="0">
                <a:solidFill>
                  <a:srgbClr val="5D5D5D"/>
                </a:solidFill>
                <a:latin typeface="Calibri" charset="0"/>
              </a:rPr>
              <a:t>0.9</a:t>
            </a:r>
            <a:r>
              <a:rPr lang="en-US" sz="2000" dirty="0">
                <a:solidFill>
                  <a:srgbClr val="5D5D5D"/>
                </a:solidFill>
                <a:latin typeface="Calibri" charset="0"/>
              </a:rPr>
              <a:t>O</a:t>
            </a:r>
            <a:r>
              <a:rPr lang="en-US" sz="2000" baseline="-25000" dirty="0">
                <a:solidFill>
                  <a:srgbClr val="5D5D5D"/>
                </a:solidFill>
                <a:latin typeface="Calibri" charset="0"/>
              </a:rPr>
              <a:t>2−x</a:t>
            </a:r>
            <a:r>
              <a:rPr lang="en-US" sz="2000" dirty="0">
                <a:solidFill>
                  <a:srgbClr val="5D5D5D"/>
                </a:solidFill>
                <a:latin typeface="Calibri" charset="0"/>
              </a:rPr>
              <a:t> (PCO), a promising electrode material for solid-oxide fuel cells and electrolyzers.</a:t>
            </a:r>
          </a:p>
          <a:p>
            <a:pPr marL="215900" indent="-215900" algn="l">
              <a:spcAft>
                <a:spcPts val="0"/>
              </a:spcAft>
              <a:buFont typeface="Lucida Grande"/>
              <a:buChar char="−"/>
              <a:defRPr/>
            </a:pPr>
            <a:r>
              <a:rPr lang="en-US" sz="2000" dirty="0">
                <a:solidFill>
                  <a:srgbClr val="5D5D5D"/>
                </a:solidFill>
                <a:latin typeface="Calibri" charset="0"/>
                <a:cs typeface="Calibri"/>
              </a:rPr>
              <a:t>Combined with microkinetic modeling, the data enabled identification of the rate-limiting step: the dissociation </a:t>
            </a:r>
            <a:br>
              <a:rPr lang="en-US" sz="2000" dirty="0">
                <a:solidFill>
                  <a:srgbClr val="5D5D5D"/>
                </a:solidFill>
                <a:latin typeface="Calibri" charset="0"/>
                <a:cs typeface="Calibri"/>
              </a:rPr>
            </a:br>
            <a:r>
              <a:rPr lang="en-US" sz="2000" dirty="0">
                <a:solidFill>
                  <a:srgbClr val="5D5D5D"/>
                </a:solidFill>
                <a:latin typeface="Calibri" charset="0"/>
                <a:cs typeface="Calibri"/>
              </a:rPr>
              <a:t>of the neutral molecular oxygen on the surface.</a:t>
            </a:r>
            <a:endParaRPr lang="en-US" dirty="0">
              <a:solidFill>
                <a:srgbClr val="006BA6"/>
              </a:solidFill>
              <a:latin typeface="Calibri"/>
              <a:cs typeface="Calibri"/>
            </a:endParaRPr>
          </a:p>
        </p:txBody>
      </p:sp>
      <p:sp>
        <p:nvSpPr>
          <p:cNvPr id="3073" name="TextBox 2"/>
          <p:cNvSpPr txBox="1">
            <a:spLocks noChangeArrowheads="1"/>
          </p:cNvSpPr>
          <p:nvPr/>
        </p:nvSpPr>
        <p:spPr bwMode="auto">
          <a:xfrm>
            <a:off x="0" y="6253570"/>
            <a:ext cx="9143999"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D. Chen, Z. Guan, D. Zhang, L. Trotochaud, E. Crumlin, S. Nemsak, H. Bluhm, H.L. Tuller, and W.C. Chueh, </a:t>
            </a:r>
            <a:r>
              <a:rPr lang="en-US" sz="1100" i="1" dirty="0">
                <a:solidFill>
                  <a:srgbClr val="313335"/>
                </a:solidFill>
                <a:latin typeface="Calibri" charset="0"/>
              </a:rPr>
              <a:t>Nat. Catal.</a:t>
            </a:r>
            <a:r>
              <a:rPr lang="en-US" sz="1100" dirty="0">
                <a:solidFill>
                  <a:srgbClr val="313335"/>
                </a:solidFill>
                <a:latin typeface="Calibri" charset="0"/>
              </a:rPr>
              <a:t> </a:t>
            </a:r>
            <a:r>
              <a:rPr lang="en-US" sz="1100" b="1" dirty="0">
                <a:solidFill>
                  <a:srgbClr val="313335"/>
                </a:solidFill>
                <a:latin typeface="Calibri" charset="0"/>
              </a:rPr>
              <a:t>3</a:t>
            </a:r>
            <a:r>
              <a:rPr lang="en-US" sz="1100" dirty="0">
                <a:solidFill>
                  <a:srgbClr val="313335"/>
                </a:solidFill>
                <a:latin typeface="Calibri" charset="0"/>
              </a:rPr>
              <a:t>, 116 (2020). Work was performed at Lawrence Berkeley National Laboratory, ALS Beamlines 9.3.2 and 11.0.2.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The Bottleneck Step of a Complex Catalytic Reaction</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6294783" y="4437290"/>
            <a:ext cx="2879365" cy="156966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Top: APXPS experimental set-up. Bottom: Oxygen 1s spectra showing binding energies of oxygen gas and lattice oxygen on the electrode (PCO) surface at various external voltages. The binding-energy differ-ence was key information used in the microkinetic analysis.</a:t>
            </a:r>
          </a:p>
        </p:txBody>
      </p:sp>
      <p:cxnSp>
        <p:nvCxnSpPr>
          <p:cNvPr id="14" name="Straight Connector 13">
            <a:extLst>
              <a:ext uri="{FF2B5EF4-FFF2-40B4-BE49-F238E27FC236}">
                <a16:creationId xmlns:a16="http://schemas.microsoft.com/office/drawing/2014/main" id="{C32F0D1A-B828-9E44-BA7C-626BE5F68DB5}"/>
              </a:ext>
            </a:extLst>
          </p:cNvPr>
          <p:cNvCxnSpPr>
            <a:cxnSpLocks/>
          </p:cNvCxnSpPr>
          <p:nvPr/>
        </p:nvCxnSpPr>
        <p:spPr bwMode="auto">
          <a:xfrm>
            <a:off x="6463642" y="6083210"/>
            <a:ext cx="2584776"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7" name="Picture 6" descr="A close up of a map&#10;&#10;Description automatically generated">
            <a:extLst>
              <a:ext uri="{FF2B5EF4-FFF2-40B4-BE49-F238E27FC236}">
                <a16:creationId xmlns:a16="http://schemas.microsoft.com/office/drawing/2014/main" id="{CD4B1B7C-7899-CE40-B384-D99035925B80}"/>
              </a:ext>
            </a:extLst>
          </p:cNvPr>
          <p:cNvPicPr>
            <a:picLocks noChangeAspect="1"/>
          </p:cNvPicPr>
          <p:nvPr/>
        </p:nvPicPr>
        <p:blipFill>
          <a:blip r:embed="rId4"/>
          <a:stretch>
            <a:fillRect/>
          </a:stretch>
        </p:blipFill>
        <p:spPr>
          <a:xfrm>
            <a:off x="6493650" y="827582"/>
            <a:ext cx="2501900" cy="3606800"/>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133000</TotalTime>
  <Words>640</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3374</cp:revision>
  <cp:lastPrinted>2012-02-01T00:57:17Z</cp:lastPrinted>
  <dcterms:created xsi:type="dcterms:W3CDTF">2018-03-25T21:08:11Z</dcterms:created>
  <dcterms:modified xsi:type="dcterms:W3CDTF">2020-07-27T02:26:55Z</dcterms:modified>
  <cp:category/>
</cp:coreProperties>
</file>