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8" r:id="rId2"/>
  </p:sldIdLst>
  <p:sldSz cx="9144000" cy="6858000" type="screen4x3"/>
  <p:notesSz cx="6858000" cy="9144000"/>
  <p:defaultTextStyle>
    <a:defPPr>
      <a:defRPr lang="en-US"/>
    </a:defPPr>
    <a:lvl1pPr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736">
          <p15:clr>
            <a:srgbClr val="A4A3A4"/>
          </p15:clr>
        </p15:guide>
        <p15:guide id="2" pos="547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5D5D"/>
    <a:srgbClr val="006BA6"/>
    <a:srgbClr val="313335"/>
    <a:srgbClr val="00395A"/>
    <a:srgbClr val="016BA6"/>
    <a:srgbClr val="BF0997"/>
    <a:srgbClr val="CB30B2"/>
    <a:srgbClr val="FF8000"/>
    <a:srgbClr val="FF9C00"/>
    <a:srgbClr val="006E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7977"/>
    <p:restoredTop sz="90941" autoAdjust="0"/>
  </p:normalViewPr>
  <p:slideViewPr>
    <p:cSldViewPr snapToGrid="0">
      <p:cViewPr varScale="1">
        <p:scale>
          <a:sx n="102" d="100"/>
          <a:sy n="102" d="100"/>
        </p:scale>
        <p:origin x="2344" y="184"/>
      </p:cViewPr>
      <p:guideLst>
        <p:guide orient="horz" pos="2736"/>
        <p:guide pos="5472"/>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p:scale>
          <a:sx n="150" d="100"/>
          <a:sy n="150" d="100"/>
        </p:scale>
        <p:origin x="-2040" y="42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atin typeface="Arial" charset="0"/>
                <a:ea typeface="ＭＳ Ｐゴシック" pitchFamily="28" charset="-128"/>
                <a:cs typeface="+mn-cs"/>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fld id="{4BE140D3-D052-7443-A47B-FF1DF262E44C}" type="datetime1">
              <a:rPr lang="en-US"/>
              <a:pPr>
                <a:defRPr/>
              </a:pPr>
              <a:t>8/2/20</a:t>
            </a:fld>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FAA26D3D-D897-4be2-8F04-BA451C77F1D7}">
              <ma14:placeholderFlag xmlns:mc="http://schemas.openxmlformats.org/markup-compatibility/2006" xmlns:mv="urn:schemas-microsoft-com:mac:vml" xmlns:ma14="http://schemas.microsoft.com/office/mac/drawingml/2011/main" xmlns="" val="1"/>
            </a:ex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atin typeface="Arial" charset="0"/>
                <a:ea typeface="ＭＳ Ｐゴシック" pitchFamily="28" charset="-128"/>
                <a:cs typeface="+mn-cs"/>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fld id="{9470EB48-C0C3-D348-BFB0-97BE6D8DC8C9}" type="slidenum">
              <a:rPr lang="en-US"/>
              <a:pPr>
                <a:defRPr/>
              </a:pPr>
              <a:t>‹#›</a:t>
            </a:fld>
            <a:endParaRPr lang="en-US"/>
          </a:p>
        </p:txBody>
      </p:sp>
    </p:spTree>
    <p:extLst>
      <p:ext uri="{BB962C8B-B14F-4D97-AF65-F5344CB8AC3E}">
        <p14:creationId xmlns:p14="http://schemas.microsoft.com/office/powerpoint/2010/main" val="145911587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2pPr>
    <a:lvl3pPr marL="9144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3pPr>
    <a:lvl4pPr marL="13716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4pPr>
    <a:lvl5pPr marL="18288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Rot="1" noChangeAspect="1" noChangeArrowheads="1" noTextEdit="1"/>
          </p:cNvSpPr>
          <p:nvPr>
            <p:ph type="sldImg"/>
          </p:nvPr>
        </p:nvSpPr>
        <p:spPr>
          <a:ln/>
        </p:spPr>
      </p:sp>
      <p:sp>
        <p:nvSpPr>
          <p:cNvPr id="4098" name="Rectangle 3"/>
          <p:cNvSpPr>
            <a:spLocks noGrp="1" noChangeArrowheads="1"/>
          </p:cNvSpPr>
          <p:nvPr>
            <p:ph type="body" idx="1"/>
          </p:nvPr>
        </p:nvSpPr>
        <p:spPr>
          <a:xfrm>
            <a:off x="609600" y="4343400"/>
            <a:ext cx="5562600" cy="3505200"/>
          </a:xfrm>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r>
              <a:rPr lang="en-US" sz="1200" b="0" i="0" u="none" strike="noStrike" kern="1200">
                <a:solidFill>
                  <a:schemeClr val="tx1"/>
                </a:solidFill>
                <a:effectLst/>
                <a:latin typeface="Calibri" pitchFamily="28" charset="0"/>
                <a:ea typeface="ＭＳ Ｐゴシック" pitchFamily="28" charset="-128"/>
                <a:cs typeface="ＭＳ Ｐゴシック" charset="0"/>
              </a:rPr>
              <a:t>The main component of natural gas, methane (CH</a:t>
            </a:r>
            <a:r>
              <a:rPr lang="en-US" sz="1200" b="0" i="0" u="none" strike="noStrike" kern="1200" baseline="-25000">
                <a:solidFill>
                  <a:schemeClr val="tx1"/>
                </a:solidFill>
                <a:effectLst/>
                <a:latin typeface="Calibri" pitchFamily="28" charset="0"/>
                <a:ea typeface="ＭＳ Ｐゴシック" pitchFamily="28" charset="-128"/>
                <a:cs typeface="ＭＳ Ｐゴシック" charset="0"/>
              </a:rPr>
              <a:t>4</a:t>
            </a:r>
            <a:r>
              <a:rPr lang="en-US" sz="1200" b="0" i="0" u="none" strike="noStrike" kern="1200">
                <a:solidFill>
                  <a:schemeClr val="tx1"/>
                </a:solidFill>
                <a:effectLst/>
                <a:latin typeface="Calibri" pitchFamily="28" charset="0"/>
                <a:ea typeface="ＭＳ Ｐゴシック" pitchFamily="28" charset="-128"/>
                <a:cs typeface="ＭＳ Ｐゴシック" charset="0"/>
              </a:rPr>
              <a:t>), can be converted into a liquid fuel, methanol (CH</a:t>
            </a:r>
            <a:r>
              <a:rPr lang="en-US" sz="1200" b="0" i="0" u="none" strike="noStrike" kern="1200" baseline="-25000">
                <a:solidFill>
                  <a:schemeClr val="tx1"/>
                </a:solidFill>
                <a:effectLst/>
                <a:latin typeface="Calibri" pitchFamily="28" charset="0"/>
                <a:ea typeface="ＭＳ Ｐゴシック" pitchFamily="28" charset="-128"/>
                <a:cs typeface="ＭＳ Ｐゴシック" charset="0"/>
              </a:rPr>
              <a:t>3</a:t>
            </a:r>
            <a:r>
              <a:rPr lang="en-US" sz="1200" b="0" i="0" u="none" strike="noStrike" kern="1200">
                <a:solidFill>
                  <a:schemeClr val="tx1"/>
                </a:solidFill>
                <a:effectLst/>
                <a:latin typeface="Calibri" pitchFamily="28" charset="0"/>
                <a:ea typeface="ＭＳ Ｐゴシック" pitchFamily="28" charset="-128"/>
                <a:cs typeface="ＭＳ Ｐゴシック" charset="0"/>
              </a:rPr>
              <a:t>OH), which in turn can be used as a feedstock for other commodity chemicals. However, the unfavorable economics of capturing, transporting, and processing the methane released during oil drilling means that significant amounts of it get burned off or vented, contributing harmful greenhouse gases to the atmosphere. The direct conversion of methane to methanol would make the recovery of natural gas more profitable and sustainable. In earlier work, a group of researchers from Brookhaven National Laboratory discovered a promising catalyst, CeO</a:t>
            </a:r>
            <a:r>
              <a:rPr lang="en-US" sz="1200" b="0" i="0" u="none" strike="noStrike" kern="1200" baseline="-25000">
                <a:solidFill>
                  <a:schemeClr val="tx1"/>
                </a:solidFill>
                <a:effectLst/>
                <a:latin typeface="Calibri" pitchFamily="28" charset="0"/>
                <a:ea typeface="ＭＳ Ｐゴシック" pitchFamily="28" charset="-128"/>
                <a:cs typeface="ＭＳ Ｐゴシック" charset="0"/>
              </a:rPr>
              <a:t>2</a:t>
            </a:r>
            <a:r>
              <a:rPr lang="en-US" sz="1200" b="0" i="0" u="none" strike="noStrike" kern="1200">
                <a:solidFill>
                  <a:schemeClr val="tx1"/>
                </a:solidFill>
                <a:effectLst/>
                <a:latin typeface="Calibri" pitchFamily="28" charset="0"/>
                <a:ea typeface="ＭＳ Ｐゴシック" pitchFamily="28" charset="-128"/>
                <a:cs typeface="ＭＳ Ｐゴシック" charset="0"/>
              </a:rPr>
              <a:t>-Cu</a:t>
            </a:r>
            <a:r>
              <a:rPr lang="en-US" sz="1200" b="0" i="0" u="none" strike="noStrike" kern="1200" baseline="-25000">
                <a:solidFill>
                  <a:schemeClr val="tx1"/>
                </a:solidFill>
                <a:effectLst/>
                <a:latin typeface="Calibri" pitchFamily="28" charset="0"/>
                <a:ea typeface="ＭＳ Ｐゴシック" pitchFamily="28" charset="-128"/>
                <a:cs typeface="ＭＳ Ｐゴシック" charset="0"/>
              </a:rPr>
              <a:t>2</a:t>
            </a:r>
            <a:r>
              <a:rPr lang="en-US" sz="1200" b="0" i="0" u="none" strike="noStrike" kern="1200">
                <a:solidFill>
                  <a:schemeClr val="tx1"/>
                </a:solidFill>
                <a:effectLst/>
                <a:latin typeface="Calibri" pitchFamily="28" charset="0"/>
                <a:ea typeface="ＭＳ Ｐゴシック" pitchFamily="28" charset="-128"/>
                <a:cs typeface="ＭＳ Ｐゴシック" charset="0"/>
              </a:rPr>
              <a:t>O, that converts methane to methanol with high (70%) selectivity at room temperature in the presence of water. The group studied the material’s morphology using various microscopic probes and predicted its step-by-step molecular rearrangements using Monte Carlo simulations and density functional theory (DFT) calculations. To confirm the predictions and obtain direct evidence for the essential role of water, the researchers used ambient-pressure x-ray photoelectron spectroscopy (APXPS) at the ALS.</a:t>
            </a:r>
          </a:p>
          <a:p>
            <a:endParaRPr lang="en-US" b="1" dirty="0"/>
          </a:p>
          <a:p>
            <a:r>
              <a:rPr lang="en-US" b="1" dirty="0"/>
              <a:t>Researchers</a:t>
            </a:r>
            <a:r>
              <a:rPr lang="en-US" dirty="0"/>
              <a:t>: Z. Liu, R.M. Palomino, N. Rui, M. Mahapatra, and S.D. Senanayake (Brookhaven National Laboratory); E. Huang, I. Orozco, and W. Liao (Stony Brook University); T. Duchoň (Peter-Grünberg-Institut, Germany); S. Nemšák (ALS); D.C. Grinter (Diamond Light Source, UK); and P. Liu and J.A. Rodriguez (Brookhaven National Laboratory and Stony Brook University).</a:t>
            </a:r>
          </a:p>
          <a:p>
            <a:endParaRPr lang="en-US" dirty="0"/>
          </a:p>
          <a:p>
            <a:r>
              <a:rPr lang="en-US" b="1" dirty="0"/>
              <a:t>Funding</a:t>
            </a:r>
            <a:r>
              <a:rPr lang="en-US" dirty="0"/>
              <a:t>: </a:t>
            </a:r>
            <a:r>
              <a:rPr lang="en-US" sz="1200" b="0" i="0" u="none" strike="noStrike" kern="1200">
                <a:solidFill>
                  <a:schemeClr val="tx1"/>
                </a:solidFill>
                <a:effectLst/>
                <a:latin typeface="Calibri" pitchFamily="28" charset="0"/>
                <a:ea typeface="ＭＳ Ｐゴシック" pitchFamily="28" charset="-128"/>
                <a:cs typeface="ＭＳ Ｐゴシック" charset="0"/>
              </a:rPr>
              <a:t>National Science Foundation and U.S. Department of Energy, Office of Science, Basic Energy Sciences program (DOE BES). Operation of the ALS is supported by DOE BES.</a:t>
            </a:r>
            <a:endParaRPr lang="en-US" dirty="0"/>
          </a:p>
          <a:p>
            <a:endParaRPr lang="en-US" dirty="0"/>
          </a:p>
          <a:p>
            <a:r>
              <a:rPr lang="en-US" u="none" dirty="0">
                <a:solidFill>
                  <a:schemeClr val="tx1"/>
                </a:solidFill>
              </a:rPr>
              <a:t>Full highlight: </a:t>
            </a:r>
            <a:r>
              <a:rPr lang="en-US" sz="1200" b="0" i="0" u="none" strike="noStrike" kern="1200">
                <a:solidFill>
                  <a:schemeClr val="tx1"/>
                </a:solidFill>
                <a:effectLst/>
                <a:latin typeface="Calibri" pitchFamily="28" charset="0"/>
                <a:ea typeface="ＭＳ Ｐゴシック" pitchFamily="28" charset="-128"/>
                <a:cs typeface="ＭＳ Ｐゴシック" charset="0"/>
              </a:rPr>
              <a:t>https://als.lbl.gov/how-water-promotes-catalysis-of-methane-to-methanol/</a:t>
            </a:r>
            <a:endParaRPr lang="en-US" u="none" dirty="0">
              <a:solidFill>
                <a:schemeClr val="tx1"/>
              </a:solidFill>
            </a:endParaRPr>
          </a:p>
        </p:txBody>
      </p:sp>
    </p:spTree>
    <p:extLst>
      <p:ext uri="{BB962C8B-B14F-4D97-AF65-F5344CB8AC3E}">
        <p14:creationId xmlns:p14="http://schemas.microsoft.com/office/powerpoint/2010/main" val="207343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a:prstGeom prst="rect">
            <a:avLst/>
          </a:prstGeom>
        </p:spPr>
        <p:txBody>
          <a:bodyPr vert="horz"/>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156238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a:prstGeom prst="rect">
            <a:avLst/>
          </a:prstGeom>
        </p:spPr>
        <p:txBody>
          <a:bodyPr vert="horz"/>
          <a:lstStyle/>
          <a:p>
            <a:r>
              <a:rPr lang="en-US"/>
              <a:t>Click to edit Master title style</a:t>
            </a:r>
          </a:p>
        </p:txBody>
      </p:sp>
      <p:sp>
        <p:nvSpPr>
          <p:cNvPr id="3" name="Content Placeholder 2"/>
          <p:cNvSpPr>
            <a:spLocks noGrp="1"/>
          </p:cNvSpPr>
          <p:nvPr>
            <p:ph idx="1"/>
          </p:nvPr>
        </p:nvSpPr>
        <p:spPr>
          <a:xfrm>
            <a:off x="457200" y="1600201"/>
            <a:ext cx="8229600" cy="4525963"/>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3041721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0002_2016_ALS_VERTICAL_SIgnature_multiblue_RGB_ELECTRONIC.png"/>
          <p:cNvPicPr>
            <a:picLocks noChangeAspect="1"/>
          </p:cNvPicPr>
          <p:nvPr userDrawn="1"/>
        </p:nvPicPr>
        <p:blipFill rotWithShape="1">
          <a:blip r:embed="rId4" cstate="print">
            <a:extLst>
              <a:ext uri="{28A0092B-C50C-407E-A947-70E740481C1C}">
                <a14:useLocalDpi xmlns:a14="http://schemas.microsoft.com/office/drawing/2010/main" val="0"/>
              </a:ext>
            </a:extLst>
          </a:blip>
          <a:srcRect l="23071" t="18648" r="22406" b="18319"/>
          <a:stretch/>
        </p:blipFill>
        <p:spPr>
          <a:xfrm>
            <a:off x="152400" y="133350"/>
            <a:ext cx="455706" cy="666750"/>
          </a:xfrm>
          <a:prstGeom prst="rect">
            <a:avLst/>
          </a:prstGeom>
        </p:spPr>
      </p:pic>
      <p:cxnSp>
        <p:nvCxnSpPr>
          <p:cNvPr id="9" name="Straight Connector 8"/>
          <p:cNvCxnSpPr/>
          <p:nvPr userDrawn="1"/>
        </p:nvCxnSpPr>
        <p:spPr>
          <a:xfrm flipH="1">
            <a:off x="685800" y="704850"/>
            <a:ext cx="8458200" cy="0"/>
          </a:xfrm>
          <a:prstGeom prst="line">
            <a:avLst/>
          </a:prstGeom>
          <a:ln w="38100" cap="flat">
            <a:solidFill>
              <a:srgbClr val="016BA6">
                <a:alpha val="50000"/>
              </a:srgbClr>
            </a:solidFill>
            <a:miter lim="800000"/>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descr="A close up of a piece of paper&#10;&#10;Description automatically generated">
            <a:extLst>
              <a:ext uri="{FF2B5EF4-FFF2-40B4-BE49-F238E27FC236}">
                <a16:creationId xmlns:a16="http://schemas.microsoft.com/office/drawing/2014/main" id="{359CE070-BFAA-6945-B6AC-EC34F1E52513}"/>
              </a:ext>
            </a:extLst>
          </p:cNvPr>
          <p:cNvPicPr>
            <a:picLocks noChangeAspect="1"/>
          </p:cNvPicPr>
          <p:nvPr/>
        </p:nvPicPr>
        <p:blipFill>
          <a:blip r:embed="rId4"/>
          <a:stretch>
            <a:fillRect/>
          </a:stretch>
        </p:blipFill>
        <p:spPr>
          <a:xfrm>
            <a:off x="6801633" y="805094"/>
            <a:ext cx="2212825" cy="3715328"/>
          </a:xfrm>
          <a:prstGeom prst="rect">
            <a:avLst/>
          </a:prstGeom>
        </p:spPr>
      </p:pic>
      <p:sp>
        <p:nvSpPr>
          <p:cNvPr id="13" name="Rectangle 14">
            <a:extLst>
              <a:ext uri="{FF2B5EF4-FFF2-40B4-BE49-F238E27FC236}">
                <a16:creationId xmlns:a16="http://schemas.microsoft.com/office/drawing/2014/main" id="{5D9603CC-E6D1-044A-B40A-E2484F4648C0}"/>
              </a:ext>
            </a:extLst>
          </p:cNvPr>
          <p:cNvSpPr>
            <a:spLocks noChangeArrowheads="1"/>
          </p:cNvSpPr>
          <p:nvPr/>
        </p:nvSpPr>
        <p:spPr bwMode="auto">
          <a:xfrm>
            <a:off x="6754113" y="4480979"/>
            <a:ext cx="2454168" cy="1569660"/>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a:spAutoFit/>
          </a:bodyPr>
          <a:lstStyle/>
          <a:p>
            <a:pPr algn="l">
              <a:spcAft>
                <a:spcPts val="400"/>
              </a:spcAft>
            </a:pPr>
            <a:r>
              <a:rPr lang="en-US" sz="1200" b="1" dirty="0">
                <a:solidFill>
                  <a:srgbClr val="006BA6"/>
                </a:solidFill>
              </a:rPr>
              <a:t>Top: Theory and simulations predicted that H</a:t>
            </a:r>
            <a:r>
              <a:rPr lang="en-US" sz="1200" b="1" baseline="-25000" dirty="0">
                <a:solidFill>
                  <a:srgbClr val="006BA6"/>
                </a:solidFill>
              </a:rPr>
              <a:t>2</a:t>
            </a:r>
            <a:r>
              <a:rPr lang="en-US" sz="1200" b="1" dirty="0">
                <a:solidFill>
                  <a:srgbClr val="006BA6"/>
                </a:solidFill>
              </a:rPr>
              <a:t>O promotes formation of methoxy (CH</a:t>
            </a:r>
            <a:r>
              <a:rPr lang="en-US" sz="1200" b="1" baseline="-25000" dirty="0">
                <a:solidFill>
                  <a:srgbClr val="006BA6"/>
                </a:solidFill>
              </a:rPr>
              <a:t>3</a:t>
            </a:r>
            <a:r>
              <a:rPr lang="en-US" sz="1200" b="1" dirty="0">
                <a:solidFill>
                  <a:srgbClr val="006BA6"/>
                </a:solidFill>
              </a:rPr>
              <a:t>O) at ceria “islands” on catalyst surface. Bottom: In APXPS data, signatures of methoxy surface groups (*CH</a:t>
            </a:r>
            <a:r>
              <a:rPr lang="en-US" sz="1200" b="1" baseline="-25000" dirty="0">
                <a:solidFill>
                  <a:srgbClr val="006BA6"/>
                </a:solidFill>
              </a:rPr>
              <a:t>3</a:t>
            </a:r>
            <a:r>
              <a:rPr lang="en-US" sz="1200" b="1" dirty="0">
                <a:solidFill>
                  <a:srgbClr val="006BA6"/>
                </a:solidFill>
              </a:rPr>
              <a:t>O) appear with H</a:t>
            </a:r>
            <a:r>
              <a:rPr lang="en-US" sz="1200" b="1" baseline="-25000" dirty="0">
                <a:solidFill>
                  <a:srgbClr val="006BA6"/>
                </a:solidFill>
              </a:rPr>
              <a:t>2</a:t>
            </a:r>
            <a:r>
              <a:rPr lang="en-US" sz="1200" b="1" dirty="0">
                <a:solidFill>
                  <a:srgbClr val="006BA6"/>
                </a:solidFill>
              </a:rPr>
              <a:t>O, disappear without.</a:t>
            </a:r>
          </a:p>
        </p:txBody>
      </p:sp>
      <p:sp>
        <p:nvSpPr>
          <p:cNvPr id="17" name="Rectangle 19">
            <a:extLst>
              <a:ext uri="{FF2B5EF4-FFF2-40B4-BE49-F238E27FC236}">
                <a16:creationId xmlns:a16="http://schemas.microsoft.com/office/drawing/2014/main" id="{A6B6F28F-4092-4743-91E4-CF430E7660AC}"/>
              </a:ext>
            </a:extLst>
          </p:cNvPr>
          <p:cNvSpPr>
            <a:spLocks noChangeArrowheads="1"/>
          </p:cNvSpPr>
          <p:nvPr/>
        </p:nvSpPr>
        <p:spPr bwMode="auto">
          <a:xfrm>
            <a:off x="79438" y="885936"/>
            <a:ext cx="6772299" cy="5304016"/>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p>
            <a:pPr marL="12700" algn="l">
              <a:spcBef>
                <a:spcPts val="0"/>
              </a:spcBef>
              <a:spcAft>
                <a:spcPts val="0"/>
              </a:spcAft>
              <a:defRPr/>
            </a:pPr>
            <a:r>
              <a:rPr lang="en-US" b="1" dirty="0">
                <a:solidFill>
                  <a:srgbClr val="006BA6"/>
                </a:solidFill>
                <a:latin typeface="Calibri"/>
                <a:cs typeface="Calibri"/>
              </a:rPr>
              <a:t>Scientific Achievement</a:t>
            </a:r>
          </a:p>
          <a:p>
            <a:pPr marL="231775" algn="l">
              <a:spcAft>
                <a:spcPts val="400"/>
              </a:spcAft>
              <a:defRPr/>
            </a:pPr>
            <a:r>
              <a:rPr lang="en-US" sz="2000" dirty="0">
                <a:solidFill>
                  <a:srgbClr val="5D5D5D"/>
                </a:solidFill>
                <a:latin typeface="Calibri" charset="0"/>
              </a:rPr>
              <a:t>Researchers used the Advanced Light Source (ALS) to unravel how water helps catalyze the conversion of methane, the main component of natural gas, into methanol, a liquid fuel.</a:t>
            </a:r>
          </a:p>
          <a:p>
            <a:pPr algn="l">
              <a:spcBef>
                <a:spcPts val="0"/>
              </a:spcBef>
              <a:spcAft>
                <a:spcPts val="0"/>
              </a:spcAft>
              <a:defRPr/>
            </a:pPr>
            <a:r>
              <a:rPr lang="en-US" b="1" dirty="0">
                <a:solidFill>
                  <a:srgbClr val="006BA6"/>
                </a:solidFill>
                <a:latin typeface="Calibri"/>
                <a:cs typeface="Calibri"/>
              </a:rPr>
              <a:t>Significance and Impact</a:t>
            </a:r>
          </a:p>
          <a:p>
            <a:pPr marL="231775" algn="l">
              <a:spcAft>
                <a:spcPts val="400"/>
              </a:spcAft>
              <a:defRPr/>
            </a:pPr>
            <a:r>
              <a:rPr lang="en-US" sz="2000" dirty="0">
                <a:solidFill>
                  <a:srgbClr val="5D5D5D"/>
                </a:solidFill>
                <a:latin typeface="Calibri" charset="0"/>
              </a:rPr>
              <a:t>The work supports the efficient production of methanol and other useful chemicals and could help reduce the amount of greenhouse gases released by the flaring and venting of methane.</a:t>
            </a:r>
          </a:p>
          <a:p>
            <a:pPr algn="l">
              <a:spcBef>
                <a:spcPts val="0"/>
              </a:spcBef>
              <a:spcAft>
                <a:spcPts val="0"/>
              </a:spcAft>
              <a:defRPr/>
            </a:pPr>
            <a:r>
              <a:rPr lang="en-US" b="1" dirty="0">
                <a:solidFill>
                  <a:srgbClr val="006BA6"/>
                </a:solidFill>
                <a:latin typeface="Calibri"/>
                <a:cs typeface="Calibri"/>
              </a:rPr>
              <a:t>Research Details</a:t>
            </a:r>
          </a:p>
          <a:p>
            <a:pPr marL="215900" indent="-215900" algn="l">
              <a:spcAft>
                <a:spcPts val="0"/>
              </a:spcAft>
              <a:buFont typeface="Lucida Grande"/>
              <a:buChar char="−"/>
              <a:defRPr/>
            </a:pPr>
            <a:r>
              <a:rPr lang="en-US" sz="2000" dirty="0">
                <a:solidFill>
                  <a:srgbClr val="5D5D5D"/>
                </a:solidFill>
                <a:latin typeface="Calibri" charset="0"/>
              </a:rPr>
              <a:t>Ambient-pressure x-ray photoelectron spectroscopy (APXPS) provided direct evidence for the essential role of H</a:t>
            </a:r>
            <a:r>
              <a:rPr lang="en-US" sz="2000" baseline="-25000" dirty="0">
                <a:solidFill>
                  <a:srgbClr val="5D5D5D"/>
                </a:solidFill>
                <a:latin typeface="Calibri" charset="0"/>
              </a:rPr>
              <a:t>2</a:t>
            </a:r>
            <a:r>
              <a:rPr lang="en-US" sz="2000" dirty="0">
                <a:solidFill>
                  <a:srgbClr val="5D5D5D"/>
                </a:solidFill>
                <a:latin typeface="Calibri" charset="0"/>
              </a:rPr>
              <a:t>O.</a:t>
            </a:r>
          </a:p>
          <a:p>
            <a:pPr marL="215900" indent="-215900" algn="l">
              <a:spcAft>
                <a:spcPts val="0"/>
              </a:spcAft>
              <a:buFont typeface="Lucida Grande"/>
              <a:buChar char="−"/>
              <a:defRPr/>
            </a:pPr>
            <a:r>
              <a:rPr lang="en-US" sz="2000" dirty="0">
                <a:solidFill>
                  <a:srgbClr val="5D5D5D"/>
                </a:solidFill>
                <a:latin typeface="Calibri" charset="0"/>
              </a:rPr>
              <a:t>Spectral signature of CH</a:t>
            </a:r>
            <a:r>
              <a:rPr lang="en-US" sz="2000" baseline="-25000" dirty="0">
                <a:solidFill>
                  <a:srgbClr val="5D5D5D"/>
                </a:solidFill>
                <a:latin typeface="Calibri" charset="0"/>
              </a:rPr>
              <a:t>3</a:t>
            </a:r>
            <a:r>
              <a:rPr lang="en-US" sz="2000" dirty="0">
                <a:solidFill>
                  <a:srgbClr val="5D5D5D"/>
                </a:solidFill>
                <a:latin typeface="Calibri" charset="0"/>
              </a:rPr>
              <a:t>O, immediate precursor of methane, appeared only when H</a:t>
            </a:r>
            <a:r>
              <a:rPr lang="en-US" sz="2000" baseline="-25000" dirty="0">
                <a:solidFill>
                  <a:srgbClr val="5D5D5D"/>
                </a:solidFill>
                <a:latin typeface="Calibri" charset="0"/>
              </a:rPr>
              <a:t>2</a:t>
            </a:r>
            <a:r>
              <a:rPr lang="en-US" sz="2000" dirty="0">
                <a:solidFill>
                  <a:srgbClr val="5D5D5D"/>
                </a:solidFill>
                <a:latin typeface="Calibri" charset="0"/>
              </a:rPr>
              <a:t>O was present. </a:t>
            </a:r>
          </a:p>
          <a:p>
            <a:pPr marL="215900" indent="-215900" algn="l">
              <a:spcAft>
                <a:spcPts val="0"/>
              </a:spcAft>
              <a:buFont typeface="Lucida Grande"/>
              <a:buChar char="−"/>
              <a:defRPr/>
            </a:pPr>
            <a:r>
              <a:rPr lang="en-US" sz="2000" dirty="0">
                <a:solidFill>
                  <a:srgbClr val="5D5D5D"/>
                </a:solidFill>
                <a:latin typeface="Calibri" charset="0"/>
              </a:rPr>
              <a:t>Triple role of H</a:t>
            </a:r>
            <a:r>
              <a:rPr lang="en-US" sz="2000" baseline="-25000" dirty="0">
                <a:solidFill>
                  <a:srgbClr val="5D5D5D"/>
                </a:solidFill>
                <a:latin typeface="Calibri" charset="0"/>
              </a:rPr>
              <a:t>2</a:t>
            </a:r>
            <a:r>
              <a:rPr lang="en-US" sz="2000" dirty="0">
                <a:solidFill>
                  <a:srgbClr val="5D5D5D"/>
                </a:solidFill>
                <a:latin typeface="Calibri" charset="0"/>
              </a:rPr>
              <a:t>O: blocking an unwanted reaction, activating the desired reaction, and extracting the final product.</a:t>
            </a:r>
          </a:p>
        </p:txBody>
      </p:sp>
      <p:sp>
        <p:nvSpPr>
          <p:cNvPr id="3073" name="TextBox 2"/>
          <p:cNvSpPr txBox="1">
            <a:spLocks noChangeArrowheads="1"/>
          </p:cNvSpPr>
          <p:nvPr/>
        </p:nvSpPr>
        <p:spPr bwMode="auto">
          <a:xfrm>
            <a:off x="177621" y="6234417"/>
            <a:ext cx="8940800" cy="600164"/>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a:spAutoFit/>
          </a:bodyPr>
          <a:lstStyle>
            <a:lvl1pPr marL="1588" indent="-3175">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pPr algn="l">
              <a:spcAft>
                <a:spcPts val="600"/>
              </a:spcAft>
            </a:pPr>
            <a:r>
              <a:rPr lang="en-US" sz="1100" dirty="0">
                <a:solidFill>
                  <a:srgbClr val="313335"/>
                </a:solidFill>
                <a:latin typeface="Calibri" charset="0"/>
              </a:rPr>
              <a:t>Publication about this research: Z. Liu, E. Huang, I. Orozco, W. Liao, R.M. Palomino, N. Rui, T. Duchoň, S. Nemšák, D.C. Grinter, M. Mahapatra, P. Liu, J.A. Rodriguez, and S.D. Senanayake, </a:t>
            </a:r>
            <a:r>
              <a:rPr lang="en-US" sz="1100" i="1" dirty="0">
                <a:solidFill>
                  <a:srgbClr val="313335"/>
                </a:solidFill>
                <a:latin typeface="Calibri" charset="0"/>
              </a:rPr>
              <a:t>Science</a:t>
            </a:r>
            <a:r>
              <a:rPr lang="en-US" sz="1100" dirty="0">
                <a:solidFill>
                  <a:srgbClr val="313335"/>
                </a:solidFill>
                <a:latin typeface="Calibri" charset="0"/>
              </a:rPr>
              <a:t> </a:t>
            </a:r>
            <a:r>
              <a:rPr lang="en-US" sz="1100" b="1" dirty="0">
                <a:solidFill>
                  <a:srgbClr val="313335"/>
                </a:solidFill>
                <a:latin typeface="Calibri" charset="0"/>
              </a:rPr>
              <a:t>368</a:t>
            </a:r>
            <a:r>
              <a:rPr lang="en-US" sz="1100" dirty="0">
                <a:solidFill>
                  <a:srgbClr val="313335"/>
                </a:solidFill>
                <a:latin typeface="Calibri" charset="0"/>
              </a:rPr>
              <a:t>, 513 (2020). Work was performed at Lawrence Berkeley National Laboratory, ALS Beamline 9.3.2. Operation of the ALS is supported by the U.S. Department of Energy, Office of Science, Basic Energy Sciences program.</a:t>
            </a:r>
          </a:p>
        </p:txBody>
      </p:sp>
      <p:sp>
        <p:nvSpPr>
          <p:cNvPr id="10" name="Title 1"/>
          <p:cNvSpPr txBox="1">
            <a:spLocks/>
          </p:cNvSpPr>
          <p:nvPr/>
        </p:nvSpPr>
        <p:spPr>
          <a:xfrm>
            <a:off x="611482" y="109074"/>
            <a:ext cx="8525143" cy="565150"/>
          </a:xfrm>
          <a:prstGeom prst="rect">
            <a:avLst/>
          </a:prstGeom>
        </p:spPr>
        <p:txBody>
          <a:bodyPr vert="horz"/>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a:lstStyle>
          <a:p>
            <a:r>
              <a:rPr lang="en-US" sz="2800" b="1" dirty="0">
                <a:solidFill>
                  <a:srgbClr val="00395A"/>
                </a:solidFill>
                <a:latin typeface="Calibri"/>
                <a:cs typeface="Calibri"/>
              </a:rPr>
              <a:t>How Water Promotes Catalysis of Methane to Methanol</a:t>
            </a:r>
          </a:p>
        </p:txBody>
      </p:sp>
      <p:cxnSp>
        <p:nvCxnSpPr>
          <p:cNvPr id="16" name="Straight Connector 15">
            <a:extLst>
              <a:ext uri="{FF2B5EF4-FFF2-40B4-BE49-F238E27FC236}">
                <a16:creationId xmlns:a16="http://schemas.microsoft.com/office/drawing/2014/main" id="{D3562C56-7AA6-9E43-838C-87B78C738BFD}"/>
              </a:ext>
            </a:extLst>
          </p:cNvPr>
          <p:cNvCxnSpPr>
            <a:cxnSpLocks/>
          </p:cNvCxnSpPr>
          <p:nvPr/>
        </p:nvCxnSpPr>
        <p:spPr bwMode="auto">
          <a:xfrm>
            <a:off x="6839211" y="6116073"/>
            <a:ext cx="2237015" cy="0"/>
          </a:xfrm>
          <a:prstGeom prst="line">
            <a:avLst/>
          </a:prstGeom>
          <a:solidFill>
            <a:schemeClr val="accent1"/>
          </a:solidFill>
          <a:ln w="19050" cap="flat" cmpd="sng" algn="ctr">
            <a:solidFill>
              <a:srgbClr val="006BA6"/>
            </a:solidFill>
            <a:prstDash val="solid"/>
            <a:round/>
            <a:headEnd type="none" w="med" len="med"/>
            <a:tailEnd type="none" w="med" len="med"/>
          </a:ln>
          <a:effectLst/>
        </p:spPr>
      </p:cxnSp>
    </p:spTree>
    <p:extLst>
      <p:ext uri="{BB962C8B-B14F-4D97-AF65-F5344CB8AC3E}">
        <p14:creationId xmlns:p14="http://schemas.microsoft.com/office/powerpoint/2010/main" val="682268320"/>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FFFFFF"/>
    </a:folHlink>
  </a:clrScheme>
</a:themeOverride>
</file>

<file path=docProps/app.xml><?xml version="1.0" encoding="utf-8"?>
<Properties xmlns="http://schemas.openxmlformats.org/officeDocument/2006/extended-properties" xmlns:vt="http://schemas.openxmlformats.org/officeDocument/2006/docPropsVTypes">
  <TotalTime>134197</TotalTime>
  <Words>623</Words>
  <Application>Microsoft Macintosh PowerPoint</Application>
  <PresentationFormat>On-screen Show (4:3)</PresentationFormat>
  <Paragraphs>18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Lucida Grande</vt:lpstr>
      <vt:lpstr>Blank Presentation</vt:lpstr>
      <vt:lpstr>PowerPoint Presentation</vt:lpstr>
    </vt:vector>
  </TitlesOfParts>
  <Manager/>
  <Company>Lawrence Berkeley National Laboratory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Andreas Scholl</dc:creator>
  <cp:keywords/>
  <dc:description/>
  <cp:lastModifiedBy>Lori Tamura</cp:lastModifiedBy>
  <cp:revision>3388</cp:revision>
  <cp:lastPrinted>2012-02-01T00:57:17Z</cp:lastPrinted>
  <dcterms:created xsi:type="dcterms:W3CDTF">2018-03-25T21:08:11Z</dcterms:created>
  <dcterms:modified xsi:type="dcterms:W3CDTF">2020-08-03T01:18:56Z</dcterms:modified>
  <cp:category/>
</cp:coreProperties>
</file>