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88284" autoAdjust="0"/>
  </p:normalViewPr>
  <p:slideViewPr>
    <p:cSldViewPr snapToGrid="0">
      <p:cViewPr varScale="1">
        <p:scale>
          <a:sx n="97" d="100"/>
          <a:sy n="97" d="100"/>
        </p:scale>
        <p:origin x="2416" y="192"/>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8/24/20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r>
              <a:rPr lang="en-US" sz="1200" b="0" i="0" u="none" strike="noStrike" kern="1200">
                <a:solidFill>
                  <a:schemeClr val="tx1"/>
                </a:solidFill>
                <a:effectLst/>
                <a:latin typeface="Calibri" pitchFamily="28" charset="0"/>
                <a:ea typeface="ＭＳ Ｐゴシック" pitchFamily="28" charset="-128"/>
                <a:cs typeface="ＭＳ Ｐゴシック" charset="0"/>
              </a:rPr>
              <a:t>Humans have drawn technological inspiration from fish scales going back to ancient times: Romans, Egyptians, and other civilizations would dress their warriors in scale armor, providing both protection and mobility. Now, using advanced x-ray imaging techniques, scientists have characterized carp scales down to the nanoscale, enabling them to understand how the material is resistant to penetration while retaining flexibility. Fish scales have a hard outer shell with a softer inner layer that is tough and ductile. The fibers in this inner layer are made up of fibrils (sub-fibers) of collagen molecules plus minerals. These fibrils are aligned in layers, with the fibril “grain” in each successive layer rotated by roughly 36 degrees (a “Bouligand structure”). When stress is applied to the material, the fibers rotate in sequence to absorb the excess load—a process known as adaptive reorientation. </a:t>
            </a:r>
            <a:r>
              <a:rPr lang="en-US" sz="1200" b="0" i="0" kern="1200">
                <a:solidFill>
                  <a:schemeClr val="tx1"/>
                </a:solidFill>
                <a:effectLst/>
                <a:latin typeface="Calibri" pitchFamily="28" charset="0"/>
                <a:ea typeface="ＭＳ Ｐゴシック" pitchFamily="28" charset="-128"/>
                <a:cs typeface="ＭＳ Ｐゴシック" charset="0"/>
              </a:rPr>
              <a:t>At the ALS, the researchers used small-angle x-ray scattering (SAXS) to measure nanometer-scale structural changes in scale specimens as they were stretched in situ. The scattering works because collagen fibrils have a banded structure with a periodic </a:t>
            </a:r>
            <a:r>
              <a:rPr lang="en-US" sz="1200" b="0" i="1" kern="1200">
                <a:solidFill>
                  <a:schemeClr val="tx1"/>
                </a:solidFill>
                <a:effectLst/>
                <a:latin typeface="Calibri" pitchFamily="28" charset="0"/>
                <a:ea typeface="ＭＳ Ｐゴシック" pitchFamily="28" charset="-128"/>
                <a:cs typeface="ＭＳ Ｐゴシック" charset="0"/>
              </a:rPr>
              <a:t>d</a:t>
            </a:r>
            <a:r>
              <a:rPr lang="en-US" sz="1200" b="0" i="0" kern="1200">
                <a:solidFill>
                  <a:schemeClr val="tx1"/>
                </a:solidFill>
                <a:effectLst/>
                <a:latin typeface="Calibri" pitchFamily="28" charset="0"/>
                <a:ea typeface="ＭＳ Ｐゴシック" pitchFamily="28" charset="-128"/>
                <a:cs typeface="ＭＳ Ｐゴシック" charset="0"/>
              </a:rPr>
              <a:t>-spacing, due to the way in which the collagen molecules bundle together. This structural periodicity enables the collagen fibers to act as a molecular diffraction grating, generating a well-defined pattern that can be used for quantitative analysis.</a:t>
            </a:r>
            <a:endParaRPr lang="en-US" sz="1200" b="0" i="0" u="none" strike="noStrike" kern="1200">
              <a:solidFill>
                <a:schemeClr val="tx1"/>
              </a:solidFill>
              <a:effectLst/>
              <a:latin typeface="Calibri" pitchFamily="28" charset="0"/>
              <a:ea typeface="ＭＳ Ｐゴシック" pitchFamily="28" charset="-128"/>
              <a:cs typeface="ＭＳ Ｐゴシック" charset="0"/>
            </a:endParaRPr>
          </a:p>
          <a:p>
            <a:endParaRPr lang="en-US" b="1" dirty="0"/>
          </a:p>
          <a:p>
            <a:r>
              <a:rPr lang="en-US" b="1" dirty="0"/>
              <a:t>Researchers</a:t>
            </a:r>
            <a:r>
              <a:rPr lang="en-US" dirty="0"/>
              <a:t>: H. Quan, M. Lapeyriere, and M.A. Meyers (Univ. of California San Diego); W. Yang (Univ. of California San Diego and Berkeley Lab); E. Schaible (ALS); and R.O. Ritchie (Univ. of California Berkeley and Berkeley Lab).</a:t>
            </a:r>
          </a:p>
          <a:p>
            <a:endParaRPr lang="en-US" dirty="0"/>
          </a:p>
          <a:p>
            <a:r>
              <a:rPr lang="en-US" b="1" dirty="0"/>
              <a:t>Funding</a:t>
            </a:r>
            <a:r>
              <a:rPr lang="en-US" dirty="0"/>
              <a:t>: </a:t>
            </a:r>
            <a:r>
              <a:rPr lang="en-US" sz="1200" b="0" i="0" u="none" strike="noStrike" kern="1200">
                <a:solidFill>
                  <a:schemeClr val="tx1"/>
                </a:solidFill>
                <a:effectLst/>
                <a:latin typeface="Calibri" pitchFamily="28" charset="0"/>
                <a:ea typeface="ＭＳ Ｐゴシック" pitchFamily="28" charset="-128"/>
                <a:cs typeface="ＭＳ Ｐゴシック" charset="0"/>
              </a:rPr>
              <a:t>Air Force Office of Scientific Research and National Institutes of Health. Operation of the ALS is supported by the U.S. Department of Energy, Office of Science, Basic Energy Sciences program.</a:t>
            </a:r>
            <a:endParaRPr lang="en-US" dirty="0"/>
          </a:p>
          <a:p>
            <a:endParaRPr lang="en-US" dirty="0"/>
          </a:p>
          <a:p>
            <a:r>
              <a:rPr lang="en-US" u="none" dirty="0">
                <a:solidFill>
                  <a:schemeClr val="tx1"/>
                </a:solidFill>
              </a:rPr>
              <a:t>Full highlight: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https://als.lbl.gov/toughening-mechanisms-in-carp-scales-at-the-nanoscale/</a:t>
            </a:r>
            <a:endParaRPr lang="en-US" u="none" dirty="0">
              <a:solidFill>
                <a:schemeClr val="tx1"/>
              </a:solidFill>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5439393" y="4315128"/>
            <a:ext cx="3564907" cy="156966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(a) The periodic </a:t>
            </a:r>
            <a:r>
              <a:rPr lang="en-US" sz="1200" b="1" i="1" dirty="0">
                <a:solidFill>
                  <a:srgbClr val="006BA6"/>
                </a:solidFill>
              </a:rPr>
              <a:t>d</a:t>
            </a:r>
            <a:r>
              <a:rPr lang="en-US" sz="1200" b="1" dirty="0">
                <a:solidFill>
                  <a:srgbClr val="006BA6"/>
                </a:solidFill>
              </a:rPr>
              <a:t>-spacing of collagen fibrils in the specimens enable them to act as diffraction gratings, providing information about nanoscale structural changes, including stretching and rotation. (b) The diffraction pattern for a specimen under zero stress is circular (left), while the pattern for a specimen at maxium stress is hexagon-like (right).</a:t>
            </a:r>
          </a:p>
        </p:txBody>
      </p: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79439" y="885936"/>
            <a:ext cx="5139684" cy="525272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12700" algn="l">
              <a:spcBef>
                <a:spcPts val="0"/>
              </a:spcBef>
              <a:spcAft>
                <a:spcPts val="400"/>
              </a:spcAft>
              <a:defRPr/>
            </a:pPr>
            <a:r>
              <a:rPr lang="en-US" b="1" dirty="0">
                <a:solidFill>
                  <a:srgbClr val="006BA6"/>
                </a:solidFill>
                <a:latin typeface="Calibri"/>
                <a:cs typeface="Calibri"/>
              </a:rPr>
              <a:t>Scientific Achievement</a:t>
            </a:r>
          </a:p>
          <a:p>
            <a:pPr marL="231775" algn="l">
              <a:spcAft>
                <a:spcPts val="800"/>
              </a:spcAft>
              <a:defRPr/>
            </a:pPr>
            <a:r>
              <a:rPr lang="en-US" sz="2000" dirty="0">
                <a:solidFill>
                  <a:srgbClr val="5D5D5D"/>
                </a:solidFill>
                <a:latin typeface="Calibri" charset="0"/>
              </a:rPr>
              <a:t>Scientists have characterized carp scales down to the nanoscale, using the Advanced Light Source (ALS) to watch how the fibers in the scales react as stress is applied.</a:t>
            </a:r>
          </a:p>
          <a:p>
            <a:pPr algn="l">
              <a:spcBef>
                <a:spcPts val="0"/>
              </a:spcBef>
              <a:spcAft>
                <a:spcPts val="400"/>
              </a:spcAft>
              <a:defRPr/>
            </a:pPr>
            <a:r>
              <a:rPr lang="en-US" b="1" dirty="0">
                <a:solidFill>
                  <a:srgbClr val="006BA6"/>
                </a:solidFill>
                <a:latin typeface="Calibri"/>
                <a:cs typeface="Calibri"/>
              </a:rPr>
              <a:t>Significance and Impact</a:t>
            </a:r>
          </a:p>
          <a:p>
            <a:pPr marL="231775" algn="l">
              <a:spcAft>
                <a:spcPts val="800"/>
              </a:spcAft>
              <a:defRPr/>
            </a:pPr>
            <a:r>
              <a:rPr lang="en-US" sz="2000" dirty="0">
                <a:solidFill>
                  <a:srgbClr val="5D5D5D"/>
                </a:solidFill>
                <a:latin typeface="Calibri" charset="0"/>
              </a:rPr>
              <a:t>The resulting insights provide inspiration for the design of advanced synthetic structural materials with unprecedented toughness and penetration resistance.</a:t>
            </a:r>
          </a:p>
          <a:p>
            <a:pPr algn="l">
              <a:spcBef>
                <a:spcPts val="0"/>
              </a:spcBef>
              <a:spcAft>
                <a:spcPts val="40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Small-angle x-ray scattering (SAXS) performed on carp scales during in situ tensile testing.</a:t>
            </a:r>
          </a:p>
          <a:p>
            <a:pPr marL="215900" indent="-215900" algn="l">
              <a:spcAft>
                <a:spcPts val="0"/>
              </a:spcAft>
              <a:buFont typeface="Lucida Grande"/>
              <a:buChar char="−"/>
              <a:defRPr/>
            </a:pPr>
            <a:r>
              <a:rPr lang="en-US" sz="2000" dirty="0">
                <a:solidFill>
                  <a:srgbClr val="5D5D5D"/>
                </a:solidFill>
                <a:latin typeface="Calibri" charset="0"/>
              </a:rPr>
              <a:t>Synergetic fiber stretching, rotation, and sliding mechanisms act to delocalize damage.</a:t>
            </a:r>
          </a:p>
        </p:txBody>
      </p:sp>
      <p:sp>
        <p:nvSpPr>
          <p:cNvPr id="3073" name="TextBox 2"/>
          <p:cNvSpPr txBox="1">
            <a:spLocks noChangeArrowheads="1"/>
          </p:cNvSpPr>
          <p:nvPr/>
        </p:nvSpPr>
        <p:spPr bwMode="auto">
          <a:xfrm>
            <a:off x="177621" y="6234417"/>
            <a:ext cx="8940800" cy="60016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H. Quan, W. Yang, M. Lapeyriere, E. Schaible, R.O. Ritchie, and M.A. Meyers, </a:t>
            </a:r>
            <a:r>
              <a:rPr lang="en-US" sz="1100" i="1" dirty="0">
                <a:solidFill>
                  <a:srgbClr val="313335"/>
                </a:solidFill>
                <a:latin typeface="Calibri" charset="0"/>
              </a:rPr>
              <a:t>Matter</a:t>
            </a:r>
            <a:r>
              <a:rPr lang="en-US" sz="1100" dirty="0">
                <a:solidFill>
                  <a:srgbClr val="313335"/>
                </a:solidFill>
                <a:latin typeface="Calibri" charset="0"/>
              </a:rPr>
              <a:t>, doi:10.1016/j.matt.2020.05.011 (2020). Work was performed at Lawrence Berkeley National Laboratory, ALS Beamline 7.3.3. Operation of the ALS is supported by the U.S. Department of Energy, Office of Science, Basic Energy Sciences program.</a:t>
            </a: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Toughening Mechanisms in Carp Scales at the Nanoscale</a:t>
            </a:r>
          </a:p>
        </p:txBody>
      </p:sp>
      <p:cxnSp>
        <p:nvCxnSpPr>
          <p:cNvPr id="16" name="Straight Connector 15">
            <a:extLst>
              <a:ext uri="{FF2B5EF4-FFF2-40B4-BE49-F238E27FC236}">
                <a16:creationId xmlns:a16="http://schemas.microsoft.com/office/drawing/2014/main" id="{D3562C56-7AA6-9E43-838C-87B78C738BFD}"/>
              </a:ext>
            </a:extLst>
          </p:cNvPr>
          <p:cNvCxnSpPr>
            <a:cxnSpLocks/>
          </p:cNvCxnSpPr>
          <p:nvPr/>
        </p:nvCxnSpPr>
        <p:spPr bwMode="auto">
          <a:xfrm>
            <a:off x="5507683" y="5996825"/>
            <a:ext cx="3365246"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3" name="Picture 2" descr="A picture containing food&#10;&#10;Description automatically generated">
            <a:extLst>
              <a:ext uri="{FF2B5EF4-FFF2-40B4-BE49-F238E27FC236}">
                <a16:creationId xmlns:a16="http://schemas.microsoft.com/office/drawing/2014/main" id="{BB9E1144-5D3E-654D-AC72-2CC22BD05511}"/>
              </a:ext>
            </a:extLst>
          </p:cNvPr>
          <p:cNvPicPr>
            <a:picLocks noChangeAspect="1"/>
          </p:cNvPicPr>
          <p:nvPr/>
        </p:nvPicPr>
        <p:blipFill>
          <a:blip r:embed="rId4"/>
          <a:stretch>
            <a:fillRect/>
          </a:stretch>
        </p:blipFill>
        <p:spPr>
          <a:xfrm>
            <a:off x="5375894" y="893363"/>
            <a:ext cx="3471635" cy="3489258"/>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134255</TotalTime>
  <Words>600</Words>
  <Application>Microsoft Macintosh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3400</cp:revision>
  <cp:lastPrinted>2012-02-01T00:57:17Z</cp:lastPrinted>
  <dcterms:created xsi:type="dcterms:W3CDTF">2018-03-25T21:08:11Z</dcterms:created>
  <dcterms:modified xsi:type="dcterms:W3CDTF">2020-08-24T16:14:55Z</dcterms:modified>
  <cp:category/>
</cp:coreProperties>
</file>