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977"/>
    <p:restoredTop sz="78441" autoAdjust="0"/>
  </p:normalViewPr>
  <p:slideViewPr>
    <p:cSldViewPr snapToGrid="0">
      <p:cViewPr varScale="1">
        <p:scale>
          <a:sx n="91" d="100"/>
          <a:sy n="91" d="100"/>
        </p:scale>
        <p:origin x="2872" y="184"/>
      </p:cViewPr>
      <p:guideLst>
        <p:guide orient="horz" pos="2736"/>
        <p:guide pos="5472"/>
      </p:guideLst>
    </p:cSldViewPr>
  </p:slideViewPr>
  <p:outlineViewPr>
    <p:cViewPr>
      <p:scale>
        <a:sx n="33" d="100"/>
        <a:sy n="33" d="100"/>
      </p:scale>
      <p:origin x="0" y="0"/>
    </p:cViewPr>
  </p:outlineViewPr>
  <p:notesTextViewPr>
    <p:cViewPr>
      <p:scale>
        <a:sx n="100" d="100"/>
        <a:sy n="100" d="100"/>
      </p:scale>
      <p:origin x="0" y="-488"/>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9/3/20</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sz="1200" b="0" i="0" u="none" strike="noStrike" kern="1200">
                <a:solidFill>
                  <a:schemeClr val="tx1"/>
                </a:solidFill>
                <a:effectLst/>
                <a:latin typeface="Calibri" pitchFamily="28" charset="0"/>
                <a:ea typeface="ＭＳ Ｐゴシック" pitchFamily="28" charset="-128"/>
                <a:cs typeface="ＭＳ Ｐゴシック" charset="0"/>
              </a:rPr>
              <a:t>When bacteria are put in different environments, such as one that is more acidic or anaerobic, their genes start to adapt remarkably quickly. They’re able to do so because the proteins making up their chromosomes can pack and unpack rapidly, regulating the expression of genes that could help them respond to the changing environment. The proteins responsible for DNA packing in bacteria are called HU proteins. They are dimers—made up of two identical or nearly identical subunits that, when joined, form a bilaterally symmetrical “body” with two “arms.” To perform their packing function, these dimers “hug” the DNA, with arms on either side of a strand. They link up with each other (multimerize) to form arrays that hold the DNA strands parallel to each other. Changes that loosen or tighten this DNA bundling make the genetic information in the DNA more or less accessible to the enzymes responsible for gene expression. In this work, the researchers focused on how external environmental factors, such as acidity or salinity, affect HU function.</a:t>
            </a:r>
          </a:p>
          <a:p>
            <a:endParaRPr lang="en-US" b="1" dirty="0"/>
          </a:p>
          <a:p>
            <a:r>
              <a:rPr lang="en-US" b="1" dirty="0"/>
              <a:t>Researchers</a:t>
            </a:r>
            <a:r>
              <a:rPr lang="en-US" dirty="0"/>
              <a:t>: S.G. Remesh (National Cancer Institute and Berkeley Lab); S.C. Verma and S. Adhya (National Cancer Institute); J.-H. Chen, A.A. Ekman, and C.A. Larabell (Berkeley Lab and Univ. of California, San Francisco); and M. Hammel (Berkeley Lab).</a:t>
            </a:r>
          </a:p>
          <a:p>
            <a:endParaRPr lang="en-US" dirty="0"/>
          </a:p>
          <a:p>
            <a:r>
              <a:rPr lang="en-US" b="1" dirty="0"/>
              <a:t>Funding</a:t>
            </a:r>
            <a:r>
              <a:rPr lang="en-US" dirty="0"/>
              <a:t>: </a:t>
            </a:r>
            <a:r>
              <a:rPr lang="en-US" sz="1200" b="0" i="0" u="none" strike="noStrike" kern="1200">
                <a:solidFill>
                  <a:schemeClr val="tx1"/>
                </a:solidFill>
                <a:effectLst/>
                <a:latin typeface="Calibri" pitchFamily="28" charset="0"/>
                <a:ea typeface="ＭＳ Ｐゴシック" pitchFamily="28" charset="-128"/>
                <a:cs typeface="ＭＳ Ｐゴシック" charset="0"/>
              </a:rPr>
              <a:t>U.S. Department of Energy (DOE), Office of Science, Biological and Environmental Research program; National Institutes of Health; University of California Office of the President; Plexxicon Inc.; and International Union of Crystallography. Operation of the ALS is supported by the DOE Office of Science, Basic Energy Sciences program.</a:t>
            </a:r>
            <a:endParaRPr lang="en-US" dirty="0"/>
          </a:p>
          <a:p>
            <a:endParaRPr lang="en-US" dirty="0"/>
          </a:p>
          <a:p>
            <a:r>
              <a:rPr lang="en-US" u="none" dirty="0">
                <a:solidFill>
                  <a:schemeClr val="tx1"/>
                </a:solidFill>
              </a:rPr>
              <a:t>Full highlight: </a:t>
            </a:r>
            <a:r>
              <a:rPr lang="en-US" sz="1200" b="0" i="0" u="none" strike="noStrike" kern="1200">
                <a:solidFill>
                  <a:schemeClr val="tx1"/>
                </a:solidFill>
                <a:effectLst/>
                <a:latin typeface="Calibri" pitchFamily="28" charset="0"/>
                <a:ea typeface="ＭＳ Ｐゴシック" pitchFamily="28" charset="-128"/>
                <a:cs typeface="ＭＳ Ｐゴシック" charset="0"/>
              </a:rPr>
              <a:t>https://als.lbl.gov/how-proteins-remodel-dna-in-bacteria-under-stress/</a:t>
            </a:r>
            <a:endParaRPr lang="en-US" u="none" dirty="0">
              <a:solidFill>
                <a:schemeClr val="tx1"/>
              </a:solidFill>
            </a:endParaRPr>
          </a:p>
        </p:txBody>
      </p:sp>
    </p:spTree>
    <p:extLst>
      <p:ext uri="{BB962C8B-B14F-4D97-AF65-F5344CB8AC3E}">
        <p14:creationId xmlns:p14="http://schemas.microsoft.com/office/powerpoint/2010/main" val="20734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a:extLst>
              <a:ext uri="{FF2B5EF4-FFF2-40B4-BE49-F238E27FC236}">
                <a16:creationId xmlns:a16="http://schemas.microsoft.com/office/drawing/2014/main" id="{4490FEFF-3B3D-414F-84F5-0ECF5F901C6B}"/>
              </a:ext>
            </a:extLst>
          </p:cNvPr>
          <p:cNvSpPr>
            <a:spLocks noChangeArrowheads="1"/>
          </p:cNvSpPr>
          <p:nvPr/>
        </p:nvSpPr>
        <p:spPr bwMode="auto">
          <a:xfrm>
            <a:off x="13903" y="4490758"/>
            <a:ext cx="9116920" cy="171841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algn="l">
              <a:spcBef>
                <a:spcPts val="0"/>
              </a:spcBef>
              <a:spcAft>
                <a:spcPts val="200"/>
              </a:spcAft>
              <a:defRPr/>
            </a:pPr>
            <a:r>
              <a:rPr lang="en-US" b="1" dirty="0">
                <a:solidFill>
                  <a:srgbClr val="006BA6"/>
                </a:solidFill>
                <a:latin typeface="Calibri"/>
                <a:cs typeface="Calibri"/>
              </a:rPr>
              <a:t>Research Details</a:t>
            </a:r>
          </a:p>
          <a:p>
            <a:pPr marL="215900" indent="-215900" algn="l">
              <a:spcAft>
                <a:spcPts val="0"/>
              </a:spcAft>
              <a:buFont typeface="Lucida Grande"/>
              <a:buChar char="−"/>
              <a:defRPr/>
            </a:pPr>
            <a:r>
              <a:rPr lang="en-US" sz="2000" dirty="0">
                <a:solidFill>
                  <a:srgbClr val="5D5D5D"/>
                </a:solidFill>
                <a:latin typeface="Calibri" charset="0"/>
              </a:rPr>
              <a:t>Interactions between DNA and the DNA-binding protein, HU, from </a:t>
            </a:r>
            <a:r>
              <a:rPr lang="en-US" sz="2000" i="1" dirty="0">
                <a:solidFill>
                  <a:srgbClr val="5D5D5D"/>
                </a:solidFill>
                <a:latin typeface="Calibri" charset="0"/>
              </a:rPr>
              <a:t>E. coli </a:t>
            </a:r>
            <a:r>
              <a:rPr lang="en-US" sz="2000" dirty="0">
                <a:solidFill>
                  <a:srgbClr val="5D5D5D"/>
                </a:solidFill>
                <a:latin typeface="Calibri" charset="0"/>
              </a:rPr>
              <a:t>were visualized at the micro-, meso-, and nanoscales using soft x-ray tomography, small-angle x-ray scattering (SAXS), and protein crystallography, respectively.</a:t>
            </a:r>
          </a:p>
          <a:p>
            <a:pPr marL="215900" indent="-215900" algn="l">
              <a:spcAft>
                <a:spcPts val="0"/>
              </a:spcAft>
              <a:buFont typeface="Lucida Grande"/>
              <a:buChar char="−"/>
              <a:defRPr/>
            </a:pPr>
            <a:r>
              <a:rPr lang="en-US" sz="2000" dirty="0">
                <a:solidFill>
                  <a:srgbClr val="5D5D5D"/>
                </a:solidFill>
                <a:latin typeface="Calibri" charset="0"/>
              </a:rPr>
              <a:t>Bundling of DNA by HU depends on electrostatically driven multimerization of HU.</a:t>
            </a:r>
          </a:p>
        </p:txBody>
      </p:sp>
      <p:sp>
        <p:nvSpPr>
          <p:cNvPr id="13" name="Rectangle 14">
            <a:extLst>
              <a:ext uri="{FF2B5EF4-FFF2-40B4-BE49-F238E27FC236}">
                <a16:creationId xmlns:a16="http://schemas.microsoft.com/office/drawing/2014/main" id="{5D9603CC-E6D1-044A-B40A-E2484F4648C0}"/>
              </a:ext>
            </a:extLst>
          </p:cNvPr>
          <p:cNvSpPr>
            <a:spLocks noChangeArrowheads="1"/>
          </p:cNvSpPr>
          <p:nvPr/>
        </p:nvSpPr>
        <p:spPr bwMode="auto">
          <a:xfrm>
            <a:off x="4809808" y="3274030"/>
            <a:ext cx="4309492" cy="1384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spcAft>
                <a:spcPts val="400"/>
              </a:spcAft>
            </a:pPr>
            <a:r>
              <a:rPr lang="en-US" sz="1200" b="1" dirty="0">
                <a:solidFill>
                  <a:srgbClr val="006BA6"/>
                </a:solidFill>
              </a:rPr>
              <a:t>The architecture of the bacterial chromosome (left) changes in an acidic environment (right), as visualized using soft x-ray tomography. The changes are controlled through interactions between DNA (center) and the DNA-binding protein called HU (blue), as visualized using protein crystallography and SAXS. (Credit: Michal Hammel/Berkeley Lab).</a:t>
            </a:r>
          </a:p>
        </p:txBody>
      </p:sp>
      <p:sp>
        <p:nvSpPr>
          <p:cNvPr id="17" name="Rectangle 19">
            <a:extLst>
              <a:ext uri="{FF2B5EF4-FFF2-40B4-BE49-F238E27FC236}">
                <a16:creationId xmlns:a16="http://schemas.microsoft.com/office/drawing/2014/main" id="{A6B6F28F-4092-4743-91E4-CF430E7660AC}"/>
              </a:ext>
            </a:extLst>
          </p:cNvPr>
          <p:cNvSpPr>
            <a:spLocks noChangeArrowheads="1"/>
          </p:cNvSpPr>
          <p:nvPr/>
        </p:nvSpPr>
        <p:spPr bwMode="auto">
          <a:xfrm>
            <a:off x="13177" y="869054"/>
            <a:ext cx="4809883" cy="409855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marL="12700" algn="l">
              <a:spcBef>
                <a:spcPts val="0"/>
              </a:spcBef>
              <a:spcAft>
                <a:spcPts val="200"/>
              </a:spcAft>
              <a:defRPr/>
            </a:pPr>
            <a:r>
              <a:rPr lang="en-US" b="1" dirty="0">
                <a:solidFill>
                  <a:srgbClr val="006BA6"/>
                </a:solidFill>
                <a:latin typeface="Calibri"/>
                <a:cs typeface="Calibri"/>
              </a:rPr>
              <a:t>Scientific Achievement</a:t>
            </a:r>
          </a:p>
          <a:p>
            <a:pPr marL="231775" algn="l">
              <a:spcAft>
                <a:spcPts val="400"/>
              </a:spcAft>
              <a:defRPr/>
            </a:pPr>
            <a:r>
              <a:rPr lang="en-US" sz="2000" dirty="0">
                <a:solidFill>
                  <a:srgbClr val="5D5D5D"/>
                </a:solidFill>
                <a:latin typeface="Calibri" charset="0"/>
              </a:rPr>
              <a:t>Multiscale, multimodal visualization techniques at the Advanced Light Source (ALS) enabled researchers to clarify how proteins remodel bacterial DNA in response to stressful environments.</a:t>
            </a:r>
          </a:p>
          <a:p>
            <a:pPr algn="l">
              <a:spcBef>
                <a:spcPts val="0"/>
              </a:spcBef>
              <a:spcAft>
                <a:spcPts val="200"/>
              </a:spcAft>
              <a:defRPr/>
            </a:pPr>
            <a:r>
              <a:rPr lang="en-US" b="1" dirty="0">
                <a:solidFill>
                  <a:srgbClr val="006BA6"/>
                </a:solidFill>
                <a:latin typeface="Calibri"/>
                <a:cs typeface="Calibri"/>
              </a:rPr>
              <a:t>Significance and Impact</a:t>
            </a:r>
          </a:p>
          <a:p>
            <a:pPr marL="231775" algn="l">
              <a:spcAft>
                <a:spcPts val="400"/>
              </a:spcAft>
              <a:defRPr/>
            </a:pPr>
            <a:r>
              <a:rPr lang="en-US" sz="2000" dirty="0">
                <a:solidFill>
                  <a:srgbClr val="5D5D5D"/>
                </a:solidFill>
                <a:latin typeface="Calibri" charset="0"/>
              </a:rPr>
              <a:t>The discovery could lead to new strategies for controlling microbial behavior and, eventually, new ways to fight bacterial infections.</a:t>
            </a:r>
          </a:p>
          <a:p>
            <a:pPr algn="l">
              <a:spcBef>
                <a:spcPts val="0"/>
              </a:spcBef>
              <a:spcAft>
                <a:spcPts val="200"/>
              </a:spcAft>
              <a:defRPr/>
            </a:pPr>
            <a:r>
              <a:rPr lang="en-US" b="1" dirty="0">
                <a:solidFill>
                  <a:srgbClr val="006BA6"/>
                </a:solidFill>
                <a:latin typeface="Calibri"/>
                <a:cs typeface="Calibri"/>
              </a:rPr>
              <a:t>Research Details</a:t>
            </a:r>
          </a:p>
        </p:txBody>
      </p:sp>
      <p:sp>
        <p:nvSpPr>
          <p:cNvPr id="3073" name="TextBox 2"/>
          <p:cNvSpPr txBox="1">
            <a:spLocks noChangeArrowheads="1"/>
          </p:cNvSpPr>
          <p:nvPr/>
        </p:nvSpPr>
        <p:spPr bwMode="auto">
          <a:xfrm>
            <a:off x="177621" y="6234417"/>
            <a:ext cx="8940800" cy="60016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en-US" sz="1100" dirty="0">
                <a:solidFill>
                  <a:srgbClr val="313335"/>
                </a:solidFill>
                <a:latin typeface="Calibri" charset="0"/>
              </a:rPr>
              <a:t>Publication about this research: S.G. Remesh, S.C. Verma, J.-H. Chen, A.A. Ekman, C.A. Larabell, S. Adhya, and M. Hammel, </a:t>
            </a:r>
            <a:r>
              <a:rPr lang="en-US" sz="1100" i="1" dirty="0">
                <a:solidFill>
                  <a:srgbClr val="313335"/>
                </a:solidFill>
                <a:latin typeface="Calibri" charset="0"/>
              </a:rPr>
              <a:t>Nat. Commun.</a:t>
            </a:r>
            <a:r>
              <a:rPr lang="en-US" sz="1100" dirty="0">
                <a:solidFill>
                  <a:srgbClr val="313335"/>
                </a:solidFill>
                <a:latin typeface="Calibri" charset="0"/>
              </a:rPr>
              <a:t> </a:t>
            </a:r>
            <a:r>
              <a:rPr lang="en-US" sz="1100" b="1" dirty="0">
                <a:solidFill>
                  <a:srgbClr val="313335"/>
                </a:solidFill>
                <a:latin typeface="Calibri" charset="0"/>
              </a:rPr>
              <a:t>11</a:t>
            </a:r>
            <a:r>
              <a:rPr lang="en-US" sz="1100" dirty="0">
                <a:solidFill>
                  <a:srgbClr val="313335"/>
                </a:solidFill>
                <a:latin typeface="Calibri" charset="0"/>
              </a:rPr>
              <a:t>, 2905 (2020). Work was performed at Lawrence Berkeley National Laboratory, ALS Beamlines 2.1, 8.3.1, and 12.3.1. Operation of the ALS is supported by the U.S. Department of Energy, Office of Science, Basic Energy Sciences program.</a:t>
            </a:r>
          </a:p>
        </p:txBody>
      </p:sp>
      <p:sp>
        <p:nvSpPr>
          <p:cNvPr id="10" name="Title 1"/>
          <p:cNvSpPr txBox="1">
            <a:spLocks/>
          </p:cNvSpPr>
          <p:nvPr/>
        </p:nvSpPr>
        <p:spPr>
          <a:xfrm>
            <a:off x="611482" y="109074"/>
            <a:ext cx="8525143"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dirty="0">
                <a:solidFill>
                  <a:srgbClr val="00395A"/>
                </a:solidFill>
                <a:latin typeface="Calibri"/>
                <a:cs typeface="Calibri"/>
              </a:rPr>
              <a:t>How Proteins Remodel DNA in Bacteria under Stress</a:t>
            </a:r>
          </a:p>
        </p:txBody>
      </p:sp>
      <p:cxnSp>
        <p:nvCxnSpPr>
          <p:cNvPr id="16" name="Straight Connector 15">
            <a:extLst>
              <a:ext uri="{FF2B5EF4-FFF2-40B4-BE49-F238E27FC236}">
                <a16:creationId xmlns:a16="http://schemas.microsoft.com/office/drawing/2014/main" id="{D3562C56-7AA6-9E43-838C-87B78C738BFD}"/>
              </a:ext>
            </a:extLst>
          </p:cNvPr>
          <p:cNvCxnSpPr>
            <a:cxnSpLocks/>
          </p:cNvCxnSpPr>
          <p:nvPr/>
        </p:nvCxnSpPr>
        <p:spPr bwMode="auto">
          <a:xfrm>
            <a:off x="4876068" y="4733520"/>
            <a:ext cx="4090504"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pic>
        <p:nvPicPr>
          <p:cNvPr id="4" name="Picture 3">
            <a:extLst>
              <a:ext uri="{FF2B5EF4-FFF2-40B4-BE49-F238E27FC236}">
                <a16:creationId xmlns:a16="http://schemas.microsoft.com/office/drawing/2014/main" id="{EA097CF0-CCED-6B43-9CCF-BDCC67B0BF21}"/>
              </a:ext>
            </a:extLst>
          </p:cNvPr>
          <p:cNvPicPr>
            <a:picLocks noChangeAspect="1"/>
          </p:cNvPicPr>
          <p:nvPr/>
        </p:nvPicPr>
        <p:blipFill>
          <a:blip r:embed="rId4"/>
          <a:stretch>
            <a:fillRect/>
          </a:stretch>
        </p:blipFill>
        <p:spPr>
          <a:xfrm>
            <a:off x="4928197" y="951571"/>
            <a:ext cx="4064000" cy="2286000"/>
          </a:xfrm>
          <a:prstGeom prst="rect">
            <a:avLst/>
          </a:prstGeom>
        </p:spPr>
      </p:pic>
    </p:spTree>
    <p:extLst>
      <p:ext uri="{BB962C8B-B14F-4D97-AF65-F5344CB8AC3E}">
        <p14:creationId xmlns:p14="http://schemas.microsoft.com/office/powerpoint/2010/main" val="6822683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134576</TotalTime>
  <Words>618</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Grande</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Andreas Scholl</dc:creator>
  <cp:keywords/>
  <dc:description/>
  <cp:lastModifiedBy>Lori Tamura</cp:lastModifiedBy>
  <cp:revision>3421</cp:revision>
  <cp:lastPrinted>2012-02-01T00:57:17Z</cp:lastPrinted>
  <dcterms:created xsi:type="dcterms:W3CDTF">2018-03-25T21:08:11Z</dcterms:created>
  <dcterms:modified xsi:type="dcterms:W3CDTF">2020-09-04T00:00:12Z</dcterms:modified>
  <cp:category/>
</cp:coreProperties>
</file>