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8" r:id="rId2"/>
  </p:sldIdLst>
  <p:sldSz cx="9144000" cy="6858000" type="screen4x3"/>
  <p:notesSz cx="6858000" cy="9144000"/>
  <p:defaultTextStyle>
    <a:defPPr>
      <a:defRPr lang="en-US"/>
    </a:defPPr>
    <a:lvl1pPr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736">
          <p15:clr>
            <a:srgbClr val="A4A3A4"/>
          </p15:clr>
        </p15:guide>
        <p15:guide id="2" pos="54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5D5D"/>
    <a:srgbClr val="006BA6"/>
    <a:srgbClr val="313335"/>
    <a:srgbClr val="00395A"/>
    <a:srgbClr val="016BA6"/>
    <a:srgbClr val="BF0997"/>
    <a:srgbClr val="CB30B2"/>
    <a:srgbClr val="FF8000"/>
    <a:srgbClr val="FF9C00"/>
    <a:srgbClr val="006E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977"/>
    <p:restoredTop sz="89940" autoAdjust="0"/>
  </p:normalViewPr>
  <p:slideViewPr>
    <p:cSldViewPr snapToGrid="0">
      <p:cViewPr varScale="1">
        <p:scale>
          <a:sx n="99" d="100"/>
          <a:sy n="99" d="100"/>
        </p:scale>
        <p:origin x="2120" y="184"/>
      </p:cViewPr>
      <p:guideLst>
        <p:guide orient="horz" pos="2736"/>
        <p:guide pos="5472"/>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p:scale>
          <a:sx n="150" d="100"/>
          <a:sy n="150" d="100"/>
        </p:scale>
        <p:origin x="-2040" y="42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fld id="{4BE140D3-D052-7443-A47B-FF1DF262E44C}" type="datetime1">
              <a:rPr lang="en-US"/>
              <a:pPr>
                <a:defRPr/>
              </a:pPr>
              <a:t>9/28/20</a:t>
            </a:fld>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mc="http://schemas.openxmlformats.org/markup-compatibility/2006" xmlns:mv="urn:schemas-microsoft-com:mac:vml" xmlns:ma14="http://schemas.microsoft.com/office/mac/drawingml/2011/main" xmlns="" val="1"/>
            </a:ex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fld id="{9470EB48-C0C3-D348-BFB0-97BE6D8DC8C9}" type="slidenum">
              <a:rPr lang="en-US"/>
              <a:pPr>
                <a:defRPr/>
              </a:pPr>
              <a:t>‹#›</a:t>
            </a:fld>
            <a:endParaRPr lang="en-US"/>
          </a:p>
        </p:txBody>
      </p:sp>
    </p:spTree>
    <p:extLst>
      <p:ext uri="{BB962C8B-B14F-4D97-AF65-F5344CB8AC3E}">
        <p14:creationId xmlns:p14="http://schemas.microsoft.com/office/powerpoint/2010/main" val="145911587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Rot="1" noChangeAspect="1" noChangeArrowheads="1" noTextEdit="1"/>
          </p:cNvSpPr>
          <p:nvPr>
            <p:ph type="sldImg"/>
          </p:nvPr>
        </p:nvSpPr>
        <p:spPr>
          <a:ln/>
        </p:spPr>
      </p:sp>
      <p:sp>
        <p:nvSpPr>
          <p:cNvPr id="4098" name="Rectangle 3"/>
          <p:cNvSpPr>
            <a:spLocks noGrp="1" noChangeArrowheads="1"/>
          </p:cNvSpPr>
          <p:nvPr>
            <p:ph type="body" idx="1"/>
          </p:nvPr>
        </p:nvSpPr>
        <p:spPr>
          <a:xfrm>
            <a:off x="609600" y="4343400"/>
            <a:ext cx="5562600" cy="3505200"/>
          </a:xfrm>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pPr rtl="0"/>
            <a:r>
              <a:rPr lang="en-US" sz="1200" b="0" i="0" u="none" strike="noStrike" kern="1200">
                <a:solidFill>
                  <a:schemeClr val="tx1"/>
                </a:solidFill>
                <a:effectLst/>
                <a:latin typeface="Calibri" pitchFamily="28" charset="0"/>
                <a:ea typeface="ＭＳ Ｐゴシック" pitchFamily="28" charset="-128"/>
                <a:cs typeface="ＭＳ Ｐゴシック" charset="0"/>
              </a:rPr>
              <a:t>In the search for clean-energy alternatives to fossil fuels, one promising solution relies on photoelectrochemical (PEC) cells: water-splitting, artificial-photosynthesis devices that turn sunlight and water into solar fuels such as hydrogen. In just a decade, researchers have achieved great progress in the development of PEC systems made of light-absorbing gold nanoparticles (NPs) attached to a semiconductor film of titanium dioxide (TiO</a:t>
            </a:r>
            <a:r>
              <a:rPr lang="en-US" sz="1200" b="0" i="0" u="none" strike="noStrike" kern="1200" baseline="-25000">
                <a:solidFill>
                  <a:schemeClr val="tx1"/>
                </a:solidFill>
                <a:effectLst/>
                <a:latin typeface="Calibri" pitchFamily="28" charset="0"/>
                <a:ea typeface="ＭＳ Ｐゴシック" pitchFamily="28" charset="-128"/>
                <a:cs typeface="ＭＳ Ｐゴシック" charset="0"/>
              </a:rPr>
              <a:t>2</a:t>
            </a:r>
            <a:r>
              <a:rPr lang="en-US" sz="1200" b="0" i="0" u="none" strike="noStrike" kern="1200">
                <a:solidFill>
                  <a:schemeClr val="tx1"/>
                </a:solidFill>
                <a:effectLst/>
                <a:latin typeface="Calibri" pitchFamily="28" charset="0"/>
                <a:ea typeface="ＭＳ Ｐゴシック" pitchFamily="28" charset="-128"/>
                <a:cs typeface="ＭＳ Ｐゴシック" charset="0"/>
              </a:rPr>
              <a:t>). Despite these advancements, researchers still struggle to make a device that can produce solar fuels on a commercial scale. Electron–hole pairs are critical ingredients for enabling the chemical reaction that produces solar fuels. The longer the lifetime of the electron–hole pair, the more time there is for the chemical reaction to take place. Thus, to understand how efficiently a PEC device is working, it’s necessary to know the number of electrons moving between the gold and TiO</a:t>
            </a:r>
            <a:r>
              <a:rPr lang="en-US" sz="1200" b="0" i="0" u="none" strike="noStrike" kern="1200" baseline="-25000">
                <a:solidFill>
                  <a:schemeClr val="tx1"/>
                </a:solidFill>
                <a:effectLst/>
                <a:latin typeface="Calibri" pitchFamily="28" charset="0"/>
                <a:ea typeface="ＭＳ Ｐゴシック" pitchFamily="28" charset="-128"/>
                <a:cs typeface="ＭＳ Ｐゴシック" charset="0"/>
              </a:rPr>
              <a:t>2</a:t>
            </a:r>
            <a:r>
              <a:rPr lang="en-US" sz="1200" b="0" i="0" u="none" strike="noStrike" kern="1200">
                <a:solidFill>
                  <a:schemeClr val="tx1"/>
                </a:solidFill>
                <a:effectLst/>
                <a:latin typeface="Calibri" pitchFamily="28" charset="0"/>
                <a:ea typeface="ＭＳ Ｐゴシック" pitchFamily="28" charset="-128"/>
                <a:cs typeface="ＭＳ Ｐゴシック" charset="0"/>
              </a:rPr>
              <a:t> as well as how long the electron–hole pairs last. By tracing the movement of electrons in these complex systems with chemical specificity and picosecond time resolution, an accurate calculation of the conversion efficiency of plasmonic light-harvesting devices can be obtained.</a:t>
            </a:r>
          </a:p>
          <a:p>
            <a:pPr>
              <a:lnSpc>
                <a:spcPct val="107000"/>
              </a:lnSpc>
              <a:spcAft>
                <a:spcPts val="800"/>
              </a:spcAft>
            </a:pPr>
            <a:endParaRPr lang="en-US">
              <a:latin typeface="Calibri" charset="0"/>
              <a:ea typeface="ＭＳ Ｐゴシック" charset="0"/>
            </a:endParaRPr>
          </a:p>
          <a:p>
            <a:pPr>
              <a:spcAft>
                <a:spcPts val="1500"/>
              </a:spcAft>
            </a:pPr>
            <a:r>
              <a:rPr lang="en-SG" sz="1200" b="1" spc="20">
                <a:solidFill>
                  <a:srgbClr val="000000"/>
                </a:solidFill>
                <a:effectLst/>
                <a:latin typeface="Times New Roman" panose="02020603050405020304" pitchFamily="18" charset="0"/>
                <a:ea typeface="Times New Roman" panose="02020603050405020304" pitchFamily="18" charset="0"/>
              </a:rPr>
              <a:t>Researchers:</a:t>
            </a:r>
            <a:r>
              <a:rPr lang="en-SG" sz="1200" spc="20">
                <a:solidFill>
                  <a:srgbClr val="000000"/>
                </a:solidFill>
                <a:effectLst/>
                <a:latin typeface="Times New Roman" panose="02020603050405020304" pitchFamily="18" charset="0"/>
                <a:ea typeface="Times New Roman" panose="02020603050405020304" pitchFamily="18" charset="0"/>
              </a:rPr>
              <a:t> </a:t>
            </a:r>
            <a:r>
              <a:rPr lang="en-US" sz="1200" b="0" i="0" u="none" strike="noStrike" kern="1200">
                <a:solidFill>
                  <a:schemeClr val="tx1"/>
                </a:solidFill>
                <a:effectLst/>
                <a:latin typeface="Calibri" pitchFamily="28" charset="0"/>
                <a:ea typeface="ＭＳ Ｐゴシック" pitchFamily="28" charset="-128"/>
                <a:cs typeface="ＭＳ Ｐゴシック" charset="0"/>
              </a:rPr>
              <a:t>M. Borgwardt, J. Mahl, F. Brauße, G. Liu, F.M. Toma, and O. Gessner (Berkeley Lab); F. Roth (Technische Universität Bergakademie Freiberg); L. Wenthaus (Deutsches Elektronen Synchrotron); M. Blum (Berkeley Lab and ALS); and K. Schwarzburg (Helmholtz-Zentrum Berlin für Materialien und Energie).</a:t>
            </a:r>
            <a:endParaRPr lang="en-SG" sz="1200">
              <a:effectLst/>
              <a:latin typeface="Times New Roman" panose="02020603050405020304" pitchFamily="18" charset="0"/>
              <a:ea typeface="Times New Roman" panose="02020603050405020304" pitchFamily="18" charset="0"/>
            </a:endParaRPr>
          </a:p>
          <a:p>
            <a:pPr>
              <a:spcAft>
                <a:spcPts val="1500"/>
              </a:spcAft>
            </a:pPr>
            <a:endParaRPr lang="en-SG" sz="1200" b="1" spc="20">
              <a:solidFill>
                <a:srgbClr val="000000"/>
              </a:solidFill>
              <a:effectLst/>
              <a:latin typeface="Times New Roman" panose="02020603050405020304" pitchFamily="18" charset="0"/>
              <a:ea typeface="Times New Roman" panose="02020603050405020304" pitchFamily="18" charset="0"/>
            </a:endParaRPr>
          </a:p>
          <a:p>
            <a:pPr>
              <a:spcAft>
                <a:spcPts val="1500"/>
              </a:spcAft>
            </a:pPr>
            <a:r>
              <a:rPr lang="en-SG" sz="1200" b="1" spc="20">
                <a:solidFill>
                  <a:srgbClr val="000000"/>
                </a:solidFill>
                <a:effectLst/>
                <a:latin typeface="Times New Roman" panose="02020603050405020304" pitchFamily="18" charset="0"/>
                <a:ea typeface="Times New Roman" panose="02020603050405020304" pitchFamily="18" charset="0"/>
              </a:rPr>
              <a:t>Funding:</a:t>
            </a:r>
            <a:r>
              <a:rPr lang="en-SG" sz="1200" spc="20">
                <a:solidFill>
                  <a:srgbClr val="000000"/>
                </a:solidFill>
                <a:effectLst/>
                <a:latin typeface="Times New Roman" panose="02020603050405020304" pitchFamily="18" charset="0"/>
                <a:ea typeface="Times New Roman" panose="02020603050405020304" pitchFamily="18" charset="0"/>
              </a:rPr>
              <a:t> </a:t>
            </a:r>
            <a:r>
              <a:rPr lang="en-US" sz="1200" b="0" i="0" u="none" strike="noStrike" kern="1200">
                <a:solidFill>
                  <a:schemeClr val="tx1"/>
                </a:solidFill>
                <a:effectLst/>
                <a:latin typeface="Calibri" pitchFamily="28" charset="0"/>
                <a:ea typeface="ＭＳ Ｐゴシック" pitchFamily="28" charset="-128"/>
                <a:cs typeface="ＭＳ Ｐゴシック" charset="0"/>
              </a:rPr>
              <a:t>U.S. Department of Energy, Office of Science, Basic Energy Sciences program (DOE BES); Joint Center for Artificial Photosynthesis; and Alexander von Humboldt Foundation. Operation of the ALS is supported by DOE BES.</a:t>
            </a:r>
            <a:endParaRPr lang="en-SG" sz="1200" u="none">
              <a:solidFill>
                <a:schemeClr val="tx1"/>
              </a:solidFill>
              <a:effectLst/>
              <a:latin typeface="Times New Roman" panose="02020603050405020304" pitchFamily="18" charset="0"/>
              <a:ea typeface="Times New Roman" panose="02020603050405020304" pitchFamily="18" charset="0"/>
            </a:endParaRPr>
          </a:p>
          <a:p>
            <a:pPr>
              <a:spcAft>
                <a:spcPts val="1500"/>
              </a:spcAft>
            </a:pPr>
            <a:endParaRPr lang="en-US">
              <a:latin typeface="Calibri" charset="0"/>
              <a:ea typeface="ＭＳ Ｐゴシック" charset="0"/>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100">
                <a:latin typeface="Calibri" charset="0"/>
                <a:ea typeface="ＭＳ Ｐゴシック" charset="0"/>
              </a:rPr>
              <a:t>Full highlight: https://als.lbl.gov/a-probe-of-light-harvesting-efficiency-at-the-nanoscale/</a:t>
            </a:r>
            <a:endParaRPr lang="en-US" sz="1000" b="0" i="0" u="none" strike="noStrike" kern="1200">
              <a:solidFill>
                <a:schemeClr val="tx1"/>
              </a:solidFill>
              <a:effectLst/>
              <a:latin typeface="Calibri" pitchFamily="28" charset="0"/>
              <a:ea typeface="ＭＳ Ｐゴシック" pitchFamily="28" charset="-128"/>
              <a:cs typeface="ＭＳ Ｐゴシック" charset="0"/>
            </a:endParaRPr>
          </a:p>
        </p:txBody>
      </p:sp>
    </p:spTree>
    <p:extLst>
      <p:ext uri="{BB962C8B-B14F-4D97-AF65-F5344CB8AC3E}">
        <p14:creationId xmlns:p14="http://schemas.microsoft.com/office/powerpoint/2010/main" val="207343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156238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457200" y="1600201"/>
            <a:ext cx="8229600"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304172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0002_2016_ALS_VERTICAL_SIgnature_multiblue_RGB_ELECTRONIC.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23071" t="18648" r="22406" b="18319"/>
          <a:stretch/>
        </p:blipFill>
        <p:spPr>
          <a:xfrm>
            <a:off x="152400" y="133350"/>
            <a:ext cx="455706" cy="666750"/>
          </a:xfrm>
          <a:prstGeom prst="rect">
            <a:avLst/>
          </a:prstGeom>
        </p:spPr>
      </p:pic>
      <p:cxnSp>
        <p:nvCxnSpPr>
          <p:cNvPr id="9" name="Straight Connector 8"/>
          <p:cNvCxnSpPr/>
          <p:nvPr userDrawn="1"/>
        </p:nvCxnSpPr>
        <p:spPr>
          <a:xfrm flipH="1">
            <a:off x="685800" y="704850"/>
            <a:ext cx="8458200" cy="0"/>
          </a:xfrm>
          <a:prstGeom prst="line">
            <a:avLst/>
          </a:prstGeom>
          <a:ln w="38100" cap="flat">
            <a:solidFill>
              <a:srgbClr val="016BA6">
                <a:alpha val="50000"/>
              </a:srgbClr>
            </a:solidFill>
            <a:miter lim="800000"/>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map&#10;&#10;Description automatically generated">
            <a:extLst>
              <a:ext uri="{FF2B5EF4-FFF2-40B4-BE49-F238E27FC236}">
                <a16:creationId xmlns:a16="http://schemas.microsoft.com/office/drawing/2014/main" id="{BBE0C81B-268E-DF48-BD1A-FB1B78843340}"/>
              </a:ext>
            </a:extLst>
          </p:cNvPr>
          <p:cNvPicPr>
            <a:picLocks noChangeAspect="1"/>
          </p:cNvPicPr>
          <p:nvPr/>
        </p:nvPicPr>
        <p:blipFill>
          <a:blip r:embed="rId4"/>
          <a:stretch>
            <a:fillRect/>
          </a:stretch>
        </p:blipFill>
        <p:spPr>
          <a:xfrm>
            <a:off x="3946300" y="820704"/>
            <a:ext cx="5067075" cy="2120115"/>
          </a:xfrm>
          <a:prstGeom prst="rect">
            <a:avLst/>
          </a:prstGeom>
        </p:spPr>
      </p:pic>
      <p:sp>
        <p:nvSpPr>
          <p:cNvPr id="17" name="Rectangle 19">
            <a:extLst>
              <a:ext uri="{FF2B5EF4-FFF2-40B4-BE49-F238E27FC236}">
                <a16:creationId xmlns:a16="http://schemas.microsoft.com/office/drawing/2014/main" id="{A6B6F28F-4092-4743-91E4-CF430E7660AC}"/>
              </a:ext>
            </a:extLst>
          </p:cNvPr>
          <p:cNvSpPr>
            <a:spLocks noChangeArrowheads="1"/>
          </p:cNvSpPr>
          <p:nvPr/>
        </p:nvSpPr>
        <p:spPr bwMode="auto">
          <a:xfrm>
            <a:off x="-2" y="921996"/>
            <a:ext cx="3916667" cy="2308324"/>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p>
            <a:pPr marL="12700" algn="l">
              <a:spcBef>
                <a:spcPts val="0"/>
              </a:spcBef>
              <a:spcAft>
                <a:spcPts val="0"/>
              </a:spcAft>
              <a:defRPr/>
            </a:pPr>
            <a:r>
              <a:rPr lang="en-US" b="1" dirty="0">
                <a:solidFill>
                  <a:srgbClr val="006BA6"/>
                </a:solidFill>
                <a:latin typeface="Calibri"/>
                <a:cs typeface="Calibri"/>
              </a:rPr>
              <a:t>Scientific Achievement</a:t>
            </a:r>
          </a:p>
          <a:p>
            <a:pPr marL="231775" algn="l">
              <a:spcAft>
                <a:spcPts val="300"/>
              </a:spcAft>
              <a:defRPr/>
            </a:pPr>
            <a:r>
              <a:rPr lang="en-US" sz="2000" dirty="0">
                <a:solidFill>
                  <a:srgbClr val="5D5D5D"/>
                </a:solidFill>
                <a:latin typeface="Calibri" charset="0"/>
              </a:rPr>
              <a:t>Using time-resolved experiments at the Advanced Light Source (ALS), researchers found a way to count electrons moving back and forth across a model interface for photoelectrochemical cells.</a:t>
            </a:r>
          </a:p>
        </p:txBody>
      </p:sp>
      <p:sp>
        <p:nvSpPr>
          <p:cNvPr id="11" name="Rectangle 19">
            <a:extLst>
              <a:ext uri="{FF2B5EF4-FFF2-40B4-BE49-F238E27FC236}">
                <a16:creationId xmlns:a16="http://schemas.microsoft.com/office/drawing/2014/main" id="{4490FEFF-3B3D-414F-84F5-0ECF5F901C6B}"/>
              </a:ext>
            </a:extLst>
          </p:cNvPr>
          <p:cNvSpPr>
            <a:spLocks noChangeArrowheads="1"/>
          </p:cNvSpPr>
          <p:nvPr/>
        </p:nvSpPr>
        <p:spPr bwMode="auto">
          <a:xfrm>
            <a:off x="-2" y="3168321"/>
            <a:ext cx="9116920" cy="3023905"/>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p>
            <a:pPr algn="l">
              <a:spcBef>
                <a:spcPts val="0"/>
              </a:spcBef>
              <a:spcAft>
                <a:spcPts val="0"/>
              </a:spcAft>
              <a:defRPr/>
            </a:pPr>
            <a:r>
              <a:rPr lang="en-US" b="1" dirty="0">
                <a:solidFill>
                  <a:srgbClr val="006BA6"/>
                </a:solidFill>
                <a:latin typeface="Calibri"/>
                <a:cs typeface="Calibri"/>
              </a:rPr>
              <a:t>Significance and Impact</a:t>
            </a:r>
          </a:p>
          <a:p>
            <a:pPr marL="231775" algn="l">
              <a:spcAft>
                <a:spcPts val="300"/>
              </a:spcAft>
              <a:defRPr/>
            </a:pPr>
            <a:r>
              <a:rPr lang="en-US" sz="2000" dirty="0">
                <a:solidFill>
                  <a:srgbClr val="5D5D5D"/>
                </a:solidFill>
                <a:latin typeface="Calibri" charset="0"/>
              </a:rPr>
              <a:t>The findings provide real-time, </a:t>
            </a:r>
            <a:br>
              <a:rPr lang="en-US" sz="2000" dirty="0">
                <a:solidFill>
                  <a:srgbClr val="5D5D5D"/>
                </a:solidFill>
                <a:latin typeface="Calibri" charset="0"/>
              </a:rPr>
            </a:br>
            <a:r>
              <a:rPr lang="en-US" sz="2000" dirty="0">
                <a:solidFill>
                  <a:srgbClr val="5D5D5D"/>
                </a:solidFill>
                <a:latin typeface="Calibri" charset="0"/>
              </a:rPr>
              <a:t>nanoscale insight into the efficiency of nanomaterial catalysts that help turn sunlight and water into fuel through artificial photosynthesis.</a:t>
            </a:r>
          </a:p>
          <a:p>
            <a:pPr algn="l">
              <a:spcBef>
                <a:spcPts val="0"/>
              </a:spcBef>
              <a:spcAft>
                <a:spcPts val="0"/>
              </a:spcAft>
              <a:defRPr/>
            </a:pPr>
            <a:r>
              <a:rPr lang="en-US" b="1" dirty="0">
                <a:solidFill>
                  <a:srgbClr val="006BA6"/>
                </a:solidFill>
                <a:latin typeface="Calibri"/>
                <a:cs typeface="Calibri"/>
              </a:rPr>
              <a:t>Research Details</a:t>
            </a:r>
          </a:p>
          <a:p>
            <a:pPr marL="215900" indent="-215900" algn="l">
              <a:spcAft>
                <a:spcPts val="0"/>
              </a:spcAft>
              <a:buFont typeface="Lucida Grande"/>
              <a:buChar char="−"/>
              <a:defRPr/>
            </a:pPr>
            <a:r>
              <a:rPr lang="en-US" sz="2000" dirty="0">
                <a:solidFill>
                  <a:srgbClr val="5D5D5D"/>
                </a:solidFill>
                <a:latin typeface="Calibri" charset="0"/>
              </a:rPr>
              <a:t>X-ray photoelectron spectroscopy (XPS) was expanded to time-resolved studies.</a:t>
            </a:r>
          </a:p>
          <a:p>
            <a:pPr marL="215900" indent="-215900" algn="l">
              <a:spcAft>
                <a:spcPts val="0"/>
              </a:spcAft>
              <a:buFont typeface="Lucida Grande"/>
              <a:buChar char="−"/>
              <a:defRPr/>
            </a:pPr>
            <a:r>
              <a:rPr lang="en-US" sz="2000" dirty="0">
                <a:solidFill>
                  <a:srgbClr val="5D5D5D"/>
                </a:solidFill>
                <a:latin typeface="Calibri" charset="0"/>
              </a:rPr>
              <a:t>First application to charge-transfer dynamics in nanoplasmonic systems (Au/TiO</a:t>
            </a:r>
            <a:r>
              <a:rPr lang="en-US" sz="2000" baseline="-25000" dirty="0">
                <a:solidFill>
                  <a:srgbClr val="5D5D5D"/>
                </a:solidFill>
                <a:latin typeface="Calibri" charset="0"/>
              </a:rPr>
              <a:t>2</a:t>
            </a:r>
            <a:r>
              <a:rPr lang="en-US" sz="2000" dirty="0">
                <a:solidFill>
                  <a:srgbClr val="5D5D5D"/>
                </a:solidFill>
                <a:latin typeface="Calibri" charset="0"/>
              </a:rPr>
              <a:t>).</a:t>
            </a:r>
          </a:p>
          <a:p>
            <a:pPr marL="215900" indent="-215900" algn="l">
              <a:spcAft>
                <a:spcPts val="0"/>
              </a:spcAft>
              <a:buFont typeface="Lucida Grande"/>
              <a:buChar char="−"/>
              <a:defRPr/>
            </a:pPr>
            <a:r>
              <a:rPr lang="en-US" sz="2000" dirty="0">
                <a:solidFill>
                  <a:srgbClr val="5D5D5D"/>
                </a:solidFill>
                <a:latin typeface="Calibri" charset="0"/>
              </a:rPr>
              <a:t>Observed a shift in spectra of Au nanoparticles to higher binding energies.</a:t>
            </a:r>
          </a:p>
          <a:p>
            <a:pPr marL="215900" indent="-215900" algn="l">
              <a:spcAft>
                <a:spcPts val="0"/>
              </a:spcAft>
              <a:buFont typeface="Lucida Grande"/>
              <a:buChar char="−"/>
              <a:defRPr/>
            </a:pPr>
            <a:r>
              <a:rPr lang="en-US" sz="2000" dirty="0">
                <a:solidFill>
                  <a:srgbClr val="5D5D5D"/>
                </a:solidFill>
                <a:latin typeface="Calibri" charset="0"/>
              </a:rPr>
              <a:t>Revealed lower-than-expected electron-transfer number: ~2 per nanoparticle.</a:t>
            </a:r>
          </a:p>
        </p:txBody>
      </p:sp>
      <p:sp>
        <p:nvSpPr>
          <p:cNvPr id="13" name="Rectangle 14">
            <a:extLst>
              <a:ext uri="{FF2B5EF4-FFF2-40B4-BE49-F238E27FC236}">
                <a16:creationId xmlns:a16="http://schemas.microsoft.com/office/drawing/2014/main" id="{5D9603CC-E6D1-044A-B40A-E2484F4648C0}"/>
              </a:ext>
            </a:extLst>
          </p:cNvPr>
          <p:cNvSpPr>
            <a:spLocks noChangeArrowheads="1"/>
          </p:cNvSpPr>
          <p:nvPr/>
        </p:nvSpPr>
        <p:spPr bwMode="auto">
          <a:xfrm>
            <a:off x="3992020" y="2898308"/>
            <a:ext cx="5200252" cy="830997"/>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a:spAutoFit/>
          </a:bodyPr>
          <a:lstStyle/>
          <a:p>
            <a:pPr algn="l">
              <a:spcAft>
                <a:spcPts val="400"/>
              </a:spcAft>
            </a:pPr>
            <a:r>
              <a:rPr lang="en-US" sz="1200" b="1" dirty="0">
                <a:solidFill>
                  <a:srgbClr val="006BA6"/>
                </a:solidFill>
              </a:rPr>
              <a:t>Left: Laser pulses (green) excite electrons in gold nanoparticles (AuNP) on a TiO</a:t>
            </a:r>
            <a:r>
              <a:rPr lang="en-US" sz="1200" b="1" baseline="-25000" dirty="0">
                <a:solidFill>
                  <a:srgbClr val="006BA6"/>
                </a:solidFill>
              </a:rPr>
              <a:t>2</a:t>
            </a:r>
            <a:r>
              <a:rPr lang="en-US" sz="1200" b="1" dirty="0">
                <a:solidFill>
                  <a:srgbClr val="006BA6"/>
                </a:solidFill>
              </a:rPr>
              <a:t> substrate. Time-delayed x-ray pulses (blue) probe element-specific binding energies. Right: Differences in the pumped and unpumped binding-energy spectra provided key information. </a:t>
            </a:r>
          </a:p>
        </p:txBody>
      </p:sp>
      <p:sp>
        <p:nvSpPr>
          <p:cNvPr id="3073" name="TextBox 2"/>
          <p:cNvSpPr txBox="1">
            <a:spLocks noChangeArrowheads="1"/>
          </p:cNvSpPr>
          <p:nvPr/>
        </p:nvSpPr>
        <p:spPr bwMode="auto">
          <a:xfrm>
            <a:off x="0" y="6230897"/>
            <a:ext cx="9118421" cy="600164"/>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a:spAutoFit/>
          </a:bodyPr>
          <a:lstStyle>
            <a:lvl1pPr marL="1588" indent="-31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l">
              <a:spcAft>
                <a:spcPts val="600"/>
              </a:spcAft>
            </a:pPr>
            <a:r>
              <a:rPr lang="en-US" sz="1100" dirty="0">
                <a:solidFill>
                  <a:srgbClr val="313335"/>
                </a:solidFill>
                <a:latin typeface="Calibri" charset="0"/>
              </a:rPr>
              <a:t>Publication about this research: M. Borgwardt, J. Mahl, F. Roth, L. Wenthaus, F. Brauße, M. Blum, K. Schwarzburg, G. Liu, F.M. Toma, and O. Gessner, </a:t>
            </a:r>
            <a:r>
              <a:rPr lang="en-US" sz="1100" i="1" dirty="0">
                <a:solidFill>
                  <a:srgbClr val="313335"/>
                </a:solidFill>
                <a:latin typeface="Calibri" charset="0"/>
              </a:rPr>
              <a:t>J. Phys. Chem. Lett.</a:t>
            </a:r>
            <a:r>
              <a:rPr lang="en-US" sz="1100" dirty="0">
                <a:solidFill>
                  <a:srgbClr val="313335"/>
                </a:solidFill>
                <a:latin typeface="Calibri" charset="0"/>
              </a:rPr>
              <a:t> </a:t>
            </a:r>
            <a:r>
              <a:rPr lang="en-US" sz="1100" b="1" dirty="0">
                <a:solidFill>
                  <a:srgbClr val="313335"/>
                </a:solidFill>
                <a:latin typeface="Calibri" charset="0"/>
              </a:rPr>
              <a:t>11</a:t>
            </a:r>
            <a:r>
              <a:rPr lang="en-US" sz="1100" dirty="0">
                <a:solidFill>
                  <a:srgbClr val="313335"/>
                </a:solidFill>
                <a:latin typeface="Calibri" charset="0"/>
              </a:rPr>
              <a:t>, 5476 (2020). Work was performed at Lawrence Berkeley National Laboratory, ALS Beamline 11.0.2. Operation of the ALS is supported by the U.S. Department of Energy, Office of Science, Basic Energy Sciences program.</a:t>
            </a:r>
          </a:p>
        </p:txBody>
      </p:sp>
      <p:sp>
        <p:nvSpPr>
          <p:cNvPr id="10" name="Title 1"/>
          <p:cNvSpPr txBox="1">
            <a:spLocks/>
          </p:cNvSpPr>
          <p:nvPr/>
        </p:nvSpPr>
        <p:spPr>
          <a:xfrm>
            <a:off x="611482" y="109074"/>
            <a:ext cx="8525143" cy="565150"/>
          </a:xfrm>
          <a:prstGeom prst="rect">
            <a:avLst/>
          </a:prstGeom>
        </p:spPr>
        <p:txBody>
          <a:bodyPr vert="horz"/>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a:lstStyle>
          <a:p>
            <a:r>
              <a:rPr lang="en-US" sz="2800" b="1" dirty="0">
                <a:solidFill>
                  <a:srgbClr val="00395A"/>
                </a:solidFill>
                <a:latin typeface="Calibri"/>
                <a:cs typeface="Calibri"/>
              </a:rPr>
              <a:t>A Probe of Light-Harvesting Efficiency at the Nanoscale</a:t>
            </a:r>
          </a:p>
        </p:txBody>
      </p:sp>
      <p:cxnSp>
        <p:nvCxnSpPr>
          <p:cNvPr id="16" name="Straight Connector 15">
            <a:extLst>
              <a:ext uri="{FF2B5EF4-FFF2-40B4-BE49-F238E27FC236}">
                <a16:creationId xmlns:a16="http://schemas.microsoft.com/office/drawing/2014/main" id="{D3562C56-7AA6-9E43-838C-87B78C738BFD}"/>
              </a:ext>
            </a:extLst>
          </p:cNvPr>
          <p:cNvCxnSpPr>
            <a:cxnSpLocks/>
          </p:cNvCxnSpPr>
          <p:nvPr/>
        </p:nvCxnSpPr>
        <p:spPr bwMode="auto">
          <a:xfrm>
            <a:off x="4076925" y="3792851"/>
            <a:ext cx="4846954" cy="0"/>
          </a:xfrm>
          <a:prstGeom prst="line">
            <a:avLst/>
          </a:prstGeom>
          <a:solidFill>
            <a:schemeClr val="accent1"/>
          </a:solidFill>
          <a:ln w="19050" cap="flat" cmpd="sng" algn="ctr">
            <a:solidFill>
              <a:srgbClr val="006BA6"/>
            </a:solidFill>
            <a:prstDash val="solid"/>
            <a:round/>
            <a:headEnd type="none" w="med" len="med"/>
            <a:tailEnd type="none" w="med" len="med"/>
          </a:ln>
          <a:effectLst/>
        </p:spPr>
      </p:cxnSp>
    </p:spTree>
    <p:extLst>
      <p:ext uri="{BB962C8B-B14F-4D97-AF65-F5344CB8AC3E}">
        <p14:creationId xmlns:p14="http://schemas.microsoft.com/office/powerpoint/2010/main" val="68226832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FFFF"/>
    </a:folHlink>
  </a:clrScheme>
</a:themeOverride>
</file>

<file path=docProps/app.xml><?xml version="1.0" encoding="utf-8"?>
<Properties xmlns="http://schemas.openxmlformats.org/officeDocument/2006/extended-properties" xmlns:vt="http://schemas.openxmlformats.org/officeDocument/2006/docPropsVTypes">
  <TotalTime>135766</TotalTime>
  <Words>596</Words>
  <Application>Microsoft Macintosh PowerPoint</Application>
  <PresentationFormat>On-screen Show (4:3)</PresentationFormat>
  <Paragraphs>19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Lucida Grande</vt:lpstr>
      <vt:lpstr>Times New Roman</vt:lpstr>
      <vt:lpstr>Blank Presentation</vt:lpstr>
      <vt:lpstr>PowerPoint Presentation</vt:lpstr>
    </vt:vector>
  </TitlesOfParts>
  <Manager/>
  <Company>Lawrence Berkeley National Laboratory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Andreas Scholl</dc:creator>
  <cp:keywords/>
  <dc:description/>
  <cp:lastModifiedBy>Lori Tamura</cp:lastModifiedBy>
  <cp:revision>3472</cp:revision>
  <cp:lastPrinted>2012-02-01T00:57:17Z</cp:lastPrinted>
  <dcterms:created xsi:type="dcterms:W3CDTF">2018-03-25T21:08:11Z</dcterms:created>
  <dcterms:modified xsi:type="dcterms:W3CDTF">2020-09-28T16:11:01Z</dcterms:modified>
  <cp:category/>
</cp:coreProperties>
</file>