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977"/>
    <p:restoredTop sz="87967" autoAdjust="0"/>
  </p:normalViewPr>
  <p:slideViewPr>
    <p:cSldViewPr snapToGrid="0">
      <p:cViewPr varScale="1">
        <p:scale>
          <a:sx n="97" d="100"/>
          <a:sy n="97" d="100"/>
        </p:scale>
        <p:origin x="2568" y="184"/>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10/27/20</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 xmlns:ma14="http://schemas.microsoft.com/office/mac/drawingml/2011/main" xmlns:mv="urn:schemas-microsoft-com:mac:vml" xmlns:mc="http://schemas.openxmlformats.org/markup-compatibility/2006" val="1"/>
            </a:ex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p>
            <a:pPr rtl="0"/>
            <a:r>
              <a:rPr lang="en-US" sz="1200" b="0" i="0" u="none" strike="noStrike" kern="1200">
                <a:solidFill>
                  <a:schemeClr val="tx1"/>
                </a:solidFill>
                <a:effectLst/>
                <a:latin typeface="Calibri" pitchFamily="28" charset="0"/>
                <a:ea typeface="ＭＳ Ｐゴシック" pitchFamily="28" charset="-128"/>
                <a:cs typeface="ＭＳ Ｐゴシック" charset="0"/>
              </a:rPr>
              <a:t>The conversion CO into CO</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2</a:t>
            </a:r>
            <a:r>
              <a:rPr lang="en-US" sz="1200" b="0" i="0" u="none" strike="noStrike" kern="1200">
                <a:solidFill>
                  <a:schemeClr val="tx1"/>
                </a:solidFill>
                <a:effectLst/>
                <a:latin typeface="Calibri" pitchFamily="28" charset="0"/>
                <a:ea typeface="ＭＳ Ｐゴシック" pitchFamily="28" charset="-128"/>
                <a:cs typeface="ＭＳ Ｐゴシック" charset="0"/>
              </a:rPr>
              <a:t> is important for cleaning up exhaust gases—mostly from vehicles that burn fossil fuels but also from stationary sources such as power plants and refineries. Platinum (Pt) catalysts are widely used to process CO into CO</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2</a:t>
            </a:r>
            <a:r>
              <a:rPr lang="en-US" sz="1200" b="0" i="0" u="none" strike="noStrike" kern="1200">
                <a:solidFill>
                  <a:schemeClr val="tx1"/>
                </a:solidFill>
                <a:effectLst/>
                <a:latin typeface="Calibri" pitchFamily="28" charset="0"/>
                <a:ea typeface="ＭＳ Ｐゴシック" pitchFamily="28" charset="-128"/>
                <a:cs typeface="ＭＳ Ｐゴシック" charset="0"/>
              </a:rPr>
              <a:t>, but the high cost of platinum-group metals has driven efforts to replace these materials with more earth-abundant alternatives. One of the most promising ways of reducing the cost of metal catalysts is to mix them with oxide compounds. In a previous investigation, </a:t>
            </a:r>
            <a:r>
              <a:rPr lang="en-US" sz="1200" b="0" i="0" kern="1200">
                <a:solidFill>
                  <a:schemeClr val="tx1"/>
                </a:solidFill>
                <a:effectLst/>
                <a:latin typeface="Calibri" pitchFamily="28" charset="0"/>
                <a:ea typeface="ＭＳ Ｐゴシック" pitchFamily="28" charset="-128"/>
                <a:cs typeface="ＭＳ Ｐゴシック" charset="0"/>
              </a:rPr>
              <a:t>researchers tested various mesoporous transition-metal oxides and loaded them with Pt nanoparticles. Each oxide exhibited enhanced CO-to-CO</a:t>
            </a:r>
            <a:r>
              <a:rPr lang="en-US" sz="1200" b="0" i="0" kern="1200" baseline="-25000">
                <a:solidFill>
                  <a:schemeClr val="tx1"/>
                </a:solidFill>
                <a:effectLst/>
                <a:latin typeface="Calibri" pitchFamily="28" charset="0"/>
                <a:ea typeface="ＭＳ Ｐゴシック" pitchFamily="28" charset="-128"/>
                <a:cs typeface="ＭＳ Ｐゴシック" charset="0"/>
              </a:rPr>
              <a:t>2</a:t>
            </a:r>
            <a:r>
              <a:rPr lang="en-US" sz="1200" b="0" i="0" kern="1200">
                <a:solidFill>
                  <a:schemeClr val="tx1"/>
                </a:solidFill>
                <a:effectLst/>
                <a:latin typeface="Calibri" pitchFamily="28" charset="0"/>
                <a:ea typeface="ＭＳ Ｐゴシック" pitchFamily="28" charset="-128"/>
                <a:cs typeface="ＭＳ Ｐゴシック" charset="0"/>
              </a:rPr>
              <a:t> conversion activity, but the enhancement was largest for cobalt oxide.</a:t>
            </a:r>
            <a:r>
              <a:rPr lang="en-US" sz="1200" b="0" i="0" u="none" strike="noStrike" kern="1200">
                <a:solidFill>
                  <a:schemeClr val="tx1"/>
                </a:solidFill>
                <a:effectLst/>
                <a:latin typeface="Calibri" pitchFamily="28" charset="0"/>
                <a:ea typeface="ＭＳ Ｐゴシック" pitchFamily="28" charset="-128"/>
                <a:cs typeface="ＭＳ Ｐゴシック" charset="0"/>
              </a:rPr>
              <a:t> To understand the origin of this enhanced activity, the researchers investigated the atomic and electronic structure of Pt/CoO model catalysts under operating conditions (i.e., in the presence of CO gas and/or oxygen). While their earlier study looked at platinum nanoparticles on oxide surfaces, in this study, the researchers used so-called “inverse” catalysts, where the oxide was formed on a platinum surface. The well-defined platinum surfaces enabled them to correlate the nanoscale surface structure, revealed by high-pressure scanning tunneling microscopy (HPSTM), with surface oxidation states, measured using ambient-pressure x-ray photoelectron spectroscopy (APXPS) at NSLS-II and the ALS. </a:t>
            </a:r>
          </a:p>
          <a:p>
            <a:pPr rtl="0"/>
            <a:endParaRPr lang="en-US">
              <a:latin typeface="Calibri" charset="0"/>
              <a:ea typeface="ＭＳ Ｐゴシック" charset="0"/>
            </a:endParaRPr>
          </a:p>
          <a:p>
            <a:pPr>
              <a:spcAft>
                <a:spcPts val="1500"/>
              </a:spcAft>
            </a:pPr>
            <a:r>
              <a:rPr lang="en-SG" sz="1200" b="1" spc="20">
                <a:solidFill>
                  <a:srgbClr val="000000"/>
                </a:solidFill>
                <a:effectLst/>
                <a:latin typeface="Times New Roman" panose="02020603050405020304" pitchFamily="18" charset="0"/>
                <a:ea typeface="Times New Roman" panose="02020603050405020304" pitchFamily="18" charset="0"/>
              </a:rPr>
              <a:t>Researchers: </a:t>
            </a:r>
            <a:r>
              <a:rPr lang="en-US" sz="1200" b="0" i="0" u="none" strike="noStrike" kern="1200">
                <a:solidFill>
                  <a:schemeClr val="tx1"/>
                </a:solidFill>
                <a:effectLst/>
                <a:latin typeface="Calibri" pitchFamily="28" charset="0"/>
                <a:ea typeface="ＭＳ Ｐゴシック" pitchFamily="28" charset="-128"/>
                <a:cs typeface="ＭＳ Ｐゴシック" charset="0"/>
              </a:rPr>
              <a:t>H. Kersell, B. Eren, and C.H. Wu (Berkeley Lab); Z. Hooshmand, D. Le, and T.S. Rahman (Univ. of Central Florida); G. Yan, H. Nguyen, and P. Sautet (Univ. of California, Los Angeles); I. Waluyo and A. Hunt (Brookhaven National Laboratory); S. Nemšák (ALS); and G. Somorjai and M. Salmeron (Berkeley Lab and Univ. of California, Berkeley).</a:t>
            </a:r>
            <a:endParaRPr lang="en-SG" sz="1200">
              <a:effectLst/>
              <a:latin typeface="Times New Roman" panose="02020603050405020304" pitchFamily="18" charset="0"/>
              <a:ea typeface="Times New Roman" panose="02020603050405020304" pitchFamily="18" charset="0"/>
            </a:endParaRPr>
          </a:p>
          <a:p>
            <a:pPr>
              <a:spcAft>
                <a:spcPts val="1500"/>
              </a:spcAft>
            </a:pPr>
            <a:endParaRPr lang="en-SG" sz="1200" b="1" spc="20">
              <a:solidFill>
                <a:srgbClr val="000000"/>
              </a:solidFill>
              <a:effectLst/>
              <a:latin typeface="Times New Roman" panose="02020603050405020304" pitchFamily="18" charset="0"/>
              <a:ea typeface="Times New Roman" panose="02020603050405020304" pitchFamily="18" charset="0"/>
            </a:endParaRPr>
          </a:p>
          <a:p>
            <a:pPr>
              <a:spcAft>
                <a:spcPts val="1500"/>
              </a:spcAft>
            </a:pPr>
            <a:r>
              <a:rPr lang="en-SG" sz="1200" b="1" spc="20">
                <a:solidFill>
                  <a:srgbClr val="000000"/>
                </a:solidFill>
                <a:effectLst/>
                <a:latin typeface="Times New Roman" panose="02020603050405020304" pitchFamily="18" charset="0"/>
                <a:ea typeface="Times New Roman" panose="02020603050405020304" pitchFamily="18" charset="0"/>
              </a:rPr>
              <a:t>Funding:</a:t>
            </a:r>
            <a:r>
              <a:rPr lang="en-SG" sz="1200" spc="20">
                <a:solidFill>
                  <a:srgbClr val="000000"/>
                </a:solidFill>
                <a:effectLst/>
                <a:latin typeface="Times New Roman" panose="02020603050405020304" pitchFamily="18" charset="0"/>
                <a:ea typeface="Times New Roman" panose="02020603050405020304" pitchFamily="18" charset="0"/>
              </a:rPr>
              <a:t> </a:t>
            </a:r>
            <a:r>
              <a:rPr lang="en-US" sz="1200" b="0" i="0" u="none" strike="noStrike" kern="1200">
                <a:solidFill>
                  <a:schemeClr val="tx1"/>
                </a:solidFill>
                <a:effectLst/>
                <a:latin typeface="Calibri" pitchFamily="28" charset="0"/>
                <a:ea typeface="ＭＳ Ｐゴシック" pitchFamily="28" charset="-128"/>
                <a:cs typeface="ＭＳ Ｐゴシック" charset="0"/>
              </a:rPr>
              <a:t>U.S. Department of Energy, Office of Science, Basic Energy Sciences program (DOE BES), National Science Foundation. Operation of the ALS is supported by DOE BES.</a:t>
            </a:r>
            <a:endParaRPr lang="en-SG" sz="1200" u="none">
              <a:solidFill>
                <a:schemeClr val="tx1"/>
              </a:solidFill>
              <a:effectLst/>
              <a:latin typeface="Times New Roman" panose="02020603050405020304" pitchFamily="18" charset="0"/>
              <a:ea typeface="Times New Roman" panose="02020603050405020304" pitchFamily="18" charset="0"/>
            </a:endParaRPr>
          </a:p>
          <a:p>
            <a:pPr>
              <a:spcAft>
                <a:spcPts val="1500"/>
              </a:spcAft>
            </a:pPr>
            <a:endParaRPr lang="en-US">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100">
                <a:latin typeface="Calibri" charset="0"/>
                <a:ea typeface="ＭＳ Ｐゴシック" charset="0"/>
              </a:rPr>
              <a:t>Full highlight: </a:t>
            </a:r>
            <a:r>
              <a:rPr lang="en-US" sz="1200" b="0" i="0" u="none" strike="noStrike" kern="1200">
                <a:solidFill>
                  <a:schemeClr val="tx1"/>
                </a:solidFill>
                <a:effectLst/>
                <a:latin typeface="Calibri" pitchFamily="28" charset="0"/>
                <a:ea typeface="ＭＳ Ｐゴシック" pitchFamily="28" charset="-128"/>
                <a:cs typeface="ＭＳ Ｐゴシック" charset="0"/>
              </a:rPr>
              <a:t>https://als.lbl.gov/increasing-the-efficiency-of-co-catalytic-conversion/</a:t>
            </a:r>
            <a:endParaRPr lang="en-US" sz="1000" b="0" i="0" u="none" strike="noStrike" kern="1200">
              <a:solidFill>
                <a:schemeClr val="tx1"/>
              </a:solidFill>
              <a:effectLst/>
              <a:latin typeface="Calibri" pitchFamily="28" charset="0"/>
              <a:ea typeface="ＭＳ Ｐゴシック" pitchFamily="28" charset="-128"/>
              <a:cs typeface="ＭＳ Ｐゴシック" charset="0"/>
            </a:endParaRP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2" y="856840"/>
            <a:ext cx="5062331" cy="2395528"/>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marL="12700" algn="l">
              <a:spcBef>
                <a:spcPts val="0"/>
              </a:spcBef>
              <a:spcAft>
                <a:spcPts val="0"/>
              </a:spcAft>
              <a:defRPr/>
            </a:pPr>
            <a:r>
              <a:rPr lang="en-US" b="1" dirty="0">
                <a:solidFill>
                  <a:srgbClr val="006BA6"/>
                </a:solidFill>
                <a:latin typeface="Calibri"/>
                <a:cs typeface="Calibri"/>
              </a:rPr>
              <a:t>Scientific Achievement</a:t>
            </a:r>
          </a:p>
          <a:p>
            <a:pPr marL="231775" algn="l">
              <a:spcAft>
                <a:spcPts val="300"/>
              </a:spcAft>
              <a:defRPr/>
            </a:pPr>
            <a:r>
              <a:rPr lang="en-US" sz="2000" dirty="0">
                <a:solidFill>
                  <a:srgbClr val="5D5D5D"/>
                </a:solidFill>
                <a:latin typeface="Calibri" charset="0"/>
              </a:rPr>
              <a:t>Using a combination of tools at the Advanced Light Source (ALS) and other facilities, researchers probed specific mechanisms affecting the efficiency of catalysts for CO-to-CO</a:t>
            </a:r>
            <a:r>
              <a:rPr lang="en-US" sz="2000" baseline="-25000" dirty="0">
                <a:solidFill>
                  <a:srgbClr val="5D5D5D"/>
                </a:solidFill>
                <a:latin typeface="Calibri" charset="0"/>
              </a:rPr>
              <a:t>2</a:t>
            </a:r>
            <a:r>
              <a:rPr lang="en-US" sz="2000" dirty="0">
                <a:solidFill>
                  <a:srgbClr val="5D5D5D"/>
                </a:solidFill>
                <a:latin typeface="Calibri" charset="0"/>
              </a:rPr>
              <a:t> conversion.</a:t>
            </a:r>
          </a:p>
          <a:p>
            <a:pPr algn="l">
              <a:spcBef>
                <a:spcPts val="0"/>
              </a:spcBef>
              <a:spcAft>
                <a:spcPts val="300"/>
              </a:spcAft>
              <a:defRPr/>
            </a:pPr>
            <a:r>
              <a:rPr lang="en-US" b="1" dirty="0">
                <a:solidFill>
                  <a:srgbClr val="006BA6"/>
                </a:solidFill>
                <a:latin typeface="Calibri"/>
                <a:cs typeface="Calibri"/>
              </a:rPr>
              <a:t>Significance and Impact</a:t>
            </a:r>
          </a:p>
        </p:txBody>
      </p:sp>
      <p:sp>
        <p:nvSpPr>
          <p:cNvPr id="11" name="Rectangle 19">
            <a:extLst>
              <a:ext uri="{FF2B5EF4-FFF2-40B4-BE49-F238E27FC236}">
                <a16:creationId xmlns:a16="http://schemas.microsoft.com/office/drawing/2014/main" id="{4490FEFF-3B3D-414F-84F5-0ECF5F901C6B}"/>
              </a:ext>
            </a:extLst>
          </p:cNvPr>
          <p:cNvSpPr>
            <a:spLocks noChangeArrowheads="1"/>
          </p:cNvSpPr>
          <p:nvPr/>
        </p:nvSpPr>
        <p:spPr bwMode="auto">
          <a:xfrm>
            <a:off x="-5878" y="2787860"/>
            <a:ext cx="9149877" cy="3357329"/>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spcBef>
                <a:spcPts val="0"/>
              </a:spcBef>
              <a:spcAft>
                <a:spcPts val="0"/>
              </a:spcAft>
              <a:defRPr/>
            </a:pPr>
            <a:r>
              <a:rPr lang="en-US" b="1" dirty="0">
                <a:solidFill>
                  <a:srgbClr val="006BA6"/>
                </a:solidFill>
                <a:latin typeface="Calibri"/>
                <a:cs typeface="Calibri"/>
              </a:rPr>
              <a:t>Significance and Impact</a:t>
            </a:r>
          </a:p>
          <a:p>
            <a:pPr marL="231775" algn="l">
              <a:spcAft>
                <a:spcPts val="300"/>
              </a:spcAft>
              <a:defRPr/>
            </a:pPr>
            <a:r>
              <a:rPr lang="en-US" sz="2000" dirty="0">
                <a:solidFill>
                  <a:srgbClr val="5D5D5D"/>
                </a:solidFill>
                <a:latin typeface="Calibri" charset="0"/>
              </a:rPr>
              <a:t>The work brings us closer to the rational design of more effective catalysts for cleaning up toxic CO exhaust and advances our understanding of fundamental catalytic reactions.</a:t>
            </a:r>
            <a:endParaRPr lang="en-US" sz="2000" b="1" dirty="0">
              <a:solidFill>
                <a:srgbClr val="006BA6"/>
              </a:solidFill>
              <a:latin typeface="Calibri"/>
              <a:cs typeface="Calibri"/>
            </a:endParaRPr>
          </a:p>
          <a:p>
            <a:pPr algn="l">
              <a:spcBef>
                <a:spcPts val="0"/>
              </a:spcBef>
              <a:spcAft>
                <a:spcPts val="0"/>
              </a:spcAft>
              <a:defRPr/>
            </a:pPr>
            <a:r>
              <a:rPr lang="en-US" b="1" dirty="0">
                <a:solidFill>
                  <a:srgbClr val="006BA6"/>
                </a:solidFill>
                <a:latin typeface="Calibri"/>
                <a:cs typeface="Calibri"/>
              </a:rPr>
              <a:t>Research Details</a:t>
            </a:r>
          </a:p>
          <a:p>
            <a:pPr marL="215900" indent="-215900" algn="l">
              <a:spcAft>
                <a:spcPts val="200"/>
              </a:spcAft>
              <a:buFont typeface="Lucida Grande"/>
              <a:buChar char="−"/>
              <a:defRPr/>
            </a:pPr>
            <a:r>
              <a:rPr lang="en-US" sz="2000" dirty="0">
                <a:solidFill>
                  <a:srgbClr val="5D5D5D"/>
                </a:solidFill>
                <a:latin typeface="Calibri" charset="0"/>
              </a:rPr>
              <a:t>Surface oxidation states on a CoO/Pt catalyst, measured using ambient-pressure x-ray photoelectron spectroscopy (APXPS), were correlated with nanoscale surface structures, revealed by high-pressure scanning tunneling microscopy (HPSTM).</a:t>
            </a:r>
          </a:p>
          <a:p>
            <a:pPr marL="215900" indent="-215900" algn="l">
              <a:spcAft>
                <a:spcPts val="0"/>
              </a:spcAft>
              <a:buFont typeface="Lucida Grande"/>
              <a:buChar char="−"/>
              <a:defRPr/>
            </a:pPr>
            <a:r>
              <a:rPr lang="en-US" sz="2000" dirty="0">
                <a:solidFill>
                  <a:srgbClr val="5D5D5D"/>
                </a:solidFill>
                <a:latin typeface="Calibri" charset="0"/>
              </a:rPr>
              <a:t>The creation of oxygen vacancies on the CoO surface enables CO</a:t>
            </a:r>
            <a:r>
              <a:rPr lang="en-US" sz="2000" baseline="-25000" dirty="0">
                <a:solidFill>
                  <a:srgbClr val="5D5D5D"/>
                </a:solidFill>
                <a:latin typeface="Calibri" charset="0"/>
              </a:rPr>
              <a:t>2</a:t>
            </a:r>
            <a:r>
              <a:rPr lang="en-US" sz="2000" dirty="0">
                <a:solidFill>
                  <a:srgbClr val="5D5D5D"/>
                </a:solidFill>
                <a:latin typeface="Calibri" charset="0"/>
              </a:rPr>
              <a:t> formation at significantly lower temperatures, making it a much more energy-efficient reaction.</a:t>
            </a:r>
          </a:p>
        </p:txBody>
      </p:sp>
      <p:sp>
        <p:nvSpPr>
          <p:cNvPr id="13" name="Rectangle 14">
            <a:extLst>
              <a:ext uri="{FF2B5EF4-FFF2-40B4-BE49-F238E27FC236}">
                <a16:creationId xmlns:a16="http://schemas.microsoft.com/office/drawing/2014/main" id="{5D9603CC-E6D1-044A-B40A-E2484F4648C0}"/>
              </a:ext>
            </a:extLst>
          </p:cNvPr>
          <p:cNvSpPr>
            <a:spLocks noChangeArrowheads="1"/>
          </p:cNvSpPr>
          <p:nvPr/>
        </p:nvSpPr>
        <p:spPr bwMode="auto">
          <a:xfrm>
            <a:off x="4662850" y="2372502"/>
            <a:ext cx="4473775" cy="646331"/>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p>
            <a:pPr algn="l">
              <a:spcAft>
                <a:spcPts val="400"/>
              </a:spcAft>
            </a:pPr>
            <a:r>
              <a:rPr lang="en-US" sz="1200" b="1" dirty="0">
                <a:solidFill>
                  <a:srgbClr val="006BA6"/>
                </a:solidFill>
              </a:rPr>
              <a:t>Combining APXPS results with HPSTM showed that the deactivation of oxide sites on a Pt/CoO catalyst was accompanied by transformations in the oxide structure.</a:t>
            </a:r>
          </a:p>
        </p:txBody>
      </p:sp>
      <p:sp>
        <p:nvSpPr>
          <p:cNvPr id="3073" name="TextBox 2"/>
          <p:cNvSpPr txBox="1">
            <a:spLocks noChangeArrowheads="1"/>
          </p:cNvSpPr>
          <p:nvPr/>
        </p:nvSpPr>
        <p:spPr bwMode="auto">
          <a:xfrm>
            <a:off x="-5878" y="6091315"/>
            <a:ext cx="9149878" cy="769441"/>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H. Kersell, Z. Hooshmand, G. Yan, D. Le, H. Nguyen, B. Eren, C.H. Wu, I. Waluyo, A. Hunt, S. Nemšák, G. Somorjai, T.S. Rahman, P. Sautet, and M. Salmeron, </a:t>
            </a:r>
            <a:r>
              <a:rPr lang="en-US" sz="1100" i="1" dirty="0">
                <a:solidFill>
                  <a:srgbClr val="313335"/>
                </a:solidFill>
                <a:latin typeface="Calibri" charset="0"/>
              </a:rPr>
              <a:t>J. Am. Chem. Soc.</a:t>
            </a:r>
            <a:r>
              <a:rPr lang="en-US" sz="1100" dirty="0">
                <a:solidFill>
                  <a:srgbClr val="313335"/>
                </a:solidFill>
                <a:latin typeface="Calibri" charset="0"/>
              </a:rPr>
              <a:t> </a:t>
            </a:r>
            <a:r>
              <a:rPr lang="en-US" sz="1100" b="1" dirty="0">
                <a:solidFill>
                  <a:srgbClr val="313335"/>
                </a:solidFill>
                <a:latin typeface="Calibri" charset="0"/>
              </a:rPr>
              <a:t>142</a:t>
            </a:r>
            <a:r>
              <a:rPr lang="en-US" sz="1100" dirty="0">
                <a:solidFill>
                  <a:srgbClr val="313335"/>
                </a:solidFill>
                <a:latin typeface="Calibri" charset="0"/>
              </a:rPr>
              <a:t>, 8312 (2020). Work was performed at Lawrence Berkeley National Laboratory, ALS Beamline 11.0.2, and Brookhaven National Laboratory, NSLS-II Beamline 23-ID-2. Operation of the ALS is supported by the U.S. Department of Energy, Office of Science, Basic Energy Sciences program.</a:t>
            </a:r>
          </a:p>
        </p:txBody>
      </p:sp>
      <p:sp>
        <p:nvSpPr>
          <p:cNvPr id="10" name="Title 1"/>
          <p:cNvSpPr txBox="1">
            <a:spLocks/>
          </p:cNvSpPr>
          <p:nvPr/>
        </p:nvSpPr>
        <p:spPr>
          <a:xfrm>
            <a:off x="611482" y="109074"/>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a:solidFill>
                  <a:srgbClr val="00395A"/>
                </a:solidFill>
                <a:latin typeface="Calibri"/>
                <a:cs typeface="Calibri"/>
              </a:rPr>
              <a:t>Increasing the Efficiency of CO Catalytic Conversion</a:t>
            </a:r>
          </a:p>
        </p:txBody>
      </p:sp>
      <p:cxnSp>
        <p:nvCxnSpPr>
          <p:cNvPr id="16" name="Straight Connector 15">
            <a:extLst>
              <a:ext uri="{FF2B5EF4-FFF2-40B4-BE49-F238E27FC236}">
                <a16:creationId xmlns:a16="http://schemas.microsoft.com/office/drawing/2014/main" id="{D3562C56-7AA6-9E43-838C-87B78C738BFD}"/>
              </a:ext>
            </a:extLst>
          </p:cNvPr>
          <p:cNvCxnSpPr>
            <a:cxnSpLocks/>
          </p:cNvCxnSpPr>
          <p:nvPr/>
        </p:nvCxnSpPr>
        <p:spPr bwMode="auto">
          <a:xfrm>
            <a:off x="4751088" y="3099356"/>
            <a:ext cx="4194769"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pic>
        <p:nvPicPr>
          <p:cNvPr id="3" name="Picture 2" descr="A picture containing application&#10;&#10;Description automatically generated">
            <a:extLst>
              <a:ext uri="{FF2B5EF4-FFF2-40B4-BE49-F238E27FC236}">
                <a16:creationId xmlns:a16="http://schemas.microsoft.com/office/drawing/2014/main" id="{93EAAF55-A37E-6C48-AD2E-ED3408A5B8FD}"/>
              </a:ext>
            </a:extLst>
          </p:cNvPr>
          <p:cNvPicPr>
            <a:picLocks noChangeAspect="1"/>
          </p:cNvPicPr>
          <p:nvPr/>
        </p:nvPicPr>
        <p:blipFill>
          <a:blip r:embed="rId4"/>
          <a:stretch>
            <a:fillRect/>
          </a:stretch>
        </p:blipFill>
        <p:spPr>
          <a:xfrm>
            <a:off x="4662850" y="829219"/>
            <a:ext cx="4296259" cy="1477809"/>
          </a:xfrm>
          <a:prstGeom prst="rect">
            <a:avLst/>
          </a:prstGeom>
        </p:spPr>
      </p:pic>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136518</TotalTime>
  <Words>677</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Lucida Grande</vt:lpstr>
      <vt:lpstr>Times New Roman</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3528</cp:revision>
  <cp:lastPrinted>2012-02-01T00:57:17Z</cp:lastPrinted>
  <dcterms:created xsi:type="dcterms:W3CDTF">2018-03-25T21:08:11Z</dcterms:created>
  <dcterms:modified xsi:type="dcterms:W3CDTF">2020-10-27T17:36:08Z</dcterms:modified>
  <cp:category/>
</cp:coreProperties>
</file>