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8" r:id="rId2"/>
  </p:sldIdLst>
  <p:sldSz cx="9144000" cy="6858000" type="screen4x3"/>
  <p:notesSz cx="6858000" cy="9144000"/>
  <p:defaultTextStyle>
    <a:defPPr>
      <a:defRPr lang="en-US"/>
    </a:defPPr>
    <a:lvl1pPr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736">
          <p15:clr>
            <a:srgbClr val="A4A3A4"/>
          </p15:clr>
        </p15:guide>
        <p15:guide id="2" pos="547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5D5D"/>
    <a:srgbClr val="006BA6"/>
    <a:srgbClr val="313335"/>
    <a:srgbClr val="00395A"/>
    <a:srgbClr val="016BA6"/>
    <a:srgbClr val="BF0997"/>
    <a:srgbClr val="CB30B2"/>
    <a:srgbClr val="FF8000"/>
    <a:srgbClr val="FF9C00"/>
    <a:srgbClr val="006E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977"/>
    <p:restoredTop sz="86791" autoAdjust="0"/>
  </p:normalViewPr>
  <p:slideViewPr>
    <p:cSldViewPr snapToGrid="0">
      <p:cViewPr varScale="1">
        <p:scale>
          <a:sx n="95" d="100"/>
          <a:sy n="95" d="100"/>
        </p:scale>
        <p:origin x="2512" y="184"/>
      </p:cViewPr>
      <p:guideLst>
        <p:guide orient="horz" pos="2736"/>
        <p:guide pos="5472"/>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p:scale>
          <a:sx n="150" d="100"/>
          <a:sy n="150" d="100"/>
        </p:scale>
        <p:origin x="-2040" y="42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fld id="{4BE140D3-D052-7443-A47B-FF1DF262E44C}" type="datetime1">
              <a:rPr lang="en-US"/>
              <a:pPr>
                <a:defRPr/>
              </a:pPr>
              <a:t>10/27/20</a:t>
            </a:fld>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FAA26D3D-D897-4be2-8F04-BA451C77F1D7}">
              <ma14:placeholderFlag xmlns="" xmlns:ma14="http://schemas.microsoft.com/office/mac/drawingml/2011/main" xmlns:mv="urn:schemas-microsoft-com:mac:vml" xmlns:mc="http://schemas.openxmlformats.org/markup-compatibility/2006" val="1"/>
            </a:ext>
            <a:ext uri="{909E8E84-426E-40dd-AFC4-6F175D3DCCD1}">
              <a14:hiddenFill xmlns:mc="http://schemas.openxmlformats.org/markup-compatibility/2006" xmlns:mv="urn:schemas-microsoft-com:mac:vml" xmlns:a14="http://schemas.microsoft.com/office/drawing/2010/main" xmlns="">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fld id="{9470EB48-C0C3-D348-BFB0-97BE6D8DC8C9}" type="slidenum">
              <a:rPr lang="en-US"/>
              <a:pPr>
                <a:defRPr/>
              </a:pPr>
              <a:t>‹#›</a:t>
            </a:fld>
            <a:endParaRPr lang="en-US"/>
          </a:p>
        </p:txBody>
      </p:sp>
    </p:spTree>
    <p:extLst>
      <p:ext uri="{BB962C8B-B14F-4D97-AF65-F5344CB8AC3E}">
        <p14:creationId xmlns:p14="http://schemas.microsoft.com/office/powerpoint/2010/main" val="145911587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Rot="1" noChangeAspect="1" noChangeArrowheads="1" noTextEdit="1"/>
          </p:cNvSpPr>
          <p:nvPr>
            <p:ph type="sldImg"/>
          </p:nvPr>
        </p:nvSpPr>
        <p:spPr>
          <a:ln/>
        </p:spPr>
      </p:sp>
      <p:sp>
        <p:nvSpPr>
          <p:cNvPr id="4098" name="Rectangle 3"/>
          <p:cNvSpPr>
            <a:spLocks noGrp="1" noChangeArrowheads="1"/>
          </p:cNvSpPr>
          <p:nvPr>
            <p:ph type="body" idx="1"/>
          </p:nvPr>
        </p:nvSpPr>
        <p:spPr>
          <a:xfrm>
            <a:off x="609600" y="4343400"/>
            <a:ext cx="5562600" cy="3505200"/>
          </a:xfrm>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a:lstStyle/>
          <a:p>
            <a:pPr rtl="0"/>
            <a:r>
              <a:rPr lang="en-US" sz="1200" b="0" i="0" u="none" strike="noStrike" kern="1200">
                <a:solidFill>
                  <a:schemeClr val="tx1"/>
                </a:solidFill>
                <a:effectLst/>
                <a:latin typeface="Calibri" pitchFamily="28" charset="0"/>
                <a:ea typeface="ＭＳ Ｐゴシック" pitchFamily="28" charset="-128"/>
                <a:cs typeface="ＭＳ Ｐゴシック" charset="0"/>
              </a:rPr>
              <a:t>Over the past couple of decades, safe and effective treatment for HIV infection has turned what was once a death sentence into a chronic disease. Today, people on the latest HIV drugs have near-normal life expectancy. However, many people are still living with multidrug-resistant HIV, unable to control their virus loads with currently available HIV drugs. The virus develops resistance when people take their pills inconsistently due to forgetfulness, side effects, or a complex schedule. To some, taking a pill every day is a burden: they schedule their lives around it for fear of missing a dose. To others, it is a stigma, as it makes it difficult to hide one’s HIV status from close friends and family. In this work, researchers from Gilead Sciences Inc. investigated a promising small-molecule drug (GS-6207) they developed that works in a novel way: by targeting the HIV-1 capsid protein (CA), a structural protein that forms pinwheel-like hexamers that assemble into an conical shell (a capsid) around the viral genome. If successful, GS-6207 could avoid issues of drug resistance while imparting longer-lasting viral suppression, enabling a more manageable regimen.</a:t>
            </a:r>
            <a:endParaRPr lang="en-US" b="0">
              <a:effectLst/>
            </a:endParaRPr>
          </a:p>
          <a:p>
            <a:endParaRPr lang="en-US">
              <a:latin typeface="Calibri" charset="0"/>
              <a:ea typeface="ＭＳ Ｐゴシック" charset="0"/>
            </a:endParaRPr>
          </a:p>
          <a:p>
            <a:pPr>
              <a:spcAft>
                <a:spcPts val="1500"/>
              </a:spcAft>
            </a:pPr>
            <a:r>
              <a:rPr lang="en-SG" sz="1200" b="1" spc="20">
                <a:solidFill>
                  <a:srgbClr val="000000"/>
                </a:solidFill>
                <a:effectLst/>
                <a:latin typeface="Times New Roman" panose="02020603050405020304" pitchFamily="18" charset="0"/>
                <a:ea typeface="Times New Roman" panose="02020603050405020304" pitchFamily="18" charset="0"/>
              </a:rPr>
              <a:t>Researchers:</a:t>
            </a:r>
            <a:r>
              <a:rPr lang="en-SG" sz="1200" spc="20">
                <a:solidFill>
                  <a:srgbClr val="000000"/>
                </a:solidFill>
                <a:effectLst/>
                <a:latin typeface="Times New Roman" panose="02020603050405020304" pitchFamily="18" charset="0"/>
                <a:ea typeface="Times New Roman" panose="02020603050405020304" pitchFamily="18" charset="0"/>
              </a:rPr>
              <a:t> </a:t>
            </a:r>
            <a:r>
              <a:rPr lang="en-US" sz="1200" b="0" i="0" u="none" strike="noStrike" kern="1200">
                <a:solidFill>
                  <a:schemeClr val="tx1"/>
                </a:solidFill>
                <a:effectLst/>
                <a:latin typeface="Calibri" pitchFamily="28" charset="0"/>
                <a:ea typeface="ＭＳ Ｐゴシック" pitchFamily="28" charset="-128"/>
                <a:cs typeface="ＭＳ Ｐゴシック" charset="0"/>
              </a:rPr>
              <a:t>J.O. Link, M.S. Rhee, W.C. Tse, J. Zheng, J.R. Somoza, W. Rowe, R. Begley, A. Chiu, A. Mulato, D. Hansen, E. Singer, L.K. Tsai, R.A. Bam, C.-H. Chou, E. Canales, G. Brizgys, J.R. Zhang, J. Li, M. Graupe, P. Morganelli, Q. Liu, Q. Wu, R.L. Halcomb, R.D. Saito, S.D. Schroeder, S.E. Lazerwith, S. Bondy, D. Jin, M. Hung, N. Novikov, X. Liu, A.G. Villaseñor, C.E. Cannizzaro, E.Y. Hu, R.L. Anderson, T.C. Appleby, B. Lu, J. Mwangi, A. Liclican, A. Niedziela-Majka, G.A. Papalia, M.H. Wong, S.A. Leavitt, Y. Xu, D. Koditek, G.J. Stepan, H. Yu, N. Pagratis, S. Clancy, S. Ahmadyar, T.Z. Cai, S. Sellers, S.A. Wolckenhauer, J. Ling, C. Callebaut, N. Margot, R.R. Ram, Y.-P. Liu, R. Hyland, D.M. Brainard, L. Lad, S. Swaminathan, R. Sakowicz, A.E. Chester, W.E. Lee, S.R. Yant, and T. Cihlar (Gilead Sciences, Inc.); G.I. Sinclair (AIDS Arms Inc., DBA Prism Health North Texas); P.J. Ruane (Ruane Clinical Research Group Inc.); G.E. Crofoot (The Crofoot Research Center Inc.); C.K. McDonald (Texas Centers for Infectious Disease Associates); W.I. Sundquist (University of Utah School of Medicine); and E.S. Daar (UCLA).</a:t>
            </a:r>
            <a:endParaRPr lang="en-SG" sz="1200">
              <a:effectLst/>
              <a:latin typeface="Times New Roman" panose="02020603050405020304" pitchFamily="18" charset="0"/>
              <a:ea typeface="Times New Roman" panose="02020603050405020304" pitchFamily="18" charset="0"/>
            </a:endParaRPr>
          </a:p>
          <a:p>
            <a:pPr>
              <a:spcAft>
                <a:spcPts val="1500"/>
              </a:spcAft>
            </a:pPr>
            <a:endParaRPr lang="en-SG" sz="1200" b="1" spc="20">
              <a:solidFill>
                <a:srgbClr val="000000"/>
              </a:solidFill>
              <a:effectLst/>
              <a:latin typeface="Times New Roman" panose="02020603050405020304" pitchFamily="18" charset="0"/>
              <a:ea typeface="Times New Roman" panose="02020603050405020304" pitchFamily="18" charset="0"/>
            </a:endParaRPr>
          </a:p>
          <a:p>
            <a:pPr>
              <a:spcAft>
                <a:spcPts val="1500"/>
              </a:spcAft>
            </a:pPr>
            <a:r>
              <a:rPr lang="en-SG" sz="1200" b="1" spc="20">
                <a:solidFill>
                  <a:srgbClr val="000000"/>
                </a:solidFill>
                <a:effectLst/>
                <a:latin typeface="Times New Roman" panose="02020603050405020304" pitchFamily="18" charset="0"/>
                <a:ea typeface="Times New Roman" panose="02020603050405020304" pitchFamily="18" charset="0"/>
              </a:rPr>
              <a:t>Funding:</a:t>
            </a:r>
            <a:r>
              <a:rPr lang="en-SG" sz="1200" spc="20">
                <a:solidFill>
                  <a:srgbClr val="000000"/>
                </a:solidFill>
                <a:effectLst/>
                <a:latin typeface="Times New Roman" panose="02020603050405020304" pitchFamily="18" charset="0"/>
                <a:ea typeface="Times New Roman" panose="02020603050405020304" pitchFamily="18" charset="0"/>
              </a:rPr>
              <a:t> </a:t>
            </a:r>
            <a:r>
              <a:rPr lang="en-US" sz="1200" b="0" i="0" u="none" strike="noStrike" kern="1200">
                <a:solidFill>
                  <a:schemeClr val="tx1"/>
                </a:solidFill>
                <a:effectLst/>
                <a:latin typeface="Calibri" pitchFamily="28" charset="0"/>
                <a:ea typeface="ＭＳ Ｐゴシック" pitchFamily="28" charset="-128"/>
                <a:cs typeface="ＭＳ Ｐゴシック" charset="0"/>
              </a:rPr>
              <a:t>Gilead Sciences, Inc. Operation of the ALS is supported by the U.S. Department of Energy, Office of Science, Basic Energy Sciences program.</a:t>
            </a:r>
            <a:endParaRPr lang="en-SG" sz="1200" u="none">
              <a:solidFill>
                <a:schemeClr val="tx1"/>
              </a:solidFill>
              <a:effectLst/>
              <a:latin typeface="Times New Roman" panose="02020603050405020304" pitchFamily="18" charset="0"/>
              <a:ea typeface="Times New Roman" panose="02020603050405020304" pitchFamily="18" charset="0"/>
            </a:endParaRPr>
          </a:p>
          <a:p>
            <a:pPr>
              <a:spcAft>
                <a:spcPts val="1500"/>
              </a:spcAft>
            </a:pPr>
            <a:endParaRPr lang="en-US">
              <a:latin typeface="Calibri" charset="0"/>
              <a:ea typeface="ＭＳ Ｐゴシック" charset="0"/>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sz="1100">
                <a:latin typeface="Calibri" charset="0"/>
                <a:ea typeface="ＭＳ Ｐゴシック" charset="0"/>
              </a:rPr>
              <a:t>Full highlight: </a:t>
            </a:r>
            <a:r>
              <a:rPr lang="en-US" sz="1200" b="0" i="0" u="none" strike="noStrike" kern="1200">
                <a:solidFill>
                  <a:schemeClr val="tx1"/>
                </a:solidFill>
                <a:effectLst/>
                <a:latin typeface="Calibri" pitchFamily="28" charset="0"/>
                <a:ea typeface="ＭＳ Ｐゴシック" pitchFamily="28" charset="-128"/>
                <a:cs typeface="ＭＳ Ｐゴシック" charset="0"/>
              </a:rPr>
              <a:t>https://als.lbl.gov/experimental-drug-targets-hiv-in-a-novel-way/</a:t>
            </a:r>
            <a:endParaRPr lang="en-US" sz="1000" b="0" i="0" u="none" strike="noStrike" kern="1200">
              <a:solidFill>
                <a:schemeClr val="tx1"/>
              </a:solidFill>
              <a:effectLst/>
              <a:latin typeface="Calibri" pitchFamily="28" charset="0"/>
              <a:ea typeface="ＭＳ Ｐゴシック" pitchFamily="28" charset="-128"/>
              <a:cs typeface="ＭＳ Ｐゴシック" charset="0"/>
            </a:endParaRPr>
          </a:p>
        </p:txBody>
      </p:sp>
    </p:spTree>
    <p:extLst>
      <p:ext uri="{BB962C8B-B14F-4D97-AF65-F5344CB8AC3E}">
        <p14:creationId xmlns:p14="http://schemas.microsoft.com/office/powerpoint/2010/main" val="207343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156238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457200" y="1600201"/>
            <a:ext cx="8229600" cy="4525963"/>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304172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0002_2016_ALS_VERTICAL_SIgnature_multiblue_RGB_ELECTRONIC.png"/>
          <p:cNvPicPr>
            <a:picLocks noChangeAspect="1"/>
          </p:cNvPicPr>
          <p:nvPr userDrawn="1"/>
        </p:nvPicPr>
        <p:blipFill rotWithShape="1">
          <a:blip r:embed="rId4" cstate="print">
            <a:extLst>
              <a:ext uri="{28A0092B-C50C-407E-A947-70E740481C1C}">
                <a14:useLocalDpi xmlns:a14="http://schemas.microsoft.com/office/drawing/2010/main" val="0"/>
              </a:ext>
            </a:extLst>
          </a:blip>
          <a:srcRect l="23071" t="18648" r="22406" b="18319"/>
          <a:stretch/>
        </p:blipFill>
        <p:spPr>
          <a:xfrm>
            <a:off x="152400" y="133350"/>
            <a:ext cx="455706" cy="666750"/>
          </a:xfrm>
          <a:prstGeom prst="rect">
            <a:avLst/>
          </a:prstGeom>
        </p:spPr>
      </p:pic>
      <p:cxnSp>
        <p:nvCxnSpPr>
          <p:cNvPr id="9" name="Straight Connector 8"/>
          <p:cNvCxnSpPr/>
          <p:nvPr userDrawn="1"/>
        </p:nvCxnSpPr>
        <p:spPr>
          <a:xfrm flipH="1">
            <a:off x="685800" y="704850"/>
            <a:ext cx="8458200" cy="0"/>
          </a:xfrm>
          <a:prstGeom prst="line">
            <a:avLst/>
          </a:prstGeom>
          <a:ln w="38100" cap="flat">
            <a:solidFill>
              <a:srgbClr val="016BA6">
                <a:alpha val="50000"/>
              </a:srgbClr>
            </a:solidFill>
            <a:miter lim="800000"/>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9">
            <a:extLst>
              <a:ext uri="{FF2B5EF4-FFF2-40B4-BE49-F238E27FC236}">
                <a16:creationId xmlns:a16="http://schemas.microsoft.com/office/drawing/2014/main" id="{A6B6F28F-4092-4743-91E4-CF430E7660AC}"/>
              </a:ext>
            </a:extLst>
          </p:cNvPr>
          <p:cNvSpPr>
            <a:spLocks noChangeArrowheads="1"/>
          </p:cNvSpPr>
          <p:nvPr/>
        </p:nvSpPr>
        <p:spPr bwMode="auto">
          <a:xfrm>
            <a:off x="-2" y="842484"/>
            <a:ext cx="4700791" cy="2346796"/>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wrap="square">
            <a:spAutoFit/>
          </a:bodyPr>
          <a:lstStyle/>
          <a:p>
            <a:pPr marL="12700" algn="l">
              <a:spcBef>
                <a:spcPts val="0"/>
              </a:spcBef>
              <a:spcAft>
                <a:spcPts val="300"/>
              </a:spcAft>
              <a:defRPr/>
            </a:pPr>
            <a:r>
              <a:rPr lang="en-US" b="1" dirty="0">
                <a:solidFill>
                  <a:srgbClr val="006BA6"/>
                </a:solidFill>
                <a:latin typeface="Calibri"/>
                <a:cs typeface="Calibri"/>
              </a:rPr>
              <a:t>Scientific Achievement</a:t>
            </a:r>
          </a:p>
          <a:p>
            <a:pPr marL="231775" algn="l">
              <a:spcAft>
                <a:spcPts val="600"/>
              </a:spcAft>
              <a:defRPr/>
            </a:pPr>
            <a:r>
              <a:rPr lang="en-US" sz="2000" dirty="0">
                <a:solidFill>
                  <a:srgbClr val="5D5D5D"/>
                </a:solidFill>
                <a:latin typeface="Calibri" charset="0"/>
              </a:rPr>
              <a:t>Using the Advanced Light Source (ALS), researchers from Gilead Sciences Inc. solved the structure of an experimental HIV drug bound to a novel target: the capsid protein that form a shield around the viral RNA.</a:t>
            </a:r>
            <a:endParaRPr lang="en-US" b="1" dirty="0">
              <a:solidFill>
                <a:srgbClr val="006BA6"/>
              </a:solidFill>
              <a:latin typeface="Calibri"/>
              <a:cs typeface="Calibri"/>
            </a:endParaRPr>
          </a:p>
        </p:txBody>
      </p:sp>
      <p:sp>
        <p:nvSpPr>
          <p:cNvPr id="11" name="Rectangle 19">
            <a:extLst>
              <a:ext uri="{FF2B5EF4-FFF2-40B4-BE49-F238E27FC236}">
                <a16:creationId xmlns:a16="http://schemas.microsoft.com/office/drawing/2014/main" id="{4490FEFF-3B3D-414F-84F5-0ECF5F901C6B}"/>
              </a:ext>
            </a:extLst>
          </p:cNvPr>
          <p:cNvSpPr>
            <a:spLocks noChangeArrowheads="1"/>
          </p:cNvSpPr>
          <p:nvPr/>
        </p:nvSpPr>
        <p:spPr bwMode="auto">
          <a:xfrm>
            <a:off x="13250" y="3155069"/>
            <a:ext cx="9116920" cy="3139321"/>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wrap="square">
            <a:spAutoFit/>
          </a:bodyPr>
          <a:lstStyle/>
          <a:p>
            <a:pPr algn="l">
              <a:spcBef>
                <a:spcPts val="0"/>
              </a:spcBef>
              <a:spcAft>
                <a:spcPts val="300"/>
              </a:spcAft>
              <a:defRPr/>
            </a:pPr>
            <a:r>
              <a:rPr lang="en-US" b="1" dirty="0">
                <a:solidFill>
                  <a:srgbClr val="006BA6"/>
                </a:solidFill>
                <a:latin typeface="Calibri"/>
                <a:cs typeface="Calibri"/>
              </a:rPr>
              <a:t>Significance and Impact</a:t>
            </a:r>
          </a:p>
          <a:p>
            <a:pPr marL="231775" algn="l">
              <a:spcAft>
                <a:spcPts val="600"/>
              </a:spcAft>
              <a:defRPr/>
            </a:pPr>
            <a:r>
              <a:rPr lang="en-US" sz="2000" dirty="0">
                <a:solidFill>
                  <a:srgbClr val="5D5D5D"/>
                </a:solidFill>
                <a:latin typeface="Calibri" charset="0"/>
              </a:rPr>
              <a:t>The work could lead to a long-lasting </a:t>
            </a:r>
            <a:br>
              <a:rPr lang="en-US" sz="2000" dirty="0">
                <a:solidFill>
                  <a:srgbClr val="5D5D5D"/>
                </a:solidFill>
                <a:latin typeface="Calibri" charset="0"/>
              </a:rPr>
            </a:br>
            <a:r>
              <a:rPr lang="en-US" sz="2000" dirty="0">
                <a:solidFill>
                  <a:srgbClr val="5D5D5D"/>
                </a:solidFill>
                <a:latin typeface="Calibri" charset="0"/>
              </a:rPr>
              <a:t>treatment for HIV that overcomes the </a:t>
            </a:r>
            <a:br>
              <a:rPr lang="en-US" sz="2000" dirty="0">
                <a:solidFill>
                  <a:srgbClr val="5D5D5D"/>
                </a:solidFill>
                <a:latin typeface="Calibri" charset="0"/>
              </a:rPr>
            </a:br>
            <a:r>
              <a:rPr lang="en-US" sz="2000" dirty="0">
                <a:solidFill>
                  <a:srgbClr val="5D5D5D"/>
                </a:solidFill>
                <a:latin typeface="Calibri" charset="0"/>
              </a:rPr>
              <a:t>problem of drug resistance and avoids the need for burdensome daily pill-taking.</a:t>
            </a:r>
          </a:p>
          <a:p>
            <a:pPr algn="l">
              <a:spcBef>
                <a:spcPts val="0"/>
              </a:spcBef>
              <a:spcAft>
                <a:spcPts val="300"/>
              </a:spcAft>
              <a:defRPr/>
            </a:pPr>
            <a:r>
              <a:rPr lang="en-US" b="1" dirty="0">
                <a:solidFill>
                  <a:srgbClr val="006BA6"/>
                </a:solidFill>
                <a:latin typeface="Calibri"/>
                <a:cs typeface="Calibri"/>
              </a:rPr>
              <a:t>Research Details</a:t>
            </a:r>
          </a:p>
          <a:p>
            <a:pPr marL="215900" indent="-215900" algn="l">
              <a:spcAft>
                <a:spcPts val="0"/>
              </a:spcAft>
              <a:buFont typeface="Lucida Grande"/>
              <a:buChar char="−"/>
              <a:defRPr/>
            </a:pPr>
            <a:r>
              <a:rPr lang="en-US" sz="2000" dirty="0">
                <a:solidFill>
                  <a:srgbClr val="5D5D5D"/>
                </a:solidFill>
                <a:latin typeface="Calibri" charset="0"/>
              </a:rPr>
              <a:t>Drug molecule (GS-6207) was designed to target the capsid protein (CA) of HIV-1.</a:t>
            </a:r>
          </a:p>
          <a:p>
            <a:pPr marL="215900" indent="-215900" algn="l">
              <a:spcAft>
                <a:spcPts val="0"/>
              </a:spcAft>
              <a:buFont typeface="Lucida Grande"/>
              <a:buChar char="−"/>
              <a:defRPr/>
            </a:pPr>
            <a:r>
              <a:rPr lang="en-US" sz="2000" dirty="0">
                <a:solidFill>
                  <a:srgbClr val="5D5D5D"/>
                </a:solidFill>
                <a:latin typeface="Calibri" charset="0"/>
              </a:rPr>
              <a:t>X-ray crystallography provided high-resolution view of drug–protein interactions.</a:t>
            </a:r>
          </a:p>
          <a:p>
            <a:pPr marL="215900" indent="-215900" algn="l">
              <a:spcAft>
                <a:spcPts val="0"/>
              </a:spcAft>
              <a:buFont typeface="Lucida Grande"/>
              <a:buChar char="−"/>
              <a:defRPr/>
            </a:pPr>
            <a:r>
              <a:rPr lang="en-US" sz="2000" dirty="0">
                <a:solidFill>
                  <a:srgbClr val="5D5D5D"/>
                </a:solidFill>
                <a:latin typeface="Calibri" charset="0"/>
              </a:rPr>
              <a:t>Drug binding leads to malformed HIV capsids, disrupting viral replication.</a:t>
            </a:r>
          </a:p>
          <a:p>
            <a:pPr marL="215900" indent="-215900" algn="l">
              <a:spcAft>
                <a:spcPts val="600"/>
              </a:spcAft>
              <a:buFont typeface="Lucida Grande"/>
              <a:buChar char="−"/>
              <a:defRPr/>
            </a:pPr>
            <a:r>
              <a:rPr lang="en-US" sz="2000" dirty="0">
                <a:solidFill>
                  <a:srgbClr val="5D5D5D"/>
                </a:solidFill>
                <a:latin typeface="Calibri" charset="0"/>
              </a:rPr>
              <a:t>Early clinical trials validate GS-6207’s promise as a potent, long-acting drug.</a:t>
            </a:r>
          </a:p>
        </p:txBody>
      </p:sp>
      <p:sp>
        <p:nvSpPr>
          <p:cNvPr id="13" name="Rectangle 14">
            <a:extLst>
              <a:ext uri="{FF2B5EF4-FFF2-40B4-BE49-F238E27FC236}">
                <a16:creationId xmlns:a16="http://schemas.microsoft.com/office/drawing/2014/main" id="{5D9603CC-E6D1-044A-B40A-E2484F4648C0}"/>
              </a:ext>
            </a:extLst>
          </p:cNvPr>
          <p:cNvSpPr>
            <a:spLocks noChangeArrowheads="1"/>
          </p:cNvSpPr>
          <p:nvPr/>
        </p:nvSpPr>
        <p:spPr bwMode="auto">
          <a:xfrm>
            <a:off x="4790943" y="3064616"/>
            <a:ext cx="4223090" cy="830997"/>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wrap="square">
            <a:spAutoFit/>
          </a:bodyPr>
          <a:lstStyle/>
          <a:p>
            <a:pPr algn="l">
              <a:spcAft>
                <a:spcPts val="400"/>
              </a:spcAft>
            </a:pPr>
            <a:r>
              <a:rPr lang="en-US" sz="1200" b="1" dirty="0">
                <a:solidFill>
                  <a:srgbClr val="006BA6"/>
                </a:solidFill>
              </a:rPr>
              <a:t>(a) Top and side views of a capsid protein (CA) hexa-mer, a basic building block of the viral capsid. The box shows the location of the drug binding site. (b) Inter-actions between the drug and CA.</a:t>
            </a:r>
          </a:p>
        </p:txBody>
      </p:sp>
      <p:sp>
        <p:nvSpPr>
          <p:cNvPr id="3073" name="TextBox 2"/>
          <p:cNvSpPr txBox="1">
            <a:spLocks noChangeArrowheads="1"/>
          </p:cNvSpPr>
          <p:nvPr/>
        </p:nvSpPr>
        <p:spPr bwMode="auto">
          <a:xfrm>
            <a:off x="218941" y="6345315"/>
            <a:ext cx="8704938" cy="430887"/>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wrap="square">
            <a:spAutoFit/>
          </a:bodyPr>
          <a:lstStyle>
            <a:lvl1pPr marL="1588" indent="-317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l">
              <a:spcAft>
                <a:spcPts val="600"/>
              </a:spcAft>
            </a:pPr>
            <a:r>
              <a:rPr lang="en-US" sz="1100" dirty="0">
                <a:solidFill>
                  <a:srgbClr val="313335"/>
                </a:solidFill>
                <a:latin typeface="Calibri" charset="0"/>
              </a:rPr>
              <a:t>Publication about this research: J.O. Link et al., </a:t>
            </a:r>
            <a:r>
              <a:rPr lang="en-US" sz="1100" i="1" dirty="0">
                <a:solidFill>
                  <a:srgbClr val="313335"/>
                </a:solidFill>
                <a:latin typeface="Calibri" charset="0"/>
              </a:rPr>
              <a:t>Nature</a:t>
            </a:r>
            <a:r>
              <a:rPr lang="en-US" sz="1100" dirty="0">
                <a:solidFill>
                  <a:srgbClr val="313335"/>
                </a:solidFill>
                <a:latin typeface="Calibri" charset="0"/>
              </a:rPr>
              <a:t> </a:t>
            </a:r>
            <a:r>
              <a:rPr lang="en-US" sz="1100" b="1" dirty="0">
                <a:solidFill>
                  <a:srgbClr val="313335"/>
                </a:solidFill>
                <a:latin typeface="Calibri" charset="0"/>
              </a:rPr>
              <a:t>584</a:t>
            </a:r>
            <a:r>
              <a:rPr lang="en-US" sz="1100" dirty="0">
                <a:solidFill>
                  <a:srgbClr val="313335"/>
                </a:solidFill>
                <a:latin typeface="Calibri" charset="0"/>
              </a:rPr>
              <a:t>, 614 (2020). Work was performed at Lawrence Berkeley National Laboratory, ALS Beamline 5.0.1. Operation of the ALS is supported by the U.S. Department of Energy, Office of Science, Basic Energy Sciences program.</a:t>
            </a:r>
          </a:p>
        </p:txBody>
      </p:sp>
      <p:sp>
        <p:nvSpPr>
          <p:cNvPr id="10" name="Title 1"/>
          <p:cNvSpPr txBox="1">
            <a:spLocks/>
          </p:cNvSpPr>
          <p:nvPr/>
        </p:nvSpPr>
        <p:spPr>
          <a:xfrm>
            <a:off x="611482" y="109074"/>
            <a:ext cx="8525143" cy="565150"/>
          </a:xfrm>
          <a:prstGeom prst="rect">
            <a:avLst/>
          </a:prstGeom>
        </p:spPr>
        <p:txBody>
          <a:bodyPr vert="horz"/>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a:lstStyle>
          <a:p>
            <a:r>
              <a:rPr lang="en-US" sz="2800" b="1" dirty="0">
                <a:solidFill>
                  <a:srgbClr val="00395A"/>
                </a:solidFill>
                <a:latin typeface="Calibri"/>
                <a:cs typeface="Calibri"/>
              </a:rPr>
              <a:t>Experimental Drug Targets HIV in a Novel Way</a:t>
            </a:r>
          </a:p>
        </p:txBody>
      </p:sp>
      <p:cxnSp>
        <p:nvCxnSpPr>
          <p:cNvPr id="16" name="Straight Connector 15">
            <a:extLst>
              <a:ext uri="{FF2B5EF4-FFF2-40B4-BE49-F238E27FC236}">
                <a16:creationId xmlns:a16="http://schemas.microsoft.com/office/drawing/2014/main" id="{D3562C56-7AA6-9E43-838C-87B78C738BFD}"/>
              </a:ext>
            </a:extLst>
          </p:cNvPr>
          <p:cNvCxnSpPr>
            <a:cxnSpLocks/>
          </p:cNvCxnSpPr>
          <p:nvPr/>
        </p:nvCxnSpPr>
        <p:spPr bwMode="auto">
          <a:xfrm>
            <a:off x="4809214" y="3978572"/>
            <a:ext cx="4064587" cy="0"/>
          </a:xfrm>
          <a:prstGeom prst="line">
            <a:avLst/>
          </a:prstGeom>
          <a:solidFill>
            <a:schemeClr val="accent1"/>
          </a:solidFill>
          <a:ln w="19050" cap="flat" cmpd="sng" algn="ctr">
            <a:solidFill>
              <a:srgbClr val="006BA6"/>
            </a:solidFill>
            <a:prstDash val="solid"/>
            <a:round/>
            <a:headEnd type="none" w="med" len="med"/>
            <a:tailEnd type="none" w="med" len="med"/>
          </a:ln>
          <a:effectLst/>
        </p:spPr>
      </p:cxnSp>
      <p:pic>
        <p:nvPicPr>
          <p:cNvPr id="4" name="Picture 3" descr="A picture containing graphical user interface&#10;&#10;Description automatically generated">
            <a:extLst>
              <a:ext uri="{FF2B5EF4-FFF2-40B4-BE49-F238E27FC236}">
                <a16:creationId xmlns:a16="http://schemas.microsoft.com/office/drawing/2014/main" id="{3F9067EB-4767-8548-AADE-2D1E7F71888B}"/>
              </a:ext>
            </a:extLst>
          </p:cNvPr>
          <p:cNvPicPr>
            <a:picLocks noChangeAspect="1"/>
          </p:cNvPicPr>
          <p:nvPr/>
        </p:nvPicPr>
        <p:blipFill>
          <a:blip r:embed="rId4"/>
          <a:stretch>
            <a:fillRect/>
          </a:stretch>
        </p:blipFill>
        <p:spPr>
          <a:xfrm>
            <a:off x="4777405" y="915567"/>
            <a:ext cx="4128204" cy="2107569"/>
          </a:xfrm>
          <a:prstGeom prst="rect">
            <a:avLst/>
          </a:prstGeom>
        </p:spPr>
      </p:pic>
    </p:spTree>
    <p:extLst>
      <p:ext uri="{BB962C8B-B14F-4D97-AF65-F5344CB8AC3E}">
        <p14:creationId xmlns:p14="http://schemas.microsoft.com/office/powerpoint/2010/main" val="682268320"/>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FFFFFF"/>
    </a:folHlink>
  </a:clrScheme>
</a:themeOverride>
</file>

<file path=docProps/app.xml><?xml version="1.0" encoding="utf-8"?>
<Properties xmlns="http://schemas.openxmlformats.org/officeDocument/2006/extended-properties" xmlns:vt="http://schemas.openxmlformats.org/officeDocument/2006/docPropsVTypes">
  <TotalTime>136432</TotalTime>
  <Words>909</Words>
  <Application>Microsoft Macintosh PowerPoint</Application>
  <PresentationFormat>On-screen Show (4:3)</PresentationFormat>
  <Paragraphs>19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Lucida Grande</vt:lpstr>
      <vt:lpstr>Times New Roman</vt:lpstr>
      <vt:lpstr>Blank Presentation</vt:lpstr>
      <vt:lpstr>PowerPoint Presentation</vt:lpstr>
    </vt:vector>
  </TitlesOfParts>
  <Manager/>
  <Company>Lawrence Berkeley National Laboratory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Andreas Scholl</dc:creator>
  <cp:keywords/>
  <dc:description/>
  <cp:lastModifiedBy>Lori Tamura</cp:lastModifiedBy>
  <cp:revision>3500</cp:revision>
  <cp:lastPrinted>2012-02-01T00:57:17Z</cp:lastPrinted>
  <dcterms:created xsi:type="dcterms:W3CDTF">2018-03-25T21:08:11Z</dcterms:created>
  <dcterms:modified xsi:type="dcterms:W3CDTF">2020-10-27T23:53:15Z</dcterms:modified>
  <cp:category/>
</cp:coreProperties>
</file>