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736">
          <p15:clr>
            <a:srgbClr val="A4A3A4"/>
          </p15:clr>
        </p15:guide>
        <p15:guide id="2"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006BA6"/>
    <a:srgbClr val="313335"/>
    <a:srgbClr val="00395A"/>
    <a:srgbClr val="016BA6"/>
    <a:srgbClr val="BF0997"/>
    <a:srgbClr val="CB30B2"/>
    <a:srgbClr val="FF8000"/>
    <a:srgbClr val="FF9C00"/>
    <a:srgbClr val="006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977"/>
    <p:restoredTop sz="88904" autoAdjust="0"/>
  </p:normalViewPr>
  <p:slideViewPr>
    <p:cSldViewPr snapToGrid="0">
      <p:cViewPr varScale="1">
        <p:scale>
          <a:sx n="105" d="100"/>
          <a:sy n="105" d="100"/>
        </p:scale>
        <p:origin x="2464" y="184"/>
      </p:cViewPr>
      <p:guideLst>
        <p:guide orient="horz" pos="2736"/>
        <p:guide pos="54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50" d="100"/>
          <a:sy n="150" d="100"/>
        </p:scale>
        <p:origin x="-2040" y="4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fld id="{4BE140D3-D052-7443-A47B-FF1DF262E44C}" type="datetime1">
              <a:rPr lang="en-US"/>
              <a:pPr>
                <a:defRPr/>
              </a:pPr>
              <a:t>11/9/20</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9470EB48-C0C3-D348-BFB0-97BE6D8DC8C9}" type="slidenum">
              <a:rPr lang="en-US"/>
              <a:pPr>
                <a:defRPr/>
              </a:pPr>
              <a:t>‹#›</a:t>
            </a:fld>
            <a:endParaRPr lang="en-US"/>
          </a:p>
        </p:txBody>
      </p:sp>
    </p:spTree>
    <p:extLst>
      <p:ext uri="{BB962C8B-B14F-4D97-AF65-F5344CB8AC3E}">
        <p14:creationId xmlns:p14="http://schemas.microsoft.com/office/powerpoint/2010/main" val="14591158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xfrm>
            <a:off x="609600" y="4343400"/>
            <a:ext cx="5562600" cy="3505200"/>
          </a:xfrm>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a:lnSpc>
                <a:spcPct val="107000"/>
              </a:lnSpc>
              <a:spcAft>
                <a:spcPts val="800"/>
              </a:spcAft>
            </a:pPr>
            <a:r>
              <a:rPr lang="en-US" sz="1000" b="0" i="0" u="none" strike="noStrike" kern="1200">
                <a:solidFill>
                  <a:schemeClr val="tx1"/>
                </a:solidFill>
                <a:effectLst/>
                <a:latin typeface="Calibri" pitchFamily="28" charset="0"/>
                <a:ea typeface="ＭＳ Ｐゴシック" pitchFamily="28" charset="-128"/>
                <a:cs typeface="ＭＳ Ｐゴシック" charset="0"/>
              </a:rPr>
              <a:t>In 2020, Jennifer Doudna and Emmanuelle Charpentier won the Nobel Prize in Chemistry for the development of extremely precise, programmable “genetic scissors” for editing DNA. This technology, based on CRISPR-Cas9 proteins, revolutionized biomedicine and life sciences and offers promising new approaches to solving energy and environmental challenges. Hard x-ray crystallography is the tool of choice for scientists interested in gaining an atomic-level understanding of molecular structure, and Doudna was particularly interested in understanding the molecular basis for genetic control. She published the first of her 35 ALS-based papers in 2000, while still a professor at Yale. She transferred to UC Berkeley in 2002 and quickly became involved in the ALS community, joining the Scientific Advisory Committee and serving as chair of the Users’ Executive Committee in 2003. Two of her papers based on protein crystallography at the ALS, Jinek et al. (2014) and Jiang et al. (2015), were cited in the Nobel Committee’s scientific background document.</a:t>
            </a:r>
            <a:endParaRPr lang="en-SG"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000">
              <a:latin typeface="Calibri" charset="0"/>
              <a:ea typeface="ＭＳ Ｐゴシック" charset="0"/>
            </a:endParaRPr>
          </a:p>
          <a:p>
            <a:pPr>
              <a:spcAft>
                <a:spcPts val="1500"/>
              </a:spcAft>
            </a:pPr>
            <a:r>
              <a:rPr lang="en-SG" sz="1000" b="1" spc="20">
                <a:solidFill>
                  <a:srgbClr val="000000"/>
                </a:solidFill>
                <a:effectLst/>
                <a:latin typeface="Times New Roman" panose="02020603050405020304" pitchFamily="18" charset="0"/>
                <a:ea typeface="Times New Roman" panose="02020603050405020304" pitchFamily="18" charset="0"/>
              </a:rPr>
              <a:t>Researchers:</a:t>
            </a:r>
            <a:r>
              <a:rPr lang="en-SG" sz="1000" spc="20">
                <a:solidFill>
                  <a:srgbClr val="000000"/>
                </a:solidFill>
                <a:effectLst/>
                <a:latin typeface="Times New Roman" panose="02020603050405020304" pitchFamily="18" charset="0"/>
                <a:ea typeface="Times New Roman" panose="02020603050405020304" pitchFamily="18" charset="0"/>
              </a:rPr>
              <a:t> </a:t>
            </a:r>
            <a:r>
              <a:rPr lang="en-US" sz="1000" spc="20">
                <a:solidFill>
                  <a:srgbClr val="000000"/>
                </a:solidFill>
                <a:effectLst/>
                <a:latin typeface="Times New Roman" panose="02020603050405020304" pitchFamily="18" charset="0"/>
                <a:ea typeface="Times New Roman" panose="02020603050405020304" pitchFamily="18" charset="0"/>
              </a:rPr>
              <a:t>M. Jinek and C. Anders (Univ. of Zurich, Switzerland); F. Jiang, S.H. Sternberg, E. Kaya, E. Ma, M. Hauer, and A.T. Lavarone (Univ. of California, Berkeley); D.W. Taylor and S. Lin (Howard Hughes Medical Institute and Univ. of California, Berkeley); K.-J. Zhou, M. Kaplan, and L. Ma (Howard Hughes Medical Institute); E. Charpentier (Umeå Univ., Sweden; Helmholtz Centre for Infection Research, Germany; and Hannover Medical School, Germany); S. Gressel (Max Planck Institute for Biophysical Chemistry, Germany); and E. Nogales and J.A. Doudna (Univ. of California, Berkeley; Howard Hughes Medical Institute; and Berkeley Lab).</a:t>
            </a:r>
            <a:endParaRPr lang="en-SG" sz="1000">
              <a:effectLst/>
              <a:latin typeface="Times New Roman" panose="02020603050405020304" pitchFamily="18" charset="0"/>
              <a:ea typeface="Times New Roman" panose="02020603050405020304" pitchFamily="18" charset="0"/>
            </a:endParaRPr>
          </a:p>
          <a:p>
            <a:pPr>
              <a:spcAft>
                <a:spcPts val="1500"/>
              </a:spcAft>
            </a:pPr>
            <a:endParaRPr lang="en-SG" sz="1000" b="1" spc="20">
              <a:solidFill>
                <a:srgbClr val="000000"/>
              </a:solidFill>
              <a:effectLst/>
              <a:latin typeface="Times New Roman" panose="02020603050405020304" pitchFamily="18" charset="0"/>
              <a:ea typeface="Times New Roman" panose="02020603050405020304" pitchFamily="18" charset="0"/>
            </a:endParaRPr>
          </a:p>
          <a:p>
            <a:pPr>
              <a:spcAft>
                <a:spcPts val="1500"/>
              </a:spcAft>
            </a:pPr>
            <a:r>
              <a:rPr lang="en-SG" sz="1000" b="1" spc="20">
                <a:solidFill>
                  <a:srgbClr val="000000"/>
                </a:solidFill>
                <a:effectLst/>
                <a:latin typeface="Times New Roman" panose="02020603050405020304" pitchFamily="18" charset="0"/>
                <a:ea typeface="Times New Roman" panose="02020603050405020304" pitchFamily="18" charset="0"/>
              </a:rPr>
              <a:t>Funding:</a:t>
            </a:r>
            <a:r>
              <a:rPr lang="en-SG" sz="1000" spc="20">
                <a:solidFill>
                  <a:srgbClr val="000000"/>
                </a:solidFill>
                <a:effectLst/>
                <a:latin typeface="Times New Roman" panose="02020603050405020304" pitchFamily="18" charset="0"/>
                <a:ea typeface="Times New Roman" panose="02020603050405020304" pitchFamily="18" charset="0"/>
              </a:rPr>
              <a:t> Howard Hughes Medical Institute (HHMI), Bill and Melinda Gates Foundation, National Science Foundation, University of Zurich, European Research Council, China Scholarship Council, German Academic Exchange Program (DAAD), National Defense Science and Engineering Graduate Research Fellowship, Swedish Foundation for International Cooperation in Research and Education, and Damon Runyon Cancer Research Foundation. Beamline 8.3.1 is funded by UC Berkeley and UC San Francisco. Beamlines 8.2.1 and 8.2.2 are funded by HHMI. </a:t>
            </a:r>
            <a:r>
              <a:rPr lang="en-SG" sz="1000">
                <a:solidFill>
                  <a:srgbClr val="000000"/>
                </a:solidFill>
                <a:effectLst/>
                <a:latin typeface="Times New Roman" panose="02020603050405020304" pitchFamily="18" charset="0"/>
                <a:ea typeface="Times New Roman" panose="02020603050405020304" pitchFamily="18" charset="0"/>
              </a:rPr>
              <a:t>Operation of the ALS is supported by the U.S. Department of Energy, Office of Science, Basic Energy Sciences program.</a:t>
            </a:r>
            <a:endParaRPr lang="en-SG" sz="1000" u="none">
              <a:solidFill>
                <a:schemeClr val="tx1"/>
              </a:solidFill>
              <a:effectLst/>
              <a:latin typeface="Times New Roman" panose="02020603050405020304" pitchFamily="18" charset="0"/>
              <a:ea typeface="Times New Roman" panose="02020603050405020304" pitchFamily="18" charset="0"/>
            </a:endParaRPr>
          </a:p>
          <a:p>
            <a:pPr>
              <a:spcAft>
                <a:spcPts val="1500"/>
              </a:spcAft>
            </a:pPr>
            <a:endParaRPr lang="en-US" sz="1000">
              <a:latin typeface="Calibri" charset="0"/>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900">
                <a:latin typeface="Calibri" charset="0"/>
                <a:ea typeface="ＭＳ Ｐゴシック" charset="0"/>
              </a:rPr>
              <a:t>Full highlight: https://als.lbl.gov/jennifer-doudna-and-the-nobel-prize-the-advanced-light-source-perspective</a:t>
            </a:r>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p:txBody>
      </p:sp>
    </p:spTree>
    <p:extLst>
      <p:ext uri="{BB962C8B-B14F-4D97-AF65-F5344CB8AC3E}">
        <p14:creationId xmlns:p14="http://schemas.microsoft.com/office/powerpoint/2010/main" val="20734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62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41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002_2016_ALS_VERTICAL_SIgnature_multiblue_RGB_ELECTRONIC.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071" t="18648" r="22406" b="18319"/>
          <a:stretch/>
        </p:blipFill>
        <p:spPr>
          <a:xfrm>
            <a:off x="152400" y="133350"/>
            <a:ext cx="455706" cy="666750"/>
          </a:xfrm>
          <a:prstGeom prst="rect">
            <a:avLst/>
          </a:prstGeom>
        </p:spPr>
      </p:pic>
      <p:cxnSp>
        <p:nvCxnSpPr>
          <p:cNvPr id="9" name="Straight Connector 8"/>
          <p:cNvCxnSpPr/>
          <p:nvPr userDrawn="1"/>
        </p:nvCxnSpPr>
        <p:spPr>
          <a:xfrm flipH="1">
            <a:off x="685800" y="704850"/>
            <a:ext cx="8458200" cy="0"/>
          </a:xfrm>
          <a:prstGeom prst="line">
            <a:avLst/>
          </a:prstGeom>
          <a:ln w="38100" cap="flat">
            <a:solidFill>
              <a:srgbClr val="016BA6">
                <a:alpha val="50000"/>
              </a:srgbClr>
            </a:solidFill>
            <a:miter lim="800000"/>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Jennifer Doudna - Wikipedia">
            <a:extLst>
              <a:ext uri="{FF2B5EF4-FFF2-40B4-BE49-F238E27FC236}">
                <a16:creationId xmlns:a16="http://schemas.microsoft.com/office/drawing/2014/main" id="{6E428D45-DC53-834B-B397-505A7007D9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52" t="3711" r="9544" b="39235"/>
          <a:stretch/>
        </p:blipFill>
        <p:spPr bwMode="auto">
          <a:xfrm>
            <a:off x="7315199" y="859844"/>
            <a:ext cx="1456080" cy="1723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BC0B87C-398F-7F41-ABE0-376DB60F2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8264" y="2809529"/>
            <a:ext cx="1386936" cy="1489671"/>
          </a:xfrm>
          <a:prstGeom prst="rect">
            <a:avLst/>
          </a:prstGeom>
        </p:spPr>
      </p:pic>
      <p:pic>
        <p:nvPicPr>
          <p:cNvPr id="14" name="Picture 13">
            <a:extLst>
              <a:ext uri="{FF2B5EF4-FFF2-40B4-BE49-F238E27FC236}">
                <a16:creationId xmlns:a16="http://schemas.microsoft.com/office/drawing/2014/main" id="{BF59B4F0-E4E5-D640-9A8C-375DA92D2D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4797" y="4615420"/>
            <a:ext cx="1373870" cy="1291438"/>
          </a:xfrm>
          <a:prstGeom prst="rect">
            <a:avLst/>
          </a:prstGeom>
        </p:spPr>
      </p:pic>
      <p:sp>
        <p:nvSpPr>
          <p:cNvPr id="17" name="Rectangle 19">
            <a:extLst>
              <a:ext uri="{FF2B5EF4-FFF2-40B4-BE49-F238E27FC236}">
                <a16:creationId xmlns:a16="http://schemas.microsoft.com/office/drawing/2014/main" id="{A6B6F28F-4092-4743-91E4-CF430E7660AC}"/>
              </a:ext>
            </a:extLst>
          </p:cNvPr>
          <p:cNvSpPr>
            <a:spLocks noChangeArrowheads="1"/>
          </p:cNvSpPr>
          <p:nvPr/>
        </p:nvSpPr>
        <p:spPr bwMode="auto">
          <a:xfrm>
            <a:off x="218941" y="824227"/>
            <a:ext cx="6673349" cy="1015663"/>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square">
            <a:spAutoFit/>
          </a:bodyPr>
          <a:lstStyle/>
          <a:p>
            <a:pPr marL="12700" algn="l">
              <a:spcBef>
                <a:spcPts val="0"/>
              </a:spcBef>
              <a:spcAft>
                <a:spcPts val="0"/>
              </a:spcAft>
              <a:defRPr/>
            </a:pPr>
            <a:r>
              <a:rPr lang="en-US" sz="2000" b="1" dirty="0">
                <a:solidFill>
                  <a:srgbClr val="006BA6"/>
                </a:solidFill>
                <a:latin typeface="Calibri"/>
                <a:cs typeface="Calibri"/>
              </a:rPr>
              <a:t>Structural biology research performed at the Advanced Light Source (ALS) contributed to Jennifer Doudna’s recognition as a 2020 Nobel laureate</a:t>
            </a:r>
          </a:p>
        </p:txBody>
      </p:sp>
      <p:sp>
        <p:nvSpPr>
          <p:cNvPr id="11" name="Rectangle 19">
            <a:extLst>
              <a:ext uri="{FF2B5EF4-FFF2-40B4-BE49-F238E27FC236}">
                <a16:creationId xmlns:a16="http://schemas.microsoft.com/office/drawing/2014/main" id="{4490FEFF-3B3D-414F-84F5-0ECF5F901C6B}"/>
              </a:ext>
            </a:extLst>
          </p:cNvPr>
          <p:cNvSpPr>
            <a:spLocks noChangeArrowheads="1"/>
          </p:cNvSpPr>
          <p:nvPr/>
        </p:nvSpPr>
        <p:spPr bwMode="auto">
          <a:xfrm>
            <a:off x="221569" y="1818598"/>
            <a:ext cx="5916342" cy="440120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square">
            <a:spAutoFit/>
          </a:bodyPr>
          <a:lstStyle/>
          <a:p>
            <a:pPr marL="215900" indent="-215900" algn="l">
              <a:spcAft>
                <a:spcPts val="0"/>
              </a:spcAft>
              <a:buFont typeface="Lucida Grande"/>
              <a:buChar char="−"/>
              <a:defRPr/>
            </a:pPr>
            <a:r>
              <a:rPr lang="en-US" sz="2000" dirty="0">
                <a:solidFill>
                  <a:srgbClr val="5D5D5D"/>
                </a:solidFill>
                <a:latin typeface="Calibri" charset="0"/>
              </a:rPr>
              <a:t>Crystallography to determine the structure of the CRISPR-Cas9 protein complex was performed almost entirely at BES light sources.</a:t>
            </a:r>
          </a:p>
          <a:p>
            <a:pPr marL="215900" indent="-215900" algn="l">
              <a:spcAft>
                <a:spcPts val="0"/>
              </a:spcAft>
              <a:buFont typeface="Lucida Grande"/>
              <a:buChar char="−"/>
              <a:defRPr/>
            </a:pPr>
            <a:r>
              <a:rPr lang="en-US" sz="2000" dirty="0">
                <a:solidFill>
                  <a:srgbClr val="5D5D5D"/>
                </a:solidFill>
                <a:latin typeface="Calibri" charset="0"/>
              </a:rPr>
              <a:t>Two publications based on ALS work were high-lighted in the Nobel Prize scientific background </a:t>
            </a:r>
            <a:br>
              <a:rPr lang="en-US" sz="2000" dirty="0">
                <a:solidFill>
                  <a:srgbClr val="5D5D5D"/>
                </a:solidFill>
                <a:latin typeface="Calibri" charset="0"/>
              </a:rPr>
            </a:br>
            <a:r>
              <a:rPr lang="en-US" sz="2000" dirty="0">
                <a:solidFill>
                  <a:srgbClr val="5D5D5D"/>
                </a:solidFill>
                <a:latin typeface="Calibri" charset="0"/>
              </a:rPr>
              <a:t>(Jinek 2014; Jiang 2015).</a:t>
            </a:r>
          </a:p>
          <a:p>
            <a:pPr marL="215900" indent="-215900" algn="l">
              <a:spcAft>
                <a:spcPts val="0"/>
              </a:spcAft>
              <a:buFont typeface="Lucida Grande"/>
              <a:buChar char="−"/>
              <a:defRPr/>
            </a:pPr>
            <a:r>
              <a:rPr lang="en-US" sz="2000" dirty="0">
                <a:solidFill>
                  <a:srgbClr val="5D5D5D"/>
                </a:solidFill>
                <a:latin typeface="Calibri" charset="0"/>
              </a:rPr>
              <a:t>Structural information was essential to under-standing the complex’s function and thus its potential for adaptation into a revolutionary tool </a:t>
            </a:r>
            <a:br>
              <a:rPr lang="en-US" sz="2000" dirty="0">
                <a:solidFill>
                  <a:srgbClr val="5D5D5D"/>
                </a:solidFill>
                <a:latin typeface="Calibri" charset="0"/>
              </a:rPr>
            </a:br>
            <a:r>
              <a:rPr lang="en-US" sz="2000" dirty="0">
                <a:solidFill>
                  <a:srgbClr val="5D5D5D"/>
                </a:solidFill>
                <a:latin typeface="Calibri" charset="0"/>
              </a:rPr>
              <a:t>for quickly and easily editing DNA.</a:t>
            </a:r>
          </a:p>
          <a:p>
            <a:pPr marL="215900" indent="-215900" algn="l">
              <a:spcAft>
                <a:spcPts val="0"/>
              </a:spcAft>
              <a:buFont typeface="Lucida Grande"/>
              <a:buChar char="−"/>
              <a:defRPr/>
            </a:pPr>
            <a:r>
              <a:rPr lang="en-US" sz="2000" dirty="0">
                <a:solidFill>
                  <a:srgbClr val="5D5D5D"/>
                </a:solidFill>
                <a:latin typeface="Calibri" charset="0"/>
              </a:rPr>
              <a:t>Doudna co-authored 35 papers based on ALS work between 2000–2020.</a:t>
            </a:r>
          </a:p>
          <a:p>
            <a:pPr marL="215900" indent="-215900" algn="l">
              <a:spcAft>
                <a:spcPts val="0"/>
              </a:spcAft>
              <a:buFont typeface="Lucida Grande"/>
              <a:buChar char="−"/>
              <a:defRPr/>
            </a:pPr>
            <a:r>
              <a:rPr lang="en-US" sz="2000" dirty="0">
                <a:solidFill>
                  <a:srgbClr val="5D5D5D"/>
                </a:solidFill>
                <a:latin typeface="Calibri" charset="0"/>
              </a:rPr>
              <a:t>ALS work was performed on UC Berkeley/UCSF Beamline 8.3.1 and HHMI Beamlines 8.2.1 and 8.2.2</a:t>
            </a:r>
          </a:p>
        </p:txBody>
      </p:sp>
      <p:sp>
        <p:nvSpPr>
          <p:cNvPr id="13" name="Rectangle 14">
            <a:extLst>
              <a:ext uri="{FF2B5EF4-FFF2-40B4-BE49-F238E27FC236}">
                <a16:creationId xmlns:a16="http://schemas.microsoft.com/office/drawing/2014/main" id="{5D9603CC-E6D1-044A-B40A-E2484F4648C0}"/>
              </a:ext>
            </a:extLst>
          </p:cNvPr>
          <p:cNvSpPr>
            <a:spLocks noChangeArrowheads="1"/>
          </p:cNvSpPr>
          <p:nvPr/>
        </p:nvSpPr>
        <p:spPr bwMode="auto">
          <a:xfrm>
            <a:off x="7315199" y="2799573"/>
            <a:ext cx="1703857" cy="15696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p>
            <a:pPr algn="l">
              <a:spcAft>
                <a:spcPts val="400"/>
              </a:spcAft>
            </a:pPr>
            <a:r>
              <a:rPr lang="en-US" sz="1200" b="1" dirty="0">
                <a:solidFill>
                  <a:srgbClr val="006BA6"/>
                </a:solidFill>
              </a:rPr>
              <a:t>The crystal structure of a Cas9 protein from the bacterium </a:t>
            </a:r>
            <a:br>
              <a:rPr lang="en-US" sz="1200" b="1" dirty="0">
                <a:solidFill>
                  <a:srgbClr val="006BA6"/>
                </a:solidFill>
              </a:rPr>
            </a:br>
            <a:r>
              <a:rPr lang="en-US" sz="1200" b="1" i="1" dirty="0">
                <a:solidFill>
                  <a:srgbClr val="006BA6"/>
                </a:solidFill>
              </a:rPr>
              <a:t>S. pyogenes</a:t>
            </a:r>
            <a:r>
              <a:rPr lang="en-US" sz="1200" b="1" dirty="0">
                <a:solidFill>
                  <a:srgbClr val="006BA6"/>
                </a:solidFill>
              </a:rPr>
              <a:t> reveals an open, two-lobe architecture and nucleic-acid-binding clefts.</a:t>
            </a:r>
          </a:p>
        </p:txBody>
      </p:sp>
      <p:sp>
        <p:nvSpPr>
          <p:cNvPr id="3073" name="TextBox 2"/>
          <p:cNvSpPr txBox="1">
            <a:spLocks noChangeArrowheads="1"/>
          </p:cNvSpPr>
          <p:nvPr/>
        </p:nvSpPr>
        <p:spPr bwMode="auto">
          <a:xfrm>
            <a:off x="0" y="6226116"/>
            <a:ext cx="9144000" cy="60016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marL="1588" indent="-3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Aft>
                <a:spcPts val="600"/>
              </a:spcAft>
            </a:pPr>
            <a:r>
              <a:rPr lang="en-US" sz="1100" dirty="0">
                <a:solidFill>
                  <a:srgbClr val="313335"/>
                </a:solidFill>
                <a:latin typeface="Calibri" charset="0"/>
              </a:rPr>
              <a:t>Publications about this research: M. Jinek et al., </a:t>
            </a:r>
            <a:r>
              <a:rPr lang="en-US" sz="1100" i="1" dirty="0">
                <a:solidFill>
                  <a:srgbClr val="313335"/>
                </a:solidFill>
                <a:latin typeface="Calibri" charset="0"/>
              </a:rPr>
              <a:t>Science</a:t>
            </a:r>
            <a:r>
              <a:rPr lang="en-US" sz="1100" dirty="0">
                <a:solidFill>
                  <a:srgbClr val="313335"/>
                </a:solidFill>
                <a:latin typeface="Calibri" charset="0"/>
              </a:rPr>
              <a:t> </a:t>
            </a:r>
            <a:r>
              <a:rPr lang="en-US" sz="1100" b="1" dirty="0">
                <a:solidFill>
                  <a:srgbClr val="313335"/>
                </a:solidFill>
                <a:latin typeface="Calibri" charset="0"/>
              </a:rPr>
              <a:t>343</a:t>
            </a:r>
            <a:r>
              <a:rPr lang="en-US" sz="1100" dirty="0">
                <a:solidFill>
                  <a:srgbClr val="313335"/>
                </a:solidFill>
                <a:latin typeface="Calibri" charset="0"/>
              </a:rPr>
              <a:t>, 1247997 (2014), and F. Jiang et al., </a:t>
            </a:r>
            <a:r>
              <a:rPr lang="en-US" sz="1100" i="1" dirty="0">
                <a:solidFill>
                  <a:srgbClr val="313335"/>
                </a:solidFill>
                <a:latin typeface="Calibri" charset="0"/>
              </a:rPr>
              <a:t>Science</a:t>
            </a:r>
            <a:r>
              <a:rPr lang="en-US" sz="1100" dirty="0">
                <a:solidFill>
                  <a:srgbClr val="313335"/>
                </a:solidFill>
                <a:latin typeface="Calibri" charset="0"/>
              </a:rPr>
              <a:t> </a:t>
            </a:r>
            <a:r>
              <a:rPr lang="en-US" sz="1100" b="1" dirty="0">
                <a:solidFill>
                  <a:srgbClr val="313335"/>
                </a:solidFill>
                <a:latin typeface="Calibri" charset="0"/>
              </a:rPr>
              <a:t>348</a:t>
            </a:r>
            <a:r>
              <a:rPr lang="en-US" sz="1100" dirty="0">
                <a:solidFill>
                  <a:srgbClr val="313335"/>
                </a:solidFill>
                <a:latin typeface="Calibri" charset="0"/>
              </a:rPr>
              <a:t>, 1477 (2015). Work was performed at Lawrence Berkeley National Laboratory, ALS Beamlines 8.2.1, 8.2.2, and 8.3.1. Operation of the ALS is supported by the U.S. Department of Energy, Office of Science, Basic Energy Sciences program.</a:t>
            </a:r>
          </a:p>
        </p:txBody>
      </p:sp>
      <p:sp>
        <p:nvSpPr>
          <p:cNvPr id="10" name="Title 1"/>
          <p:cNvSpPr txBox="1">
            <a:spLocks/>
          </p:cNvSpPr>
          <p:nvPr/>
        </p:nvSpPr>
        <p:spPr>
          <a:xfrm>
            <a:off x="611482" y="109074"/>
            <a:ext cx="8525143" cy="5651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a:lstStyle>
          <a:p>
            <a:r>
              <a:rPr lang="en-US" sz="2800" b="1" dirty="0">
                <a:solidFill>
                  <a:srgbClr val="00395A"/>
                </a:solidFill>
                <a:latin typeface="Calibri"/>
                <a:cs typeface="Calibri"/>
              </a:rPr>
              <a:t>ALS CRISPR-Cas9 Studies Support 2020 Chemistry Nobel</a:t>
            </a:r>
          </a:p>
        </p:txBody>
      </p:sp>
      <p:cxnSp>
        <p:nvCxnSpPr>
          <p:cNvPr id="16" name="Straight Connector 15">
            <a:extLst>
              <a:ext uri="{FF2B5EF4-FFF2-40B4-BE49-F238E27FC236}">
                <a16:creationId xmlns:a16="http://schemas.microsoft.com/office/drawing/2014/main" id="{D3562C56-7AA6-9E43-838C-87B78C738BFD}"/>
              </a:ext>
            </a:extLst>
          </p:cNvPr>
          <p:cNvCxnSpPr>
            <a:cxnSpLocks/>
          </p:cNvCxnSpPr>
          <p:nvPr/>
        </p:nvCxnSpPr>
        <p:spPr bwMode="auto">
          <a:xfrm>
            <a:off x="7406640" y="4409021"/>
            <a:ext cx="1612416" cy="0"/>
          </a:xfrm>
          <a:prstGeom prst="line">
            <a:avLst/>
          </a:prstGeom>
          <a:solidFill>
            <a:schemeClr val="accent1"/>
          </a:solidFill>
          <a:ln w="19050" cap="flat" cmpd="sng" algn="ctr">
            <a:solidFill>
              <a:srgbClr val="006BA6"/>
            </a:solidFill>
            <a:prstDash val="solid"/>
            <a:round/>
            <a:headEnd type="none" w="med" len="med"/>
            <a:tailEnd type="none" w="med" len="med"/>
          </a:ln>
          <a:effectLst/>
        </p:spPr>
      </p:cxnSp>
      <p:sp>
        <p:nvSpPr>
          <p:cNvPr id="15" name="Rectangle 14">
            <a:extLst>
              <a:ext uri="{FF2B5EF4-FFF2-40B4-BE49-F238E27FC236}">
                <a16:creationId xmlns:a16="http://schemas.microsoft.com/office/drawing/2014/main" id="{0FA53D2C-1248-B148-B376-8ED26696232B}"/>
              </a:ext>
            </a:extLst>
          </p:cNvPr>
          <p:cNvSpPr>
            <a:spLocks noChangeArrowheads="1"/>
          </p:cNvSpPr>
          <p:nvPr/>
        </p:nvSpPr>
        <p:spPr bwMode="auto">
          <a:xfrm>
            <a:off x="7315199" y="4760222"/>
            <a:ext cx="1821425" cy="10156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p>
            <a:pPr algn="l">
              <a:spcAft>
                <a:spcPts val="400"/>
              </a:spcAft>
            </a:pPr>
            <a:r>
              <a:rPr lang="en-US" sz="1200" b="1" dirty="0">
                <a:solidFill>
                  <a:srgbClr val="006BA6"/>
                </a:solidFill>
              </a:rPr>
              <a:t>Conformational rearrangements of Cas9 upon binding of guide RNA and recog-nition of target DNA.</a:t>
            </a:r>
          </a:p>
        </p:txBody>
      </p:sp>
      <p:cxnSp>
        <p:nvCxnSpPr>
          <p:cNvPr id="18" name="Straight Connector 17">
            <a:extLst>
              <a:ext uri="{FF2B5EF4-FFF2-40B4-BE49-F238E27FC236}">
                <a16:creationId xmlns:a16="http://schemas.microsoft.com/office/drawing/2014/main" id="{E63B1765-5DFD-0845-BECA-86C29D3AC772}"/>
              </a:ext>
            </a:extLst>
          </p:cNvPr>
          <p:cNvCxnSpPr>
            <a:cxnSpLocks/>
          </p:cNvCxnSpPr>
          <p:nvPr/>
        </p:nvCxnSpPr>
        <p:spPr bwMode="auto">
          <a:xfrm>
            <a:off x="7406640" y="5828737"/>
            <a:ext cx="1612416" cy="0"/>
          </a:xfrm>
          <a:prstGeom prst="line">
            <a:avLst/>
          </a:prstGeom>
          <a:solidFill>
            <a:schemeClr val="accent1"/>
          </a:solidFill>
          <a:ln w="19050" cap="flat" cmpd="sng" algn="ctr">
            <a:solidFill>
              <a:srgbClr val="006BA6"/>
            </a:solidFill>
            <a:prstDash val="solid"/>
            <a:round/>
            <a:headEnd type="none" w="med" len="med"/>
            <a:tailEnd type="none" w="med" len="med"/>
          </a:ln>
          <a:effectLst/>
        </p:spPr>
      </p:cxnSp>
    </p:spTree>
    <p:extLst>
      <p:ext uri="{BB962C8B-B14F-4D97-AF65-F5344CB8AC3E}">
        <p14:creationId xmlns:p14="http://schemas.microsoft.com/office/powerpoint/2010/main" val="68226832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136454</TotalTime>
  <Words>699</Words>
  <Application>Microsoft Macintosh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Grande</vt:lpstr>
      <vt:lpstr>Times New Roman</vt:lpstr>
      <vt:lpstr>Blank Presentation</vt:lpstr>
      <vt:lpstr>PowerPoint Presentation</vt:lpstr>
    </vt:vector>
  </TitlesOfParts>
  <Manager/>
  <Company>Lawrence Berkeley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Andreas Scholl</dc:creator>
  <cp:keywords/>
  <dc:description/>
  <cp:lastModifiedBy>Lori Tamura</cp:lastModifiedBy>
  <cp:revision>3508</cp:revision>
  <cp:lastPrinted>2012-02-01T00:57:17Z</cp:lastPrinted>
  <dcterms:created xsi:type="dcterms:W3CDTF">2018-03-25T21:08:11Z</dcterms:created>
  <dcterms:modified xsi:type="dcterms:W3CDTF">2020-11-09T08:35:18Z</dcterms:modified>
  <cp:category/>
</cp:coreProperties>
</file>