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77"/>
    <p:restoredTop sz="89658" autoAdjust="0"/>
  </p:normalViewPr>
  <p:slideViewPr>
    <p:cSldViewPr snapToGrid="0">
      <p:cViewPr varScale="1">
        <p:scale>
          <a:sx n="99" d="100"/>
          <a:sy n="99" d="100"/>
        </p:scale>
        <p:origin x="2328" y="184"/>
      </p:cViewPr>
      <p:guideLst>
        <p:guide orient="horz" pos="2736"/>
        <p:guide pos="5472"/>
      </p:guideLst>
    </p:cSldViewPr>
  </p:slideViewPr>
  <p:outlineViewPr>
    <p:cViewPr>
      <p:scale>
        <a:sx n="33" d="100"/>
        <a:sy n="33" d="100"/>
      </p:scale>
      <p:origin x="0" y="0"/>
    </p:cViewPr>
  </p:outlineViewPr>
  <p:notesTextViewPr>
    <p:cViewPr>
      <p:scale>
        <a:sx n="114" d="100"/>
        <a:sy n="114"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11/24/20</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 val="1"/>
            </a:ex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rtl="0"/>
            <a:r>
              <a:rPr lang="en-US" sz="1200" b="0" i="0" kern="1200">
                <a:solidFill>
                  <a:schemeClr val="tx1"/>
                </a:solidFill>
                <a:effectLst/>
                <a:latin typeface="Calibri" pitchFamily="28" charset="0"/>
                <a:ea typeface="ＭＳ Ｐゴシック" pitchFamily="28" charset="-128"/>
                <a:cs typeface="ＭＳ Ｐゴシック" charset="0"/>
              </a:rPr>
              <a:t>The appropriately named diabolical ironclad beetle can take a shelling thanks to the incredibly crush-resistant architecture of its exoskeleton, which could serve as the blueprints for designing tougher materials and stronger connections between different material types. To see, in microscopic detail, what makes the beetle so uniquely ironclad, researchers used x-ray microtomography and other techniques to explore a protective covering known as the “elytra” (forewings), its abdomen, and other parts. In flying beetles and other insects, the elytra serves as a cover for their wings, though the diabolical ironclad beetle is flightless and the researchers learned its elytra plays an important function in protecting its internal organs from crushing. The ability to study the internal structure, in 3D and at high resolution, was critical to observing and understanding the structures.</a:t>
            </a:r>
          </a:p>
          <a:p>
            <a:pPr rtl="0"/>
            <a:endParaRPr lang="en-US">
              <a:latin typeface="Calibri" charset="0"/>
              <a:ea typeface="ＭＳ Ｐゴシック" charset="0"/>
            </a:endParaRPr>
          </a:p>
          <a:p>
            <a:pPr>
              <a:spcAft>
                <a:spcPts val="1500"/>
              </a:spcAft>
            </a:pPr>
            <a:r>
              <a:rPr lang="en-SG" sz="1200" b="1" spc="20">
                <a:solidFill>
                  <a:srgbClr val="000000"/>
                </a:solidFill>
                <a:effectLst/>
                <a:latin typeface="Times New Roman" panose="02020603050405020304" pitchFamily="18" charset="0"/>
                <a:ea typeface="Times New Roman" panose="02020603050405020304" pitchFamily="18" charset="0"/>
              </a:rPr>
              <a:t>Researchers:</a:t>
            </a:r>
            <a:r>
              <a:rPr lang="en-US" sz="1200" spc="20">
                <a:solidFill>
                  <a:srgbClr val="000000"/>
                </a:solidFill>
                <a:effectLst/>
                <a:latin typeface="Times New Roman" panose="02020603050405020304" pitchFamily="18" charset="0"/>
                <a:ea typeface="Times New Roman" panose="02020603050405020304" pitchFamily="18"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J. Rivera and Drago Vasile (Univ. of California, Riverside), M.S. Hosseini and P. Zavattieri (Purdue Univ.), D. Restrepo (Purdue Univ. and Univ. of Texas at San Antonio), S. Murata and A. Arakaki (Tokyo Univ. of Agriculture and Technology), D.Y. Parkinson and H.S. Barnard (ALS), and D. Kisailus (Univ. of California, Riverside, and Univ. of California, Irvine).</a:t>
            </a:r>
            <a:endParaRPr lang="en-SG" sz="1200">
              <a:effectLst/>
              <a:latin typeface="Times New Roman" panose="02020603050405020304" pitchFamily="18" charset="0"/>
              <a:ea typeface="Times New Roman" panose="02020603050405020304" pitchFamily="18" charset="0"/>
            </a:endParaRPr>
          </a:p>
          <a:p>
            <a:pPr>
              <a:spcAft>
                <a:spcPts val="1500"/>
              </a:spcAft>
            </a:pPr>
            <a:endParaRPr lang="en-SG" sz="1200" b="1" spc="20">
              <a:solidFill>
                <a:srgbClr val="000000"/>
              </a:solidFill>
              <a:effectLst/>
              <a:latin typeface="Times New Roman" panose="02020603050405020304" pitchFamily="18" charset="0"/>
              <a:ea typeface="Times New Roman" panose="02020603050405020304" pitchFamily="18" charset="0"/>
            </a:endParaRPr>
          </a:p>
          <a:p>
            <a:pPr>
              <a:spcAft>
                <a:spcPts val="1500"/>
              </a:spcAft>
            </a:pPr>
            <a:r>
              <a:rPr lang="en-SG" sz="1200" b="1" spc="20">
                <a:solidFill>
                  <a:srgbClr val="000000"/>
                </a:solidFill>
                <a:effectLst/>
                <a:latin typeface="Times New Roman" panose="02020603050405020304" pitchFamily="18" charset="0"/>
                <a:ea typeface="Times New Roman" panose="02020603050405020304" pitchFamily="18" charset="0"/>
              </a:rPr>
              <a:t>Funding:</a:t>
            </a:r>
            <a:r>
              <a:rPr lang="en-SG" sz="1200" spc="20">
                <a:solidFill>
                  <a:srgbClr val="000000"/>
                </a:solidFill>
                <a:effectLst/>
                <a:latin typeface="Times New Roman" panose="02020603050405020304" pitchFamily="18" charset="0"/>
                <a:ea typeface="Times New Roman" panose="02020603050405020304" pitchFamily="18"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Air Force Office of Scientific Research, Army Research Office, and Institute of Global Innovation Research at Tokyo University of Agriculture and Technology. Operation of the ALS is supported by the U.S. Department of Energy, Office of Science, Basic Energy Sciences program.</a:t>
            </a:r>
            <a:endParaRPr lang="en-SG" sz="1200" u="none">
              <a:solidFill>
                <a:schemeClr val="tx1"/>
              </a:solidFill>
              <a:effectLst/>
              <a:latin typeface="Times New Roman" panose="02020603050405020304" pitchFamily="18" charset="0"/>
              <a:ea typeface="Times New Roman" panose="02020603050405020304" pitchFamily="18" charset="0"/>
            </a:endParaRPr>
          </a:p>
          <a:p>
            <a:pPr>
              <a:spcAft>
                <a:spcPts val="1500"/>
              </a:spcAft>
            </a:pPr>
            <a:endParaRPr lang="en-US">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100">
                <a:latin typeface="Calibri" charset="0"/>
                <a:ea typeface="ＭＳ Ｐゴシック" charset="0"/>
              </a:rPr>
              <a:t>Full highlight: </a:t>
            </a:r>
            <a:r>
              <a:rPr lang="en-US" sz="1200" b="0" i="0" u="none" strike="noStrike" kern="1200">
                <a:solidFill>
                  <a:schemeClr val="tx1"/>
                </a:solidFill>
                <a:effectLst/>
                <a:latin typeface="Calibri" pitchFamily="28" charset="0"/>
                <a:ea typeface="ＭＳ Ｐゴシック" pitchFamily="28" charset="-128"/>
                <a:cs typeface="ＭＳ Ｐゴシック" charset="0"/>
              </a:rPr>
              <a:t>https://als.lbl.gov/microstructures-explain-beetle-exoskeleton-strength/</a:t>
            </a:r>
            <a:endParaRPr lang="en-US" sz="1000" b="0" i="0" u="none" strike="noStrike" kern="1200">
              <a:solidFill>
                <a:schemeClr val="tx1"/>
              </a:solidFill>
              <a:effectLst/>
              <a:latin typeface="Calibri" pitchFamily="28" charset="0"/>
              <a:ea typeface="ＭＳ Ｐゴシック" pitchFamily="28" charset="-128"/>
              <a:cs typeface="ＭＳ Ｐゴシック" charset="0"/>
            </a:endParaRP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1" y="842484"/>
            <a:ext cx="4454072" cy="2346796"/>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marL="12700" algn="l">
              <a:spcBef>
                <a:spcPts val="0"/>
              </a:spcBef>
              <a:spcAft>
                <a:spcPts val="300"/>
              </a:spcAft>
              <a:defRPr/>
            </a:pPr>
            <a:r>
              <a:rPr lang="en-US" b="1" dirty="0">
                <a:solidFill>
                  <a:srgbClr val="006BA6"/>
                </a:solidFill>
                <a:latin typeface="Calibri"/>
                <a:cs typeface="Calibri"/>
              </a:rPr>
              <a:t>Scientific Achievement</a:t>
            </a:r>
          </a:p>
          <a:p>
            <a:pPr marL="231775" algn="l">
              <a:spcAft>
                <a:spcPts val="600"/>
              </a:spcAft>
              <a:defRPr/>
            </a:pPr>
            <a:r>
              <a:rPr lang="en-US" sz="2000" dirty="0">
                <a:solidFill>
                  <a:srgbClr val="5D5D5D"/>
                </a:solidFill>
                <a:latin typeface="Calibri" charset="0"/>
              </a:rPr>
              <a:t>Using microtomography at the Advanced Light Source (ALS) and other techniques, researchers identified the exoskeletal toughening mechanisms that explain the crush resistance of the aptly named diabolical ironclad beetle.</a:t>
            </a:r>
            <a:endParaRPr lang="en-US" b="1" dirty="0">
              <a:solidFill>
                <a:srgbClr val="006BA6"/>
              </a:solidFill>
              <a:latin typeface="Calibri"/>
              <a:cs typeface="Calibri"/>
            </a:endParaRPr>
          </a:p>
        </p:txBody>
      </p:sp>
      <p:sp>
        <p:nvSpPr>
          <p:cNvPr id="11" name="Rectangle 19">
            <a:extLst>
              <a:ext uri="{FF2B5EF4-FFF2-40B4-BE49-F238E27FC236}">
                <a16:creationId xmlns:a16="http://schemas.microsoft.com/office/drawing/2014/main" id="{4490FEFF-3B3D-414F-84F5-0ECF5F901C6B}"/>
              </a:ext>
            </a:extLst>
          </p:cNvPr>
          <p:cNvSpPr>
            <a:spLocks noChangeArrowheads="1"/>
          </p:cNvSpPr>
          <p:nvPr/>
        </p:nvSpPr>
        <p:spPr bwMode="auto">
          <a:xfrm>
            <a:off x="13250" y="3155069"/>
            <a:ext cx="9116920" cy="3139321"/>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algn="l">
              <a:spcBef>
                <a:spcPts val="0"/>
              </a:spcBef>
              <a:spcAft>
                <a:spcPts val="300"/>
              </a:spcAft>
              <a:defRPr/>
            </a:pPr>
            <a:r>
              <a:rPr lang="en-US" b="1" dirty="0">
                <a:solidFill>
                  <a:srgbClr val="006BA6"/>
                </a:solidFill>
                <a:latin typeface="Calibri"/>
                <a:cs typeface="Calibri"/>
              </a:rPr>
              <a:t>Significance and Impact</a:t>
            </a:r>
          </a:p>
          <a:p>
            <a:pPr marL="231775" algn="l">
              <a:spcAft>
                <a:spcPts val="600"/>
              </a:spcAft>
              <a:defRPr/>
            </a:pPr>
            <a:r>
              <a:rPr lang="en-US" sz="2000" dirty="0">
                <a:solidFill>
                  <a:srgbClr val="5D5D5D"/>
                </a:solidFill>
                <a:latin typeface="Calibri" charset="0"/>
              </a:rPr>
              <a:t>The observations could be applied in </a:t>
            </a:r>
            <a:br>
              <a:rPr lang="en-US" sz="2000" dirty="0">
                <a:solidFill>
                  <a:srgbClr val="5D5D5D"/>
                </a:solidFill>
                <a:latin typeface="Calibri" charset="0"/>
              </a:rPr>
            </a:br>
            <a:r>
              <a:rPr lang="en-US" sz="2000" dirty="0">
                <a:solidFill>
                  <a:srgbClr val="5D5D5D"/>
                </a:solidFill>
                <a:latin typeface="Calibri" charset="0"/>
              </a:rPr>
              <a:t>developing tough, impact- and crush-</a:t>
            </a:r>
            <a:br>
              <a:rPr lang="en-US" sz="2000" dirty="0">
                <a:solidFill>
                  <a:srgbClr val="5D5D5D"/>
                </a:solidFill>
                <a:latin typeface="Calibri" charset="0"/>
              </a:rPr>
            </a:br>
            <a:r>
              <a:rPr lang="en-US" sz="2000" dirty="0">
                <a:solidFill>
                  <a:srgbClr val="5D5D5D"/>
                </a:solidFill>
                <a:latin typeface="Calibri" charset="0"/>
              </a:rPr>
              <a:t>resistant materials for joining dissimilar materials.</a:t>
            </a:r>
          </a:p>
          <a:p>
            <a:pPr algn="l">
              <a:spcBef>
                <a:spcPts val="0"/>
              </a:spcBef>
              <a:spcAft>
                <a:spcPts val="300"/>
              </a:spcAft>
              <a:defRPr/>
            </a:pPr>
            <a:r>
              <a:rPr lang="en-US" b="1" dirty="0">
                <a:solidFill>
                  <a:srgbClr val="006BA6"/>
                </a:solidFill>
                <a:latin typeface="Calibri"/>
                <a:cs typeface="Calibri"/>
              </a:rPr>
              <a:t>Research Details</a:t>
            </a:r>
          </a:p>
          <a:p>
            <a:pPr marL="215900" indent="-215900" algn="l">
              <a:spcAft>
                <a:spcPts val="200"/>
              </a:spcAft>
              <a:buFont typeface="Lucida Grande"/>
              <a:buChar char="−"/>
              <a:defRPr/>
            </a:pPr>
            <a:r>
              <a:rPr lang="en-US" sz="2000" dirty="0">
                <a:solidFill>
                  <a:srgbClr val="5D5D5D"/>
                </a:solidFill>
                <a:latin typeface="Calibri" charset="0"/>
              </a:rPr>
              <a:t>X-ray microtomography provided high-resolution, 3D images of the microscopic architecture of interlocking parts at different stages of compression.</a:t>
            </a:r>
          </a:p>
          <a:p>
            <a:pPr marL="215900" indent="-215900" algn="l">
              <a:spcAft>
                <a:spcPts val="600"/>
              </a:spcAft>
              <a:buFont typeface="Lucida Grande"/>
              <a:buChar char="−"/>
              <a:defRPr/>
            </a:pPr>
            <a:r>
              <a:rPr lang="en-US" sz="2000" dirty="0">
                <a:solidFill>
                  <a:srgbClr val="5D5D5D"/>
                </a:solidFill>
                <a:latin typeface="Calibri" charset="0"/>
              </a:rPr>
              <a:t>Biomimetic composites based on the observed structures show a considerable increase in toughness compared with a frequently used engineering joint.</a:t>
            </a:r>
          </a:p>
        </p:txBody>
      </p:sp>
      <p:sp>
        <p:nvSpPr>
          <p:cNvPr id="13" name="Rectangle 14">
            <a:extLst>
              <a:ext uri="{FF2B5EF4-FFF2-40B4-BE49-F238E27FC236}">
                <a16:creationId xmlns:a16="http://schemas.microsoft.com/office/drawing/2014/main" id="{5D9603CC-E6D1-044A-B40A-E2484F4648C0}"/>
              </a:ext>
            </a:extLst>
          </p:cNvPr>
          <p:cNvSpPr>
            <a:spLocks noChangeArrowheads="1"/>
          </p:cNvSpPr>
          <p:nvPr/>
        </p:nvSpPr>
        <p:spPr bwMode="auto">
          <a:xfrm>
            <a:off x="4489030" y="3116264"/>
            <a:ext cx="4454072" cy="83099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Microtomographic cross section of the elytra (exoskeletal forewings) of a diabolical ironclad beetle. Inset shows details of area in white rectangle, where an interdigitated joining architecture helps provide mechanical strength.</a:t>
            </a:r>
          </a:p>
        </p:txBody>
      </p:sp>
      <p:sp>
        <p:nvSpPr>
          <p:cNvPr id="3073" name="TextBox 2"/>
          <p:cNvSpPr txBox="1">
            <a:spLocks noChangeArrowheads="1"/>
          </p:cNvSpPr>
          <p:nvPr/>
        </p:nvSpPr>
        <p:spPr bwMode="auto">
          <a:xfrm>
            <a:off x="218941" y="6345315"/>
            <a:ext cx="8704938" cy="43088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J. Rivera et al., </a:t>
            </a:r>
            <a:r>
              <a:rPr lang="en-US" sz="1100" i="1" dirty="0">
                <a:solidFill>
                  <a:srgbClr val="313335"/>
                </a:solidFill>
                <a:latin typeface="Calibri" charset="0"/>
              </a:rPr>
              <a:t>Nature</a:t>
            </a:r>
            <a:r>
              <a:rPr lang="en-US" sz="1100" dirty="0">
                <a:solidFill>
                  <a:srgbClr val="313335"/>
                </a:solidFill>
                <a:latin typeface="Calibri" charset="0"/>
              </a:rPr>
              <a:t> </a:t>
            </a:r>
            <a:r>
              <a:rPr lang="en-US" sz="1100" b="1" dirty="0">
                <a:solidFill>
                  <a:srgbClr val="313335"/>
                </a:solidFill>
                <a:latin typeface="Calibri" charset="0"/>
              </a:rPr>
              <a:t>586</a:t>
            </a:r>
            <a:r>
              <a:rPr lang="en-US" sz="1100" dirty="0">
                <a:solidFill>
                  <a:srgbClr val="313335"/>
                </a:solidFill>
                <a:latin typeface="Calibri" charset="0"/>
              </a:rPr>
              <a:t>, 543 (2020). Work was performed at Lawrence Berkeley National Laboratory, ALS Beamline 8.3.2. Operation of the ALS is supported by the U.S. Department of Energy, Office of Science, Basic Energy Sciences program.</a:t>
            </a: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Microstructures Explain Beetle Exoskeleton Strength</a:t>
            </a:r>
          </a:p>
        </p:txBody>
      </p:sp>
      <p:cxnSp>
        <p:nvCxnSpPr>
          <p:cNvPr id="16" name="Straight Connector 15">
            <a:extLst>
              <a:ext uri="{FF2B5EF4-FFF2-40B4-BE49-F238E27FC236}">
                <a16:creationId xmlns:a16="http://schemas.microsoft.com/office/drawing/2014/main" id="{D3562C56-7AA6-9E43-838C-87B78C738BFD}"/>
              </a:ext>
            </a:extLst>
          </p:cNvPr>
          <p:cNvCxnSpPr>
            <a:cxnSpLocks/>
          </p:cNvCxnSpPr>
          <p:nvPr/>
        </p:nvCxnSpPr>
        <p:spPr bwMode="auto">
          <a:xfrm>
            <a:off x="4573205" y="4043260"/>
            <a:ext cx="4361658"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pic>
        <p:nvPicPr>
          <p:cNvPr id="3" name="Picture 2" descr="A picture containing indoor, bed, cup, table&#10;&#10;Description automatically generated">
            <a:extLst>
              <a:ext uri="{FF2B5EF4-FFF2-40B4-BE49-F238E27FC236}">
                <a16:creationId xmlns:a16="http://schemas.microsoft.com/office/drawing/2014/main" id="{022C0677-D0C8-5745-B5E2-9FB384B656B4}"/>
              </a:ext>
            </a:extLst>
          </p:cNvPr>
          <p:cNvPicPr>
            <a:picLocks noChangeAspect="1"/>
          </p:cNvPicPr>
          <p:nvPr/>
        </p:nvPicPr>
        <p:blipFill>
          <a:blip r:embed="rId4"/>
          <a:stretch>
            <a:fillRect/>
          </a:stretch>
        </p:blipFill>
        <p:spPr>
          <a:xfrm>
            <a:off x="4571410" y="867209"/>
            <a:ext cx="4371691" cy="2217394"/>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136609</TotalTime>
  <Words>505</Words>
  <Application>Microsoft Macintosh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Grande</vt:lpstr>
      <vt:lpstr>Times New Roman</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3525</cp:revision>
  <cp:lastPrinted>2012-02-01T00:57:17Z</cp:lastPrinted>
  <dcterms:created xsi:type="dcterms:W3CDTF">2018-03-25T21:08:11Z</dcterms:created>
  <dcterms:modified xsi:type="dcterms:W3CDTF">2020-11-25T09:33:11Z</dcterms:modified>
  <cp:category/>
</cp:coreProperties>
</file>