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89537" autoAdjust="0"/>
  </p:normalViewPr>
  <p:slideViewPr>
    <p:cSldViewPr snapToGrid="0">
      <p:cViewPr varScale="1">
        <p:scale>
          <a:sx n="106" d="100"/>
          <a:sy n="106" d="100"/>
        </p:scale>
        <p:origin x="2416" y="168"/>
      </p:cViewPr>
      <p:guideLst>
        <p:guide orient="horz" pos="2736"/>
        <p:guide pos="5472"/>
      </p:guideLst>
    </p:cSldViewPr>
  </p:slideViewPr>
  <p:outlineViewPr>
    <p:cViewPr>
      <p:scale>
        <a:sx n="33" d="100"/>
        <a:sy n="33" d="100"/>
      </p:scale>
      <p:origin x="0" y="0"/>
    </p:cViewPr>
  </p:outlineViewPr>
  <p:notesTextViewPr>
    <p:cViewPr>
      <p:scale>
        <a:sx n="120" d="100"/>
        <a:sy n="12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1/26/21</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rtl="0"/>
            <a:r>
              <a:rPr lang="en-US" sz="800" b="0" i="0" u="none" strike="noStrike" kern="1200">
                <a:solidFill>
                  <a:schemeClr val="tx1"/>
                </a:solidFill>
                <a:effectLst/>
                <a:latin typeface="Calibri" pitchFamily="28" charset="0"/>
                <a:ea typeface="ＭＳ Ｐゴシック" pitchFamily="28" charset="-128"/>
                <a:cs typeface="ＭＳ Ｐゴシック" charset="0"/>
              </a:rPr>
              <a:t>In spintronics research, two equally important topics have emerged in recent years: magnetic skyrmions and magnetic van der Waals materials. Magnetic skyrmions are extremely tiny and stable (i.e., “topologically protected”) swirls of spin. Their small size and high stability make skyrmions very attractive for use in high-density, low-power spintronic applications. Van der Waals (vdW) materials consist of weakly bonded, two-dimensional layers that exhibit highly tunable electronic properties. Recently, in some cases, vdW materials were also found to exhibit ferromagnetism, an exciting development that bodes well for new and potentially useful properties. The merging of these two developments would greatly expand the possibilities for fundamental and applied research. However, because magnetic vdW materials have lacked a key structural characteristic—the breaking of inversion symmetry—necessary for the formation of skyrmions, there has been little overlap between the two subject areas. In this work, researchers show unambiguously that magnetic coupling between a vdW material and cobalt/palladium multilayers leads to the spontaneous formation of magnetic skyrmions in the vdW material, without the need for inversion symmetry breaking or an external magnetic field.</a:t>
            </a:r>
          </a:p>
          <a:p>
            <a:pPr rtl="0"/>
            <a:endParaRPr lang="en-US" sz="800" b="0" i="0" u="none" strike="noStrike" kern="1200">
              <a:solidFill>
                <a:schemeClr val="tx1"/>
              </a:solidFill>
              <a:effectLst/>
              <a:latin typeface="Calibri" pitchFamily="28" charset="0"/>
              <a:ea typeface="ＭＳ Ｐゴシック" pitchFamily="28" charset="-128"/>
              <a:cs typeface="ＭＳ Ｐゴシック" charset="0"/>
            </a:endParaRPr>
          </a:p>
          <a:p>
            <a:pPr rtl="0"/>
            <a:r>
              <a:rPr lang="en-US" sz="800" b="0" i="0" u="none" strike="noStrike" kern="1200">
                <a:solidFill>
                  <a:schemeClr val="tx1"/>
                </a:solidFill>
                <a:effectLst/>
                <a:latin typeface="Calibri" pitchFamily="28" charset="0"/>
                <a:ea typeface="ＭＳ Ｐゴシック" pitchFamily="28" charset="-128"/>
                <a:cs typeface="ＭＳ Ｐゴシック" charset="0"/>
              </a:rPr>
              <a:t>Researchers: M. Yang, Q. Li, J.D. Carlström, F. Wang, and Z.Q. Qiu (Univ. of California, Berkeley); R.V. Chopdekar, C. Klewe, P. Shafer, and A.T. N’Diaye (ALS); R. Dhall, J. Turner, and C. Ophus (Berkeley Lab); J.W. Choi (Korea Institute of Science and Technology); G. Chen (Univ. of California, Davis); Y.Z. Wu (Fudan University, China); and C. Hwang (Korea Research Institute of Standards and Science).</a:t>
            </a:r>
          </a:p>
          <a:p>
            <a:pPr rtl="0"/>
            <a:endParaRPr lang="en-US" sz="800" b="0" i="0" u="none" strike="noStrike" kern="1200">
              <a:solidFill>
                <a:schemeClr val="tx1"/>
              </a:solidFill>
              <a:effectLst/>
              <a:latin typeface="Calibri" pitchFamily="28" charset="0"/>
              <a:ea typeface="ＭＳ Ｐゴシック" pitchFamily="28" charset="-128"/>
              <a:cs typeface="ＭＳ Ｐゴシック" charset="0"/>
            </a:endParaRPr>
          </a:p>
          <a:p>
            <a:pPr rtl="0"/>
            <a:r>
              <a:rPr lang="en-US" sz="800" b="0" i="0" u="none" strike="noStrike" kern="1200">
                <a:solidFill>
                  <a:schemeClr val="tx1"/>
                </a:solidFill>
                <a:effectLst/>
                <a:latin typeface="Calibri" pitchFamily="28" charset="0"/>
                <a:ea typeface="ＭＳ Ｐゴシック" pitchFamily="28" charset="-128"/>
                <a:cs typeface="ＭＳ Ｐゴシック" charset="0"/>
              </a:rPr>
              <a:t>Funding: U.S. Department of Energy, Office of Science, Basic Energy Sciences program (DOE BES), Korea Institute of Science and Technology Institutional Program, National Research Foundation of Korea, National Science Foundation, Univ. of California Office of the President, National Natural Science Foundation of China. Operation of the ALS is supported by DOE BES.</a:t>
            </a:r>
          </a:p>
          <a:p>
            <a:pPr rtl="0"/>
            <a:endParaRPr lang="en-US" sz="800" b="0" i="0" u="none" strike="noStrike" kern="1200">
              <a:solidFill>
                <a:schemeClr val="tx1"/>
              </a:solidFill>
              <a:effectLst/>
              <a:latin typeface="Calibri" pitchFamily="28" charset="0"/>
              <a:ea typeface="ＭＳ Ｐゴシック" pitchFamily="28" charset="-128"/>
              <a:cs typeface="ＭＳ Ｐゴシック" charset="0"/>
            </a:endParaRPr>
          </a:p>
          <a:p>
            <a:pPr rtl="0"/>
            <a:r>
              <a:rPr lang="en-US" sz="800" b="0" i="0" u="none" strike="noStrike" kern="1200">
                <a:solidFill>
                  <a:schemeClr val="tx1"/>
                </a:solidFill>
                <a:effectLst/>
                <a:latin typeface="Calibri" pitchFamily="28" charset="0"/>
                <a:ea typeface="ＭＳ Ｐゴシック" pitchFamily="28" charset="-128"/>
                <a:cs typeface="ＭＳ Ｐゴシック" charset="0"/>
              </a:rPr>
              <a:t>https://als.lbl.gov/from-stripes-to-skyrmions-in-a-surprising-material/</a:t>
            </a: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9">
            <a:extLst>
              <a:ext uri="{FF2B5EF4-FFF2-40B4-BE49-F238E27FC236}">
                <a16:creationId xmlns:a16="http://schemas.microsoft.com/office/drawing/2014/main" id="{9392D474-FC40-4C41-B03C-2642DDDEAE95}"/>
              </a:ext>
            </a:extLst>
          </p:cNvPr>
          <p:cNvSpPr>
            <a:spLocks noChangeArrowheads="1"/>
          </p:cNvSpPr>
          <p:nvPr/>
        </p:nvSpPr>
        <p:spPr bwMode="auto">
          <a:xfrm>
            <a:off x="0" y="3676284"/>
            <a:ext cx="9144000" cy="2616101"/>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Bef>
                <a:spcPts val="0"/>
              </a:spcBef>
              <a:spcAft>
                <a:spcPts val="0"/>
              </a:spcAft>
              <a:defRPr/>
            </a:pPr>
            <a:r>
              <a:rPr lang="en-US" b="1" dirty="0">
                <a:solidFill>
                  <a:srgbClr val="006BA6"/>
                </a:solidFill>
                <a:latin typeface="Calibri"/>
                <a:cs typeface="Calibri"/>
              </a:rPr>
              <a:t>Research</a:t>
            </a:r>
            <a:r>
              <a:rPr lang="en-US" sz="2000" b="1" dirty="0">
                <a:solidFill>
                  <a:srgbClr val="006BA6"/>
                </a:solidFill>
                <a:latin typeface="Calibri"/>
                <a:cs typeface="Calibri"/>
              </a:rPr>
              <a:t> </a:t>
            </a:r>
            <a:r>
              <a:rPr lang="en-US" b="1" dirty="0">
                <a:solidFill>
                  <a:srgbClr val="006BA6"/>
                </a:solidFill>
                <a:latin typeface="Calibri"/>
                <a:cs typeface="Calibri"/>
              </a:rPr>
              <a:t>Details</a:t>
            </a:r>
          </a:p>
          <a:p>
            <a:pPr marL="215900" indent="-215900" algn="l">
              <a:spcAft>
                <a:spcPts val="0"/>
              </a:spcAft>
              <a:buFont typeface="Lucida Grande"/>
              <a:buChar char="−"/>
              <a:defRPr/>
            </a:pPr>
            <a:r>
              <a:rPr lang="en-US" sz="2000" dirty="0">
                <a:solidFill>
                  <a:srgbClr val="5D5D5D"/>
                </a:solidFill>
                <a:latin typeface="Calibri" charset="0"/>
              </a:rPr>
              <a:t>Fe</a:t>
            </a:r>
            <a:r>
              <a:rPr lang="en-US" sz="2000" baseline="-25000" dirty="0">
                <a:solidFill>
                  <a:srgbClr val="5D5D5D"/>
                </a:solidFill>
                <a:latin typeface="Calibri" charset="0"/>
              </a:rPr>
              <a:t>3</a:t>
            </a:r>
            <a:r>
              <a:rPr lang="en-US" sz="2000" dirty="0">
                <a:solidFill>
                  <a:srgbClr val="5D5D5D"/>
                </a:solidFill>
                <a:latin typeface="Calibri" charset="0"/>
              </a:rPr>
              <a:t>GeTe</a:t>
            </a:r>
            <a:r>
              <a:rPr lang="en-US" sz="2000" baseline="-25000" dirty="0">
                <a:solidFill>
                  <a:srgbClr val="5D5D5D"/>
                </a:solidFill>
                <a:latin typeface="Calibri" charset="0"/>
              </a:rPr>
              <a:t>2</a:t>
            </a:r>
            <a:r>
              <a:rPr lang="en-US" sz="2000" dirty="0">
                <a:solidFill>
                  <a:srgbClr val="5D5D5D"/>
                </a:solidFill>
                <a:latin typeface="Calibri" charset="0"/>
              </a:rPr>
              <a:t> (FGT), a magnetic van der Waals material, </a:t>
            </a:r>
            <a:br>
              <a:rPr lang="en-US" sz="2000" dirty="0">
                <a:solidFill>
                  <a:srgbClr val="5D5D5D"/>
                </a:solidFill>
                <a:latin typeface="Calibri" charset="0"/>
              </a:rPr>
            </a:br>
            <a:r>
              <a:rPr lang="en-US" sz="2000" dirty="0">
                <a:solidFill>
                  <a:srgbClr val="5D5D5D"/>
                </a:solidFill>
                <a:latin typeface="Calibri" charset="0"/>
              </a:rPr>
              <a:t>was placed on a Pd spacer over Co/Pd multilayers.</a:t>
            </a:r>
          </a:p>
          <a:p>
            <a:pPr marL="215900" indent="-215900" algn="l">
              <a:spcAft>
                <a:spcPts val="0"/>
              </a:spcAft>
              <a:buFont typeface="Lucida Grande"/>
              <a:buChar char="−"/>
              <a:defRPr/>
            </a:pPr>
            <a:r>
              <a:rPr lang="en-US" sz="2000" dirty="0">
                <a:solidFill>
                  <a:srgbClr val="5D5D5D"/>
                </a:solidFill>
                <a:latin typeface="Calibri" charset="0"/>
              </a:rPr>
              <a:t>The wedge-shaped spacer tuned the strength of the FGT–Co/Pd coupling.</a:t>
            </a:r>
          </a:p>
          <a:p>
            <a:pPr marL="215900" indent="-215900" algn="l">
              <a:spcAft>
                <a:spcPts val="0"/>
              </a:spcAft>
              <a:buFont typeface="Lucida Grande"/>
              <a:buChar char="−"/>
              <a:defRPr/>
            </a:pPr>
            <a:r>
              <a:rPr lang="en-US" sz="2000" dirty="0">
                <a:solidFill>
                  <a:srgbClr val="5D5D5D"/>
                </a:solidFill>
                <a:latin typeface="Calibri" charset="0"/>
              </a:rPr>
              <a:t>Photoemission electron microscopy (PEEM) of the magnetic domains revealed that stripe domains broke down into bubbles with decreasing spacer thickness.</a:t>
            </a:r>
          </a:p>
          <a:p>
            <a:pPr marL="215900" indent="-215900" algn="l">
              <a:spcAft>
                <a:spcPts val="0"/>
              </a:spcAft>
              <a:buFont typeface="Lucida Grande"/>
              <a:buChar char="−"/>
              <a:defRPr/>
            </a:pPr>
            <a:r>
              <a:rPr lang="en-US" sz="2000" dirty="0">
                <a:solidFill>
                  <a:srgbClr val="5D5D5D"/>
                </a:solidFill>
                <a:latin typeface="Calibri" charset="0"/>
              </a:rPr>
              <a:t>Lorentz transmission electron microscopy (LTEM) confirmed that the bubbles were Néel-type skyrmions (radial pattern as opposed to vortex).</a:t>
            </a:r>
          </a:p>
        </p:txBody>
      </p:sp>
      <p:sp>
        <p:nvSpPr>
          <p:cNvPr id="3073" name="TextBox 2"/>
          <p:cNvSpPr txBox="1">
            <a:spLocks noChangeArrowheads="1"/>
          </p:cNvSpPr>
          <p:nvPr/>
        </p:nvSpPr>
        <p:spPr bwMode="auto">
          <a:xfrm>
            <a:off x="0" y="6264769"/>
            <a:ext cx="9144000" cy="60016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M. Yang, Q. Li, R.V. Chopdekar, R. Dhall, J. Turner, J.D. Carlström, C. Ophus, C. Klewe, P. Shafer, A.T. N’Diaye, J.W. Choi, </a:t>
            </a:r>
            <a:br>
              <a:rPr lang="en-US" sz="1100" dirty="0">
                <a:solidFill>
                  <a:srgbClr val="313335"/>
                </a:solidFill>
                <a:latin typeface="Calibri" charset="0"/>
              </a:rPr>
            </a:br>
            <a:r>
              <a:rPr lang="en-US" sz="1100" dirty="0">
                <a:solidFill>
                  <a:srgbClr val="313335"/>
                </a:solidFill>
                <a:latin typeface="Calibri" charset="0"/>
              </a:rPr>
              <a:t>G. Chen, Y.Z. Wu, C. Hwang, F. Wang, and Z.Q. Qiu, </a:t>
            </a:r>
            <a:r>
              <a:rPr lang="en-US" sz="1100" i="1" dirty="0">
                <a:solidFill>
                  <a:srgbClr val="313335"/>
                </a:solidFill>
                <a:latin typeface="Calibri" charset="0"/>
              </a:rPr>
              <a:t>Sci. Adv</a:t>
            </a:r>
            <a:r>
              <a:rPr lang="en-US" sz="1100" dirty="0">
                <a:solidFill>
                  <a:srgbClr val="313335"/>
                </a:solidFill>
                <a:latin typeface="Calibri" charset="0"/>
              </a:rPr>
              <a:t>. </a:t>
            </a:r>
            <a:r>
              <a:rPr lang="en-US" sz="1100" b="1" dirty="0">
                <a:solidFill>
                  <a:srgbClr val="313335"/>
                </a:solidFill>
                <a:latin typeface="Calibri" charset="0"/>
              </a:rPr>
              <a:t>6</a:t>
            </a:r>
            <a:r>
              <a:rPr lang="en-US" sz="1100" dirty="0">
                <a:solidFill>
                  <a:srgbClr val="313335"/>
                </a:solidFill>
                <a:latin typeface="Calibri" charset="0"/>
              </a:rPr>
              <a:t>, eabb5157 (2020). Work was performed at Lawrence Berkeley National Laboratory, Beamlines 4.0.2, 6.3.1, and 11.0.1. Operation of the ALS is supported by the U.S. Department of Energy, Office of Science, Basic Energy Sciences program.</a:t>
            </a: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From Stripes to Skyrmions in a Surprising Material</a:t>
            </a:r>
          </a:p>
        </p:txBody>
      </p:sp>
      <p:cxnSp>
        <p:nvCxnSpPr>
          <p:cNvPr id="16" name="Straight Connector 15">
            <a:extLst>
              <a:ext uri="{FF2B5EF4-FFF2-40B4-BE49-F238E27FC236}">
                <a16:creationId xmlns:a16="http://schemas.microsoft.com/office/drawing/2014/main" id="{D3562C56-7AA6-9E43-838C-87B78C738BFD}"/>
              </a:ext>
            </a:extLst>
          </p:cNvPr>
          <p:cNvCxnSpPr>
            <a:cxnSpLocks/>
          </p:cNvCxnSpPr>
          <p:nvPr/>
        </p:nvCxnSpPr>
        <p:spPr bwMode="auto">
          <a:xfrm>
            <a:off x="6126480" y="4631443"/>
            <a:ext cx="2896362"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11" name="Picture 10" descr="Diagram&#10;&#10;Description automatically generated">
            <a:extLst>
              <a:ext uri="{FF2B5EF4-FFF2-40B4-BE49-F238E27FC236}">
                <a16:creationId xmlns:a16="http://schemas.microsoft.com/office/drawing/2014/main" id="{BE4211CF-61A5-1F42-8695-2B74B5E7935E}"/>
              </a:ext>
            </a:extLst>
          </p:cNvPr>
          <p:cNvPicPr>
            <a:picLocks noChangeAspect="1"/>
          </p:cNvPicPr>
          <p:nvPr/>
        </p:nvPicPr>
        <p:blipFill>
          <a:blip r:embed="rId4"/>
          <a:stretch>
            <a:fillRect/>
          </a:stretch>
        </p:blipFill>
        <p:spPr>
          <a:xfrm>
            <a:off x="6080760" y="790698"/>
            <a:ext cx="2953512" cy="3104314"/>
          </a:xfrm>
          <a:prstGeom prst="rect">
            <a:avLst/>
          </a:prstGeom>
        </p:spPr>
      </p:pic>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6057899" y="3718824"/>
            <a:ext cx="3055865" cy="83099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(a) Schematic of the sample. (b) PEEM images of FGT magnetic domains at three different thicknesses of the Pd spacer layer. </a:t>
            </a:r>
            <a:r>
              <a:rPr lang="en-US" sz="1200" b="1" i="1" dirty="0">
                <a:solidFill>
                  <a:srgbClr val="006BA6"/>
                </a:solidFill>
              </a:rPr>
              <a:t>d</a:t>
            </a:r>
            <a:r>
              <a:rPr lang="en-US" sz="1200" b="1" baseline="-25000" dirty="0">
                <a:solidFill>
                  <a:srgbClr val="006BA6"/>
                </a:solidFill>
              </a:rPr>
              <a:t>Pd</a:t>
            </a:r>
            <a:r>
              <a:rPr lang="en-US" sz="1200" b="1" dirty="0">
                <a:solidFill>
                  <a:srgbClr val="006BA6"/>
                </a:solidFill>
              </a:rPr>
              <a:t> = spacer thickness.</a:t>
            </a:r>
          </a:p>
        </p:txBody>
      </p: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0" y="799347"/>
            <a:ext cx="6126480" cy="2985433"/>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12700" algn="l">
              <a:spcBef>
                <a:spcPts val="0"/>
              </a:spcBef>
              <a:spcAft>
                <a:spcPts val="0"/>
              </a:spcAft>
              <a:defRPr/>
            </a:pPr>
            <a:r>
              <a:rPr lang="en-US" b="1" dirty="0">
                <a:solidFill>
                  <a:srgbClr val="006BA6"/>
                </a:solidFill>
                <a:latin typeface="Calibri"/>
                <a:cs typeface="Calibri"/>
              </a:rPr>
              <a:t>Scientific Achievement</a:t>
            </a:r>
          </a:p>
          <a:p>
            <a:pPr marL="231775" algn="l">
              <a:spcAft>
                <a:spcPts val="0"/>
              </a:spcAft>
              <a:defRPr/>
            </a:pPr>
            <a:r>
              <a:rPr lang="en-US" sz="2000" dirty="0">
                <a:solidFill>
                  <a:srgbClr val="5D5D5D"/>
                </a:solidFill>
                <a:latin typeface="Calibri" charset="0"/>
              </a:rPr>
              <a:t>Researchers using the Advanced Light Source (ALS) showed that tiny bubbles of ordered spins (skyrmions) can be induced to form in a type of material previously considered incompatible with skyrmion formation.</a:t>
            </a:r>
          </a:p>
          <a:p>
            <a:pPr algn="l">
              <a:spcBef>
                <a:spcPts val="0"/>
              </a:spcBef>
              <a:spcAft>
                <a:spcPts val="0"/>
              </a:spcAft>
              <a:defRPr/>
            </a:pPr>
            <a:r>
              <a:rPr lang="en-US" b="1" dirty="0">
                <a:solidFill>
                  <a:srgbClr val="006BA6"/>
                </a:solidFill>
                <a:latin typeface="Calibri"/>
                <a:cs typeface="Calibri"/>
              </a:rPr>
              <a:t>Significance and Impact</a:t>
            </a:r>
          </a:p>
          <a:p>
            <a:pPr marL="231775" algn="l">
              <a:spcAft>
                <a:spcPts val="0"/>
              </a:spcAft>
              <a:defRPr/>
            </a:pPr>
            <a:r>
              <a:rPr lang="en-US" sz="2000" dirty="0">
                <a:solidFill>
                  <a:srgbClr val="5D5D5D"/>
                </a:solidFill>
                <a:latin typeface="Calibri" charset="0"/>
              </a:rPr>
              <a:t>The discovery opens up a new class of material sys-tems that exhibit technologically desirable nanoscale features attractive for spintronic applications.</a:t>
            </a:r>
            <a:endParaRPr lang="en-US" b="1" dirty="0">
              <a:solidFill>
                <a:srgbClr val="006BA6"/>
              </a:solidFill>
              <a:latin typeface="Calibri"/>
              <a:cs typeface="Calibri"/>
            </a:endParaRPr>
          </a:p>
        </p:txBody>
      </p:sp>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137457</TotalTime>
  <Words>731</Words>
  <Application>Microsoft Macintosh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3601</cp:revision>
  <cp:lastPrinted>2012-02-01T00:57:17Z</cp:lastPrinted>
  <dcterms:created xsi:type="dcterms:W3CDTF">2018-03-25T21:08:11Z</dcterms:created>
  <dcterms:modified xsi:type="dcterms:W3CDTF">2021-01-27T01:24:03Z</dcterms:modified>
  <cp:category/>
</cp:coreProperties>
</file>