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006BA6"/>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977"/>
    <p:restoredTop sz="85183" autoAdjust="0"/>
  </p:normalViewPr>
  <p:slideViewPr>
    <p:cSldViewPr snapToGrid="0">
      <p:cViewPr varScale="1">
        <p:scale>
          <a:sx n="100" d="100"/>
          <a:sy n="100" d="100"/>
        </p:scale>
        <p:origin x="2584" y="168"/>
      </p:cViewPr>
      <p:guideLst>
        <p:guide orient="horz" pos="2736"/>
        <p:guide pos="5472"/>
      </p:guideLst>
    </p:cSldViewPr>
  </p:slideViewPr>
  <p:outlineViewPr>
    <p:cViewPr>
      <p:scale>
        <a:sx n="33" d="100"/>
        <a:sy n="33" d="100"/>
      </p:scale>
      <p:origin x="0" y="0"/>
    </p:cViewPr>
  </p:outlineViewPr>
  <p:notesTextViewPr>
    <p:cViewPr>
      <p:scale>
        <a:sx n="114" d="100"/>
        <a:sy n="114" d="100"/>
      </p:scale>
      <p:origin x="0" y="-1104"/>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1/28/21</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 xmlns:ma14="http://schemas.microsoft.com/office/mac/drawingml/2011/main" xmlns:mv="urn:schemas-microsoft-com:mac:vml" xmlns:mc="http://schemas.openxmlformats.org/markup-compatibility/2006" val="1"/>
            </a:ex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a:lstStyle/>
          <a:p>
            <a:pPr rtl="0"/>
            <a:r>
              <a:rPr lang="en-US" sz="1200" b="0" i="0" kern="1200">
                <a:solidFill>
                  <a:schemeClr val="tx1"/>
                </a:solidFill>
                <a:effectLst/>
                <a:latin typeface="Calibri" pitchFamily="28" charset="0"/>
                <a:ea typeface="ＭＳ Ｐゴシック" pitchFamily="28" charset="-128"/>
                <a:cs typeface="ＭＳ Ｐゴシック" charset="0"/>
              </a:rPr>
              <a:t>A team of scientists from Berkeley Lab’s Molecular Foundry has designed a new crystalline material—called ZIOS (zinc imidazole salicylaldoxime)—that targets and traps copper ions from wastewater with unprecedented precision and speed. In designing ZIOS, the researchers were inspired by the way some copper-binding proteins use ring-shaped organic molecules (imidazoles) to capture copper ions in active sites. To mimic this, the researchers incorporated imidazole groups into supramolecular coordination complexes—large multimolecular complexes in which organic molecules are bound to a central metal atom. Intriguingly, ZIOS adsorbs copper ions 30 to 50 times faster than state-of-the-art copper adsorbents. The researchers used several x-ray techniques, including x-ray diffraction and near-edge x-ray absorption fine-structure (NEXAFS) spectroscopy at the ALS, to characterize the material and better understand the mechanisms leading to its ability to adsorb copper ions.</a:t>
            </a:r>
          </a:p>
          <a:p>
            <a:pPr rtl="0"/>
            <a:endParaRPr lang="en-US">
              <a:latin typeface="Calibri" charset="0"/>
              <a:ea typeface="ＭＳ Ｐゴシック" charset="0"/>
            </a:endParaRPr>
          </a:p>
          <a:p>
            <a:pPr>
              <a:spcAft>
                <a:spcPts val="1500"/>
              </a:spcAft>
            </a:pPr>
            <a:r>
              <a:rPr lang="en-SG" sz="1200" b="1" spc="20">
                <a:solidFill>
                  <a:srgbClr val="000000"/>
                </a:solidFill>
                <a:effectLst/>
                <a:latin typeface="Times New Roman" panose="02020603050405020304" pitchFamily="18" charset="0"/>
                <a:ea typeface="Times New Roman" panose="02020603050405020304" pitchFamily="18" charset="0"/>
              </a:rPr>
              <a:t>Researchers:</a:t>
            </a:r>
            <a:r>
              <a:rPr lang="en-US" sz="1200" spc="20">
                <a:solidFill>
                  <a:srgbClr val="000000"/>
                </a:solidFill>
                <a:effectLst/>
                <a:latin typeface="Times New Roman" panose="02020603050405020304" pitchFamily="18" charset="0"/>
                <a:ea typeface="Times New Roman" panose="02020603050405020304" pitchFamily="18" charset="0"/>
              </a:rPr>
              <a:t> </a:t>
            </a:r>
            <a:r>
              <a:rPr lang="en-US" sz="1200" b="0" i="0" u="none" strike="noStrike" kern="1200">
                <a:solidFill>
                  <a:schemeClr val="tx1"/>
                </a:solidFill>
                <a:effectLst/>
                <a:latin typeface="Calibri" pitchFamily="28" charset="0"/>
                <a:ea typeface="ＭＳ Ｐゴシック" pitchFamily="28" charset="-128"/>
                <a:cs typeface="ＭＳ Ｐゴシック" charset="0"/>
              </a:rPr>
              <a:t>N.T. Bui, E.W. Zaia, C. Dun, T.M. Mattox, P. Fiske, R. Kostecki, and J.J. Urban (Berkeley Lab); H. Kang and J.R. Long (Berkeley Lab and UC Berkeley); S.J. Teat, G.M. Su, Y.S. Liu, and J. Guo (ALS); C.-W. Pao and J.-L. Chen (National Synchrotron Radiation Research Center, Taiwan); and K.R. Meihaus (UC Berkeley).</a:t>
            </a:r>
            <a:endParaRPr lang="en-SG" sz="1200">
              <a:effectLst/>
              <a:latin typeface="Times New Roman" panose="02020603050405020304" pitchFamily="18" charset="0"/>
              <a:ea typeface="Times New Roman" panose="02020603050405020304" pitchFamily="18" charset="0"/>
            </a:endParaRPr>
          </a:p>
          <a:p>
            <a:pPr>
              <a:spcAft>
                <a:spcPts val="1500"/>
              </a:spcAft>
            </a:pPr>
            <a:endParaRPr lang="en-SG" sz="1200" b="1" spc="20">
              <a:solidFill>
                <a:srgbClr val="000000"/>
              </a:solidFill>
              <a:effectLst/>
              <a:latin typeface="Times New Roman" panose="02020603050405020304" pitchFamily="18" charset="0"/>
              <a:ea typeface="Times New Roman" panose="02020603050405020304" pitchFamily="18" charset="0"/>
            </a:endParaRPr>
          </a:p>
          <a:p>
            <a:pPr>
              <a:spcAft>
                <a:spcPts val="1500"/>
              </a:spcAft>
            </a:pPr>
            <a:r>
              <a:rPr lang="en-SG" sz="1200" b="1" spc="20">
                <a:solidFill>
                  <a:srgbClr val="000000"/>
                </a:solidFill>
                <a:effectLst/>
                <a:latin typeface="Times New Roman" panose="02020603050405020304" pitchFamily="18" charset="0"/>
                <a:ea typeface="Times New Roman" panose="02020603050405020304" pitchFamily="18" charset="0"/>
              </a:rPr>
              <a:t>Funding:</a:t>
            </a:r>
            <a:r>
              <a:rPr lang="en-SG" sz="1200" spc="20">
                <a:solidFill>
                  <a:srgbClr val="000000"/>
                </a:solidFill>
                <a:effectLst/>
                <a:latin typeface="Times New Roman" panose="02020603050405020304" pitchFamily="18" charset="0"/>
                <a:ea typeface="Times New Roman" panose="02020603050405020304" pitchFamily="18" charset="0"/>
              </a:rPr>
              <a:t> </a:t>
            </a:r>
            <a:r>
              <a:rPr lang="en-US" sz="1200" b="0" i="0" u="none" strike="noStrike" kern="1200">
                <a:solidFill>
                  <a:schemeClr val="tx1"/>
                </a:solidFill>
                <a:effectLst/>
                <a:latin typeface="Calibri" pitchFamily="28" charset="0"/>
                <a:ea typeface="ＭＳ Ｐゴシック" pitchFamily="28" charset="-128"/>
                <a:cs typeface="ＭＳ Ｐゴシック" charset="0"/>
              </a:rPr>
              <a:t>Berkeley Lab (Laboratory Directed Research and Development Program, Molecular Foundry) and the U.S. Department of Energy (DOE), Office of Energy Efficiency and Renewable Energy, Geothermal Technologies Office. Operation of the ALS is supported by the DOE Office of Science, Basic Energy Sciences program.</a:t>
            </a:r>
            <a:endParaRPr lang="en-SG" sz="1200" u="none">
              <a:solidFill>
                <a:schemeClr val="tx1"/>
              </a:solidFill>
              <a:effectLst/>
              <a:latin typeface="Times New Roman" panose="02020603050405020304" pitchFamily="18" charset="0"/>
              <a:ea typeface="Times New Roman" panose="02020603050405020304" pitchFamily="18" charset="0"/>
            </a:endParaRPr>
          </a:p>
          <a:p>
            <a:pPr>
              <a:spcAft>
                <a:spcPts val="1500"/>
              </a:spcAft>
            </a:pPr>
            <a:endParaRPr lang="en-US">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100">
                <a:latin typeface="Calibri" charset="0"/>
                <a:ea typeface="ＭＳ Ｐゴシック" charset="0"/>
              </a:rPr>
              <a:t>Full highlight: </a:t>
            </a:r>
            <a:r>
              <a:rPr lang="en-US" sz="1200" b="0" i="0" u="none" strike="noStrike" kern="1200">
                <a:solidFill>
                  <a:schemeClr val="tx1"/>
                </a:solidFill>
                <a:effectLst/>
                <a:latin typeface="Calibri" pitchFamily="28" charset="0"/>
                <a:ea typeface="ＭＳ Ｐゴシック" pitchFamily="28" charset="-128"/>
                <a:cs typeface="ＭＳ Ｐゴシック" charset="0"/>
              </a:rPr>
              <a:t>https://als.lbl.gov/molecular-complex-removes-copper-ions-from-water/</a:t>
            </a:r>
            <a:endParaRPr lang="en-US" sz="1000" b="0" i="0" u="none" strike="noStrike" kern="1200">
              <a:solidFill>
                <a:schemeClr val="tx1"/>
              </a:solidFill>
              <a:effectLst/>
              <a:latin typeface="Calibri" pitchFamily="28" charset="0"/>
              <a:ea typeface="ＭＳ Ｐゴシック" pitchFamily="28" charset="-128"/>
              <a:cs typeface="ＭＳ Ｐゴシック" charset="0"/>
            </a:endParaRPr>
          </a:p>
        </p:txBody>
      </p:sp>
    </p:spTree>
    <p:extLst>
      <p:ext uri="{BB962C8B-B14F-4D97-AF65-F5344CB8AC3E}">
        <p14:creationId xmlns:p14="http://schemas.microsoft.com/office/powerpoint/2010/main" val="20734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9">
            <a:extLst>
              <a:ext uri="{FF2B5EF4-FFF2-40B4-BE49-F238E27FC236}">
                <a16:creationId xmlns:a16="http://schemas.microsoft.com/office/drawing/2014/main" id="{A6B6F28F-4092-4743-91E4-CF430E7660AC}"/>
              </a:ext>
            </a:extLst>
          </p:cNvPr>
          <p:cNvSpPr>
            <a:spLocks noChangeArrowheads="1"/>
          </p:cNvSpPr>
          <p:nvPr/>
        </p:nvSpPr>
        <p:spPr bwMode="auto">
          <a:xfrm>
            <a:off x="-2" y="856339"/>
            <a:ext cx="6165275" cy="3395801"/>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marL="12700" algn="l">
              <a:spcBef>
                <a:spcPts val="0"/>
              </a:spcBef>
              <a:spcAft>
                <a:spcPts val="200"/>
              </a:spcAft>
              <a:defRPr/>
            </a:pPr>
            <a:r>
              <a:rPr lang="en-US" b="1" dirty="0">
                <a:solidFill>
                  <a:srgbClr val="006BA6"/>
                </a:solidFill>
                <a:latin typeface="Calibri"/>
                <a:cs typeface="Calibri"/>
              </a:rPr>
              <a:t>Scientific Achievement</a:t>
            </a:r>
          </a:p>
          <a:p>
            <a:pPr marL="231775" algn="l">
              <a:spcAft>
                <a:spcPts val="400"/>
              </a:spcAft>
              <a:defRPr/>
            </a:pPr>
            <a:r>
              <a:rPr lang="en-US" sz="2000" dirty="0">
                <a:solidFill>
                  <a:srgbClr val="5D5D5D"/>
                </a:solidFill>
                <a:latin typeface="Calibri" charset="0"/>
              </a:rPr>
              <a:t>X-ray analyses at the Advanced Light Source (ALS) provided key insights into the copper uptake mech-</a:t>
            </a:r>
            <a:br>
              <a:rPr lang="en-US" sz="2000" dirty="0">
                <a:solidFill>
                  <a:srgbClr val="5D5D5D"/>
                </a:solidFill>
                <a:latin typeface="Calibri" charset="0"/>
              </a:rPr>
            </a:br>
            <a:r>
              <a:rPr lang="en-US" sz="2000" dirty="0">
                <a:solidFill>
                  <a:srgbClr val="5D5D5D"/>
                </a:solidFill>
                <a:latin typeface="Calibri" charset="0"/>
              </a:rPr>
              <a:t>anisms in a new organic-inorganic hybrid material </a:t>
            </a:r>
            <a:br>
              <a:rPr lang="en-US" sz="2000" dirty="0">
                <a:solidFill>
                  <a:srgbClr val="5D5D5D"/>
                </a:solidFill>
                <a:latin typeface="Calibri" charset="0"/>
              </a:rPr>
            </a:br>
            <a:r>
              <a:rPr lang="en-US" sz="2000" dirty="0">
                <a:solidFill>
                  <a:srgbClr val="5D5D5D"/>
                </a:solidFill>
                <a:latin typeface="Calibri" charset="0"/>
              </a:rPr>
              <a:t>that quickly and selectively removes copper ions </a:t>
            </a:r>
            <a:br>
              <a:rPr lang="en-US" sz="2000" dirty="0">
                <a:solidFill>
                  <a:srgbClr val="5D5D5D"/>
                </a:solidFill>
                <a:latin typeface="Calibri" charset="0"/>
              </a:rPr>
            </a:br>
            <a:r>
              <a:rPr lang="en-US" sz="2000" dirty="0">
                <a:solidFill>
                  <a:srgbClr val="5D5D5D"/>
                </a:solidFill>
                <a:latin typeface="Calibri" charset="0"/>
              </a:rPr>
              <a:t>from water.</a:t>
            </a:r>
          </a:p>
          <a:p>
            <a:pPr algn="l">
              <a:spcBef>
                <a:spcPts val="0"/>
              </a:spcBef>
              <a:spcAft>
                <a:spcPts val="200"/>
              </a:spcAft>
              <a:defRPr/>
            </a:pPr>
            <a:r>
              <a:rPr lang="en-US" b="1" dirty="0">
                <a:solidFill>
                  <a:srgbClr val="006BA6"/>
                </a:solidFill>
                <a:latin typeface="Calibri"/>
                <a:cs typeface="Calibri"/>
              </a:rPr>
              <a:t>Significance and Impact</a:t>
            </a:r>
          </a:p>
          <a:p>
            <a:pPr marL="231775" algn="l">
              <a:spcAft>
                <a:spcPts val="400"/>
              </a:spcAft>
              <a:defRPr/>
            </a:pPr>
            <a:r>
              <a:rPr lang="en-US" sz="2000" dirty="0">
                <a:solidFill>
                  <a:srgbClr val="5D5D5D"/>
                </a:solidFill>
                <a:latin typeface="Calibri" charset="0"/>
              </a:rPr>
              <a:t>The material provides an efficient tool for copper remediation as well as a blueprint for creating other hybrid materials for removing toxic metals from water.</a:t>
            </a:r>
            <a:endParaRPr lang="en-US" b="1" dirty="0">
              <a:solidFill>
                <a:srgbClr val="006BA6"/>
              </a:solidFill>
              <a:latin typeface="Calibri"/>
              <a:cs typeface="Calibri"/>
            </a:endParaRPr>
          </a:p>
        </p:txBody>
      </p:sp>
      <p:sp>
        <p:nvSpPr>
          <p:cNvPr id="11" name="Rectangle 19">
            <a:extLst>
              <a:ext uri="{FF2B5EF4-FFF2-40B4-BE49-F238E27FC236}">
                <a16:creationId xmlns:a16="http://schemas.microsoft.com/office/drawing/2014/main" id="{4490FEFF-3B3D-414F-84F5-0ECF5F901C6B}"/>
              </a:ext>
            </a:extLst>
          </p:cNvPr>
          <p:cNvSpPr>
            <a:spLocks noChangeArrowheads="1"/>
          </p:cNvSpPr>
          <p:nvPr/>
        </p:nvSpPr>
        <p:spPr bwMode="auto">
          <a:xfrm>
            <a:off x="0" y="4164431"/>
            <a:ext cx="9144000" cy="2077492"/>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algn="l">
              <a:spcBef>
                <a:spcPts val="0"/>
              </a:spcBef>
              <a:spcAft>
                <a:spcPts val="200"/>
              </a:spcAft>
              <a:defRPr/>
            </a:pPr>
            <a:r>
              <a:rPr lang="en-US" b="1" dirty="0">
                <a:solidFill>
                  <a:srgbClr val="006BA6"/>
                </a:solidFill>
                <a:latin typeface="Calibri"/>
                <a:cs typeface="Calibri"/>
              </a:rPr>
              <a:t>Research Details</a:t>
            </a:r>
          </a:p>
          <a:p>
            <a:pPr marL="215900" indent="-215900" algn="l">
              <a:spcAft>
                <a:spcPts val="200"/>
              </a:spcAft>
              <a:buFont typeface="Lucida Grande"/>
              <a:buChar char="−"/>
              <a:defRPr/>
            </a:pPr>
            <a:r>
              <a:rPr lang="en-US" sz="2000" dirty="0">
                <a:solidFill>
                  <a:srgbClr val="5D5D5D"/>
                </a:solidFill>
                <a:latin typeface="Calibri" charset="0"/>
              </a:rPr>
              <a:t>Bio-inspired ZIOS (zinc imidazole salicylaldoxime) designed at Molecuar Foundry.</a:t>
            </a:r>
          </a:p>
          <a:p>
            <a:pPr marL="215900" indent="-215900" algn="l">
              <a:spcAft>
                <a:spcPts val="200"/>
              </a:spcAft>
              <a:buFont typeface="Lucida Grande"/>
              <a:buChar char="−"/>
              <a:defRPr/>
            </a:pPr>
            <a:r>
              <a:rPr lang="en-US" sz="2000" dirty="0">
                <a:solidFill>
                  <a:srgbClr val="5D5D5D"/>
                </a:solidFill>
                <a:latin typeface="Calibri" charset="0"/>
              </a:rPr>
              <a:t>ALS x-ray diffraction and spectroscopy provided structural and chemical clues as to the mechanism behind ZIOS’s surprisingly high copper-ion uptake.</a:t>
            </a:r>
          </a:p>
          <a:p>
            <a:pPr marL="215900" indent="-215900" algn="l">
              <a:spcAft>
                <a:spcPts val="600"/>
              </a:spcAft>
              <a:buFont typeface="Lucida Grande"/>
              <a:buChar char="−"/>
              <a:defRPr/>
            </a:pPr>
            <a:r>
              <a:rPr lang="en-US" sz="2000" dirty="0">
                <a:solidFill>
                  <a:srgbClr val="5D5D5D"/>
                </a:solidFill>
                <a:latin typeface="Calibri" charset="0"/>
              </a:rPr>
              <a:t>Molecular dynamics simulations confirmed hypothesis that framework expands in water, opening channels for adsorption of copper ions.</a:t>
            </a:r>
          </a:p>
        </p:txBody>
      </p:sp>
      <p:sp>
        <p:nvSpPr>
          <p:cNvPr id="13" name="Rectangle 14">
            <a:extLst>
              <a:ext uri="{FF2B5EF4-FFF2-40B4-BE49-F238E27FC236}">
                <a16:creationId xmlns:a16="http://schemas.microsoft.com/office/drawing/2014/main" id="{5D9603CC-E6D1-044A-B40A-E2484F4648C0}"/>
              </a:ext>
            </a:extLst>
          </p:cNvPr>
          <p:cNvSpPr>
            <a:spLocks noChangeArrowheads="1"/>
          </p:cNvSpPr>
          <p:nvPr/>
        </p:nvSpPr>
        <p:spPr bwMode="auto">
          <a:xfrm>
            <a:off x="6165273" y="3326686"/>
            <a:ext cx="2934118" cy="1015663"/>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p>
            <a:pPr algn="l">
              <a:spcAft>
                <a:spcPts val="400"/>
              </a:spcAft>
            </a:pPr>
            <a:r>
              <a:rPr lang="en-US" sz="1200" b="1" dirty="0">
                <a:solidFill>
                  <a:srgbClr val="006BA6"/>
                </a:solidFill>
              </a:rPr>
              <a:t>Example of spectroscopy data for  ZIOS and ZIF-8 (a state-of-the-art ion adsorbent) before and after copper adsorption. Inset: Structure of ZIOS obtained from x-ray diffraction data.</a:t>
            </a:r>
          </a:p>
        </p:txBody>
      </p:sp>
      <p:sp>
        <p:nvSpPr>
          <p:cNvPr id="3073" name="TextBox 2"/>
          <p:cNvSpPr txBox="1">
            <a:spLocks noChangeArrowheads="1"/>
          </p:cNvSpPr>
          <p:nvPr/>
        </p:nvSpPr>
        <p:spPr bwMode="auto">
          <a:xfrm>
            <a:off x="-2" y="6219086"/>
            <a:ext cx="9144001" cy="600164"/>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en-US" sz="1100" dirty="0">
                <a:solidFill>
                  <a:srgbClr val="313335"/>
                </a:solidFill>
                <a:latin typeface="Calibri" charset="0"/>
              </a:rPr>
              <a:t>Publication about this research: N.T. Bui, H. Kang, S.J. Teat, G.M. Su, C.-W. Pao, Y.S. Liu, E.W. Zaia, J. Guo, J.-L. Chen, K.R. Meihaus, C. Dun, T.M. Mattox, J.R. Long, P. Fiske, R. Kostecki, and J.J. Urban, </a:t>
            </a:r>
            <a:r>
              <a:rPr lang="en-US" sz="1100" i="1" dirty="0">
                <a:solidFill>
                  <a:srgbClr val="313335"/>
                </a:solidFill>
                <a:latin typeface="Calibri" charset="0"/>
              </a:rPr>
              <a:t>Nat. Commun.</a:t>
            </a:r>
            <a:r>
              <a:rPr lang="en-US" sz="1100" dirty="0">
                <a:solidFill>
                  <a:srgbClr val="313335"/>
                </a:solidFill>
                <a:latin typeface="Calibri" charset="0"/>
              </a:rPr>
              <a:t> </a:t>
            </a:r>
            <a:r>
              <a:rPr lang="en-US" sz="1100" b="1" dirty="0">
                <a:solidFill>
                  <a:srgbClr val="313335"/>
                </a:solidFill>
                <a:latin typeface="Calibri" charset="0"/>
              </a:rPr>
              <a:t>11</a:t>
            </a:r>
            <a:r>
              <a:rPr lang="en-US" sz="1100" dirty="0">
                <a:solidFill>
                  <a:srgbClr val="313335"/>
                </a:solidFill>
                <a:latin typeface="Calibri" charset="0"/>
              </a:rPr>
              <a:t>, 3947 (2020). Work was performed at Lawrence Berkeley National Laboratory, Molecular Foundry and ALS Beamlines 6.3.2 and 12.2.1. Operation of the ALS is supported by the U.S. Department of Energy, Office of Science, Basic Energy Sciences program.</a:t>
            </a:r>
          </a:p>
        </p:txBody>
      </p:sp>
      <p:sp>
        <p:nvSpPr>
          <p:cNvPr id="10" name="Title 1"/>
          <p:cNvSpPr txBox="1">
            <a:spLocks/>
          </p:cNvSpPr>
          <p:nvPr/>
        </p:nvSpPr>
        <p:spPr>
          <a:xfrm>
            <a:off x="611482" y="109074"/>
            <a:ext cx="8525143"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dirty="0">
                <a:solidFill>
                  <a:srgbClr val="00395A"/>
                </a:solidFill>
                <a:latin typeface="Calibri"/>
                <a:cs typeface="Calibri"/>
              </a:rPr>
              <a:t>Molecular Complex Removes Copper Ions from Water</a:t>
            </a:r>
          </a:p>
        </p:txBody>
      </p:sp>
      <p:cxnSp>
        <p:nvCxnSpPr>
          <p:cNvPr id="16" name="Straight Connector 15">
            <a:extLst>
              <a:ext uri="{FF2B5EF4-FFF2-40B4-BE49-F238E27FC236}">
                <a16:creationId xmlns:a16="http://schemas.microsoft.com/office/drawing/2014/main" id="{D3562C56-7AA6-9E43-838C-87B78C738BFD}"/>
              </a:ext>
            </a:extLst>
          </p:cNvPr>
          <p:cNvCxnSpPr>
            <a:cxnSpLocks/>
          </p:cNvCxnSpPr>
          <p:nvPr/>
        </p:nvCxnSpPr>
        <p:spPr bwMode="auto">
          <a:xfrm>
            <a:off x="6234548" y="4403482"/>
            <a:ext cx="2698590" cy="0"/>
          </a:xfrm>
          <a:prstGeom prst="line">
            <a:avLst/>
          </a:prstGeom>
          <a:solidFill>
            <a:schemeClr val="accent1"/>
          </a:solidFill>
          <a:ln w="19050" cap="flat" cmpd="sng" algn="ctr">
            <a:solidFill>
              <a:srgbClr val="006BA6"/>
            </a:solidFill>
            <a:prstDash val="solid"/>
            <a:round/>
            <a:headEnd type="none" w="med" len="med"/>
            <a:tailEnd type="none" w="med" len="med"/>
          </a:ln>
          <a:effectLst/>
        </p:spPr>
      </p:cxnSp>
      <p:pic>
        <p:nvPicPr>
          <p:cNvPr id="6" name="Picture 5" descr="Chart&#10;&#10;Description automatically generated">
            <a:extLst>
              <a:ext uri="{FF2B5EF4-FFF2-40B4-BE49-F238E27FC236}">
                <a16:creationId xmlns:a16="http://schemas.microsoft.com/office/drawing/2014/main" id="{F5810759-82F8-574C-95CD-30AF89000615}"/>
              </a:ext>
            </a:extLst>
          </p:cNvPr>
          <p:cNvPicPr>
            <a:picLocks noChangeAspect="1"/>
          </p:cNvPicPr>
          <p:nvPr/>
        </p:nvPicPr>
        <p:blipFill>
          <a:blip r:embed="rId4"/>
          <a:stretch>
            <a:fillRect/>
          </a:stretch>
        </p:blipFill>
        <p:spPr>
          <a:xfrm>
            <a:off x="5906365" y="785689"/>
            <a:ext cx="3082189" cy="2500975"/>
          </a:xfrm>
          <a:prstGeom prst="rect">
            <a:avLst/>
          </a:prstGeom>
        </p:spPr>
      </p:pic>
    </p:spTree>
    <p:extLst>
      <p:ext uri="{BB962C8B-B14F-4D97-AF65-F5344CB8AC3E}">
        <p14:creationId xmlns:p14="http://schemas.microsoft.com/office/powerpoint/2010/main" val="68226832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138039</TotalTime>
  <Words>641</Words>
  <Application>Microsoft Macintosh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Lucida Grande</vt:lpstr>
      <vt:lpstr>Times New Roman</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Andreas Scholl</dc:creator>
  <cp:keywords/>
  <dc:description/>
  <cp:lastModifiedBy>Lori Tamura</cp:lastModifiedBy>
  <cp:revision>3549</cp:revision>
  <cp:lastPrinted>2012-02-01T00:57:17Z</cp:lastPrinted>
  <dcterms:created xsi:type="dcterms:W3CDTF">2018-03-25T21:08:11Z</dcterms:created>
  <dcterms:modified xsi:type="dcterms:W3CDTF">2021-01-28T20:02:27Z</dcterms:modified>
  <cp:category/>
</cp:coreProperties>
</file>