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2" r:id="rId2"/>
  </p:sldMasterIdLst>
  <p:notesMasterIdLst>
    <p:notesMasterId r:id="rId4"/>
  </p:notesMasterIdLst>
  <p:sldIdLst>
    <p:sldId id="271" r:id="rId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Wh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6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26"/>
    <p:restoredTop sz="90105" autoAdjust="0"/>
  </p:normalViewPr>
  <p:slideViewPr>
    <p:cSldViewPr snapToGrid="0">
      <p:cViewPr>
        <p:scale>
          <a:sx n="100" d="100"/>
          <a:sy n="100" d="100"/>
        </p:scale>
        <p:origin x="2096" y="1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8" d="100"/>
          <a:sy n="88" d="100"/>
        </p:scale>
        <p:origin x="366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40"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41"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42"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43" name="PlaceHolder 5"/>
          <p:cNvSpPr>
            <a:spLocks noGrp="1"/>
          </p:cNvSpPr>
          <p:nvPr>
            <p:ph type="sldNum"/>
          </p:nvPr>
        </p:nvSpPr>
        <p:spPr>
          <a:xfrm>
            <a:off x="4399200" y="9555480"/>
            <a:ext cx="3372840" cy="502560"/>
          </a:xfrm>
          <a:prstGeom prst="rect">
            <a:avLst/>
          </a:prstGeom>
        </p:spPr>
        <p:txBody>
          <a:bodyPr lIns="0" tIns="0" rIns="0" bIns="0" anchor="b"/>
          <a:lstStyle/>
          <a:p>
            <a:pPr algn="r"/>
            <a:fld id="{18C5ADA7-3C0E-4B24-9647-5CCC55B5DF92}" type="slidenum">
              <a:rPr lang="en-US" sz="1400">
                <a:latin typeface="Times New Roman"/>
              </a:rPr>
              <a:t>‹#›</a:t>
            </a:fld>
            <a:endParaRPr/>
          </a:p>
        </p:txBody>
      </p:sp>
    </p:spTree>
    <p:extLst>
      <p:ext uri="{BB962C8B-B14F-4D97-AF65-F5344CB8AC3E}">
        <p14:creationId xmlns:p14="http://schemas.microsoft.com/office/powerpoint/2010/main" val="254220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kern="1200">
                <a:solidFill>
                  <a:schemeClr val="tx1"/>
                </a:solidFill>
                <a:effectLst/>
                <a:latin typeface="Calibri" pitchFamily="28" charset="0"/>
                <a:ea typeface="ＭＳ Ｐゴシック" pitchFamily="28" charset="-128"/>
                <a:cs typeface="ＭＳ Ｐゴシック" charset="0"/>
              </a:rPr>
              <a:t>As COVID-19 rapidly spread around the globe in 2020, researchers sought explanations for the disease’s peculiar virulence. Structural biologists at UC Berkeley and Berkeley Lab compared SARS-CoV-2, the virus that causes COVID-19, with other coronaviruses to determine a molecular basis for the severity of the disease. They found a mutation that produced a protein twice the size of corresponding proteins in other coronaviruses. In x-ray crystallography studies at the Berkeley Center for Structural Biology and the Advanced Light Source, they solved the crystal structure of this protein, ORF8, and discovered new regions never before seen in other coronaviruses. These regions allow the ORF8 protein to form large complexes, which may enable the virus to evade or suppress an immune response. By characterizing a completely new viral protein structure, these researchers have laid the groundwork for further studies into the structure/function relationships of ORF8 enabling a full understanding of the role of ORF8 in the COVID-19 pandemic.</a:t>
            </a:r>
          </a:p>
          <a:p>
            <a:pPr rtl="0"/>
            <a:endParaRPr lang="en-US">
              <a:latin typeface="Calibri" charset="0"/>
              <a:ea typeface="ＭＳ Ｐゴシック" charset="0"/>
            </a:endParaRPr>
          </a:p>
          <a:p>
            <a:pPr rtl="0"/>
            <a:r>
              <a:rPr lang="en-US" b="1">
                <a:latin typeface="Calibri" charset="0"/>
                <a:ea typeface="ＭＳ Ｐゴシック" charset="0"/>
              </a:rPr>
              <a:t>Researchers:</a:t>
            </a:r>
            <a:r>
              <a:rPr lang="en-US">
                <a:latin typeface="Calibri" charset="0"/>
                <a:ea typeface="ＭＳ Ｐゴシック" charset="0"/>
              </a:rPr>
              <a:t> T.G. Flower, C.Z. Buffalo, R.M. Hooy, and X. Ren (University of California, Berkeley); M. Allaire (Berkeley Lab); and J.H. Hurley (University of California, Berkeley, and Berkeley Lab).</a:t>
            </a:r>
          </a:p>
          <a:p>
            <a:pPr rtl="0"/>
            <a:endParaRPr lang="en-US">
              <a:latin typeface="Calibri" charset="0"/>
              <a:ea typeface="ＭＳ Ｐゴシック" charset="0"/>
            </a:endParaRPr>
          </a:p>
          <a:p>
            <a:pPr rtl="0"/>
            <a:r>
              <a:rPr lang="en-US" b="1">
                <a:latin typeface="Calibri" charset="0"/>
                <a:ea typeface="ＭＳ Ｐゴシック" charset="0"/>
              </a:rPr>
              <a:t>Funding:</a:t>
            </a:r>
            <a:r>
              <a:rPr lang="en-US">
                <a:latin typeface="Calibri" charset="0"/>
                <a:ea typeface="ＭＳ Ｐゴシック" charset="0"/>
              </a:rPr>
              <a:t> University of California Office of the President, National Institutes of Health, and Howard Hughes Medical Institute. Operation of the ALS is supported by the U.S. Department of Energy, Office of Science, Basic Energy Sciences program.</a:t>
            </a:r>
          </a:p>
          <a:p>
            <a:pPr>
              <a:spcAft>
                <a:spcPts val="1500"/>
              </a:spcAft>
            </a:pPr>
            <a:endParaRPr lang="en-US">
              <a:latin typeface="Calibri" charset="0"/>
              <a:ea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100">
                <a:latin typeface="Calibri" charset="0"/>
                <a:ea typeface="ＭＳ Ｐゴシック" charset="0"/>
              </a:rPr>
              <a:t>Full highlight: </a:t>
            </a:r>
            <a:r>
              <a:rPr lang="en-US" sz="1200" b="0" i="0" u="none" strike="noStrike" kern="1200">
                <a:solidFill>
                  <a:schemeClr val="tx1"/>
                </a:solidFill>
                <a:effectLst/>
                <a:latin typeface="Calibri" pitchFamily="28" charset="0"/>
                <a:ea typeface="ＭＳ Ｐゴシック" pitchFamily="28" charset="-128"/>
                <a:cs typeface="ＭＳ Ｐゴシック" charset="0"/>
              </a:rPr>
              <a:t>https://als.lbl.gov/mystery-protein-increases-covid-19-severity/</a:t>
            </a:r>
            <a:endParaRPr lang="en-US" sz="1000" b="0" i="0" u="none" strike="noStrike" kern="1200">
              <a:solidFill>
                <a:schemeClr val="tx1"/>
              </a:solidFill>
              <a:effectLst/>
              <a:latin typeface="Calibri" pitchFamily="28" charset="0"/>
              <a:ea typeface="ＭＳ Ｐゴシック" pitchFamily="28" charset="-128"/>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0A8A-16C0-4562-AD3A-B1BC2569C6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3836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bwMode="auto">
          <a:xfrm>
            <a:off x="353962" y="0"/>
            <a:ext cx="8412480" cy="731520"/>
          </a:xfrm>
          <a:prstGeom prst="rect">
            <a:avLst/>
          </a:prstGeom>
          <a:noFill/>
          <a:ln w="9525">
            <a:noFill/>
            <a:miter lim="800000"/>
            <a:headEnd/>
            <a:tailEnd/>
          </a:ln>
        </p:spPr>
        <p:txBody>
          <a:bodyPr/>
          <a:lstStyle>
            <a:lvl1pPr>
              <a:defRPr sz="2600" b="1">
                <a:solidFill>
                  <a:schemeClr val="accent3"/>
                </a:solidFill>
              </a:defRPr>
            </a:lvl1pPr>
          </a:lstStyle>
          <a:p>
            <a:pPr lvl="0"/>
            <a:r>
              <a:rPr lang="en-US" dirty="0"/>
              <a:t>Click to edit Master title style</a:t>
            </a:r>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extLst>
      <p:ext uri="{BB962C8B-B14F-4D97-AF65-F5344CB8AC3E}">
        <p14:creationId xmlns:p14="http://schemas.microsoft.com/office/powerpoint/2010/main" val="4119283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1058960385"/>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4"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331779128"/>
      </p:ext>
    </p:extLst>
  </p:cSld>
  <p:clrMap bg1="lt1" tx1="dk1" bg2="lt2" tx2="dk2" accent1="accent1" accent2="accent2" accent3="accent3" accent4="accent4" accent5="accent5" accent6="accent6" hlink="hlink" folHlink="folHlink"/>
  <p:sldLayoutIdLst>
    <p:sldLayoutId id="2147483663" r:id="rId1"/>
  </p:sldLayoutIdLst>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E78818-FE7D-2E44-8305-F4AF3AF52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097" y="915877"/>
            <a:ext cx="3041650" cy="1850694"/>
          </a:xfrm>
          <a:prstGeom prst="rect">
            <a:avLst/>
          </a:prstGeom>
        </p:spPr>
      </p:pic>
      <p:sp>
        <p:nvSpPr>
          <p:cNvPr id="2" name="Content Placeholder 1"/>
          <p:cNvSpPr>
            <a:spLocks noGrp="1"/>
          </p:cNvSpPr>
          <p:nvPr>
            <p:ph idx="1"/>
          </p:nvPr>
        </p:nvSpPr>
        <p:spPr>
          <a:xfrm>
            <a:off x="88900" y="873979"/>
            <a:ext cx="5905500" cy="2330893"/>
          </a:xfrm>
        </p:spPr>
        <p:txBody>
          <a:bodyPr/>
          <a:lstStyle/>
          <a:p>
            <a:pPr marL="0">
              <a:spcBef>
                <a:spcPts val="0"/>
              </a:spcBef>
              <a:spcAft>
                <a:spcPts val="300"/>
              </a:spcAft>
              <a:buNone/>
            </a:pPr>
            <a:r>
              <a:rPr lang="en-US" sz="2000" dirty="0">
                <a:solidFill>
                  <a:schemeClr val="accent3"/>
                </a:solidFill>
              </a:rPr>
              <a:t>Scientific Achievement</a:t>
            </a:r>
          </a:p>
          <a:p>
            <a:pPr marL="238125" lvl="1" indent="0">
              <a:spcBef>
                <a:spcPts val="0"/>
              </a:spcBef>
              <a:spcAft>
                <a:spcPts val="900"/>
              </a:spcAft>
              <a:buNone/>
            </a:pPr>
            <a:r>
              <a:rPr lang="en-US" sz="1800" b="1" dirty="0">
                <a:solidFill>
                  <a:schemeClr val="tx1"/>
                </a:solidFill>
                <a:latin typeface="+mn-lt"/>
              </a:rPr>
              <a:t>Using the Advanced Light Source (ALS), researchers solved the structure of ORF8, a protein specific to SARS-CoV-2.</a:t>
            </a:r>
            <a:endParaRPr lang="en-US" sz="800" b="1" i="1" dirty="0">
              <a:solidFill>
                <a:srgbClr val="106636"/>
              </a:solidFill>
            </a:endParaRPr>
          </a:p>
          <a:p>
            <a:pPr marL="0" lvl="0" indent="0">
              <a:spcBef>
                <a:spcPts val="0"/>
              </a:spcBef>
              <a:spcAft>
                <a:spcPts val="300"/>
              </a:spcAft>
              <a:buNone/>
            </a:pPr>
            <a:r>
              <a:rPr lang="en-US" sz="2000" dirty="0">
                <a:solidFill>
                  <a:schemeClr val="accent3"/>
                </a:solidFill>
              </a:rPr>
              <a:t>Significance and Impact</a:t>
            </a:r>
          </a:p>
          <a:p>
            <a:pPr marL="238125" lvl="1" indent="0">
              <a:spcBef>
                <a:spcPts val="0"/>
              </a:spcBef>
              <a:spcAft>
                <a:spcPts val="900"/>
              </a:spcAft>
              <a:buNone/>
            </a:pPr>
            <a:r>
              <a:rPr lang="en-US" sz="1800" b="1" dirty="0">
                <a:solidFill>
                  <a:schemeClr val="tx1"/>
                </a:solidFill>
                <a:latin typeface="+mn-lt"/>
              </a:rPr>
              <a:t>Understanding the structure of ORF8 opens the door </a:t>
            </a:r>
            <a:br>
              <a:rPr lang="en-US" sz="1800" b="1" dirty="0">
                <a:solidFill>
                  <a:schemeClr val="tx1"/>
                </a:solidFill>
                <a:latin typeface="+mn-lt"/>
              </a:rPr>
            </a:br>
            <a:r>
              <a:rPr lang="en-US" sz="1800" b="1" dirty="0">
                <a:solidFill>
                  <a:schemeClr val="tx1"/>
                </a:solidFill>
                <a:latin typeface="+mn-lt"/>
              </a:rPr>
              <a:t>to therapy studies targeting SARS-CoV-2, the virus responsible for causing COVID-19.</a:t>
            </a:r>
            <a:endParaRPr lang="en-US" sz="2000" b="1" dirty="0">
              <a:solidFill>
                <a:schemeClr val="tx1"/>
              </a:solidFill>
              <a:latin typeface="+mn-lt"/>
            </a:endParaRPr>
          </a:p>
        </p:txBody>
      </p:sp>
      <p:sp>
        <p:nvSpPr>
          <p:cNvPr id="3" name="Title 2"/>
          <p:cNvSpPr>
            <a:spLocks noGrp="1"/>
          </p:cNvSpPr>
          <p:nvPr>
            <p:ph type="title"/>
          </p:nvPr>
        </p:nvSpPr>
        <p:spPr>
          <a:xfrm>
            <a:off x="0" y="33867"/>
            <a:ext cx="9144000" cy="728133"/>
          </a:xfrm>
        </p:spPr>
        <p:txBody>
          <a:bodyPr/>
          <a:lstStyle/>
          <a:p>
            <a:r>
              <a:rPr lang="en-US" sz="2400" dirty="0"/>
              <a:t>Mystery Protein Helps COVID-19 Avoid Immunity</a:t>
            </a:r>
            <a:endParaRPr lang="en-US" sz="2400" b="0" dirty="0">
              <a:solidFill>
                <a:schemeClr val="accent3"/>
              </a:solidFill>
            </a:endParaRPr>
          </a:p>
        </p:txBody>
      </p:sp>
      <p:sp>
        <p:nvSpPr>
          <p:cNvPr id="9" name="TextBox 8"/>
          <p:cNvSpPr txBox="1"/>
          <p:nvPr/>
        </p:nvSpPr>
        <p:spPr>
          <a:xfrm>
            <a:off x="203200" y="5691878"/>
            <a:ext cx="8737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Calibri"/>
                <a:ea typeface="+mn-ea"/>
                <a:cs typeface="+mn-cs"/>
              </a:rPr>
              <a:t>Publication about this research: T.G. Flower et al., </a:t>
            </a:r>
            <a:r>
              <a:rPr kumimoji="0" lang="en-US" sz="1200" b="0" i="1" u="none" strike="noStrike" kern="1200" cap="none" spc="0" normalizeH="0" baseline="0" noProof="0" dirty="0">
                <a:ln>
                  <a:noFill/>
                </a:ln>
                <a:solidFill>
                  <a:srgbClr val="106636"/>
                </a:solidFill>
                <a:effectLst/>
                <a:uLnTx/>
                <a:uFillTx/>
                <a:latin typeface="Calibri"/>
                <a:ea typeface="+mn-ea"/>
                <a:cs typeface="+mn-cs"/>
              </a:rPr>
              <a:t>PNAS</a:t>
            </a:r>
            <a:r>
              <a:rPr kumimoji="0" lang="en-US" sz="1200" b="0" i="0" u="none" strike="noStrike" kern="1200" cap="none" spc="0" normalizeH="0" baseline="0" noProof="0" dirty="0">
                <a:ln>
                  <a:noFill/>
                </a:ln>
                <a:solidFill>
                  <a:srgbClr val="106636"/>
                </a:solidFill>
                <a:effectLst/>
                <a:uLnTx/>
                <a:uFillTx/>
                <a:latin typeface="Calibri"/>
                <a:ea typeface="+mn-ea"/>
                <a:cs typeface="+mn-cs"/>
              </a:rPr>
              <a:t> </a:t>
            </a:r>
            <a:r>
              <a:rPr kumimoji="0" lang="en-US" sz="1200" b="1" i="0" u="none" strike="noStrike" kern="1200" cap="none" spc="0" normalizeH="0" baseline="0" noProof="0" dirty="0">
                <a:ln>
                  <a:noFill/>
                </a:ln>
                <a:solidFill>
                  <a:srgbClr val="106636"/>
                </a:solidFill>
                <a:effectLst/>
                <a:uLnTx/>
                <a:uFillTx/>
                <a:latin typeface="Calibri"/>
                <a:ea typeface="+mn-ea"/>
                <a:cs typeface="+mn-cs"/>
              </a:rPr>
              <a:t>118</a:t>
            </a:r>
            <a:r>
              <a:rPr kumimoji="0" lang="en-US" sz="1200" b="0" i="0" u="none" strike="noStrike" kern="1200" cap="none" spc="0" normalizeH="0" baseline="0" noProof="0" dirty="0">
                <a:ln>
                  <a:noFill/>
                </a:ln>
                <a:solidFill>
                  <a:srgbClr val="106636"/>
                </a:solidFill>
                <a:effectLst/>
                <a:uLnTx/>
                <a:uFillTx/>
                <a:latin typeface="Calibri"/>
                <a:ea typeface="+mn-ea"/>
                <a:cs typeface="+mn-cs"/>
              </a:rPr>
              <a:t>, 2 (2021). Work was performed at Lawrence Berkeley National Laboratory, ALS Beamline 5.0.2. Operation of the ALS is supported by the U.S. Department of Energy, Office of Science, Basic Energy Sciences program.</a:t>
            </a:r>
          </a:p>
        </p:txBody>
      </p:sp>
      <p:sp>
        <p:nvSpPr>
          <p:cNvPr id="12" name="Content Placeholder 1">
            <a:extLst>
              <a:ext uri="{FF2B5EF4-FFF2-40B4-BE49-F238E27FC236}">
                <a16:creationId xmlns:a16="http://schemas.microsoft.com/office/drawing/2014/main" id="{9558263E-A972-9A4E-9471-03D159EED5CD}"/>
              </a:ext>
            </a:extLst>
          </p:cNvPr>
          <p:cNvSpPr txBox="1">
            <a:spLocks/>
          </p:cNvSpPr>
          <p:nvPr/>
        </p:nvSpPr>
        <p:spPr bwMode="auto">
          <a:xfrm>
            <a:off x="88900" y="3060766"/>
            <a:ext cx="8762997" cy="2602876"/>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lvl1pPr marL="340795" indent="-340795" algn="l" rtl="0" eaLnBrk="1" fontAlgn="base" hangingPunct="1">
              <a:spcBef>
                <a:spcPct val="20000"/>
              </a:spcBef>
              <a:spcAft>
                <a:spcPct val="0"/>
              </a:spcAft>
              <a:buFont typeface="Arial" charset="0"/>
              <a:buChar char="•"/>
              <a:defRPr sz="2400" b="1" kern="1200">
                <a:solidFill>
                  <a:schemeClr val="accent3"/>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600" b="1" i="0" u="none" strike="noStrike" kern="1200" cap="none" spc="0" normalizeH="0" baseline="0" noProof="0" dirty="0">
              <a:ln>
                <a:noFill/>
              </a:ln>
              <a:solidFill>
                <a:srgbClr val="106636"/>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ts val="0"/>
              </a:spcBef>
              <a:spcAft>
                <a:spcPts val="300"/>
              </a:spcAft>
              <a:buClrTx/>
              <a:buSzTx/>
              <a:buFont typeface="Arial" charset="0"/>
              <a:buNone/>
              <a:tabLst/>
              <a:defRPr/>
            </a:pPr>
            <a:r>
              <a:rPr kumimoji="0" lang="en-US" sz="2000" b="1" i="0" u="none" strike="noStrike" kern="1200" cap="none" spc="0" normalizeH="0" baseline="0" noProof="0" dirty="0">
                <a:ln>
                  <a:noFill/>
                </a:ln>
                <a:solidFill>
                  <a:srgbClr val="106636"/>
                </a:solidFill>
                <a:effectLst/>
                <a:uLnTx/>
                <a:uFillTx/>
                <a:latin typeface="Arial" pitchFamily="34" charset="0"/>
                <a:ea typeface="+mn-ea"/>
                <a:cs typeface="Arial" pitchFamily="34" charset="0"/>
              </a:rPr>
              <a:t>Research Details</a:t>
            </a:r>
          </a:p>
          <a:p>
            <a:pPr marL="190500" marR="0" lvl="1" indent="-190500" algn="l" defTabSz="914400" rtl="0" eaLnBrk="1" fontAlgn="base" latinLnBrk="0" hangingPunct="1">
              <a:lnSpc>
                <a:spcPct val="100000"/>
              </a:lnSpc>
              <a:spcBef>
                <a:spcPts val="0"/>
              </a:spcBef>
              <a:spcAft>
                <a:spcPct val="0"/>
              </a:spcAft>
              <a:buClrTx/>
              <a:buSzTx/>
              <a:buFont typeface="Arial" charset="0"/>
              <a:buChar char="–"/>
              <a:defRPr/>
            </a:pPr>
            <a:r>
              <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rPr>
              <a:t>X-ray crystallography at the Berkeley Center for Structural Biology (BCSB)</a:t>
            </a: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rPr>
              <a:t>at the ALS revealed that ORF8 has new regions never before seen in other coronaviruses—not even the proteins from which ORF8 evolved. </a:t>
            </a:r>
            <a:endParaRPr kumimoji="0" lang="en-US" sz="1800" b="0" i="1" u="none" strike="noStrike" kern="1200" cap="none" spc="0" normalizeH="0" baseline="0" noProof="0" dirty="0">
              <a:ln>
                <a:noFill/>
              </a:ln>
              <a:solidFill>
                <a:prstClr val="black"/>
              </a:solidFill>
              <a:effectLst/>
              <a:uLnTx/>
              <a:uFillTx/>
              <a:latin typeface="Calibri"/>
              <a:ea typeface="+mn-ea"/>
              <a:cs typeface="Arial" pitchFamily="34" charset="0"/>
            </a:endParaRPr>
          </a:p>
          <a:p>
            <a:pPr marL="190500" marR="0" lvl="1" indent="-190500" algn="l" defTabSz="914400" rtl="0" eaLnBrk="1" fontAlgn="base" latinLnBrk="0" hangingPunct="1">
              <a:lnSpc>
                <a:spcPct val="100000"/>
              </a:lnSpc>
              <a:spcBef>
                <a:spcPts val="400"/>
              </a:spcBef>
              <a:spcAft>
                <a:spcPct val="0"/>
              </a:spcAft>
              <a:buClrTx/>
              <a:buSzTx/>
              <a:buFont typeface="Arial" charset="0"/>
              <a:buChar char="–"/>
              <a:defRPr/>
            </a:pPr>
            <a:r>
              <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rPr>
              <a:t>These new regions allow the ORF8 protein to form large complexes that may increase SARS-CoV-2 pathogenicity by suppressing or evading immune responses.</a:t>
            </a:r>
          </a:p>
          <a:p>
            <a:pPr marL="190500" marR="0" lvl="1" indent="-190500" algn="l" defTabSz="914400" rtl="0" eaLnBrk="1" fontAlgn="base" latinLnBrk="0" hangingPunct="1">
              <a:lnSpc>
                <a:spcPct val="100000"/>
              </a:lnSpc>
              <a:spcBef>
                <a:spcPts val="400"/>
              </a:spcBef>
              <a:spcAft>
                <a:spcPct val="0"/>
              </a:spcAft>
              <a:buClrTx/>
              <a:buSzTx/>
              <a:buFont typeface="Arial" charset="0"/>
              <a:buChar char="–"/>
              <a:defRPr/>
            </a:pPr>
            <a:r>
              <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rPr>
              <a:t>The results laid the groundwork for studying the structure/function relationships of ORF8, enabling a full understanding of the role of ORF8 in the COVID-19 pandemic.</a:t>
            </a:r>
          </a:p>
        </p:txBody>
      </p:sp>
      <p:pic>
        <p:nvPicPr>
          <p:cNvPr id="13" name="Picture 12" descr="0000_2016_ALS_Primary_Multiblue_SIgnature_RGB_ELCTRONIC.png">
            <a:extLst>
              <a:ext uri="{FF2B5EF4-FFF2-40B4-BE49-F238E27FC236}">
                <a16:creationId xmlns:a16="http://schemas.microsoft.com/office/drawing/2014/main" id="{8C11E11A-9EAD-154B-9C7B-F1CF6C9AD9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152" t="15559" r="11253" b="17272"/>
          <a:stretch/>
        </p:blipFill>
        <p:spPr>
          <a:xfrm>
            <a:off x="8060264" y="6298711"/>
            <a:ext cx="791633" cy="532830"/>
          </a:xfrm>
          <a:prstGeom prst="rect">
            <a:avLst/>
          </a:prstGeom>
        </p:spPr>
      </p:pic>
      <p:pic>
        <p:nvPicPr>
          <p:cNvPr id="14" name="Picture 13">
            <a:extLst>
              <a:ext uri="{FF2B5EF4-FFF2-40B4-BE49-F238E27FC236}">
                <a16:creationId xmlns:a16="http://schemas.microsoft.com/office/drawing/2014/main" id="{38E6FE84-4303-AF45-AE35-6B7D1293F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3713" y="6338327"/>
            <a:ext cx="349423" cy="453599"/>
          </a:xfrm>
          <a:prstGeom prst="rect">
            <a:avLst/>
          </a:prstGeom>
        </p:spPr>
      </p:pic>
      <p:pic>
        <p:nvPicPr>
          <p:cNvPr id="15" name="Picture 14" descr="Text, logo&#10;&#10;Description automatically generated">
            <a:extLst>
              <a:ext uri="{FF2B5EF4-FFF2-40B4-BE49-F238E27FC236}">
                <a16:creationId xmlns:a16="http://schemas.microsoft.com/office/drawing/2014/main" id="{FC748CA2-28A9-B94C-AD4D-10D1D0567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2324" y="6395359"/>
            <a:ext cx="954261" cy="363913"/>
          </a:xfrm>
          <a:prstGeom prst="rect">
            <a:avLst/>
          </a:prstGeom>
        </p:spPr>
      </p:pic>
      <p:sp>
        <p:nvSpPr>
          <p:cNvPr id="8" name="TextBox 7"/>
          <p:cNvSpPr txBox="1"/>
          <p:nvPr/>
        </p:nvSpPr>
        <p:spPr>
          <a:xfrm>
            <a:off x="5588000" y="2622465"/>
            <a:ext cx="34438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 ribbon diagram of the ORF8 structure. This protein is composed of two units with identical amino acid sequences that are bound together by specific protein–protein interactions and a disulfide bridge.</a:t>
            </a:r>
          </a:p>
        </p:txBody>
      </p:sp>
    </p:spTree>
    <p:extLst>
      <p:ext uri="{BB962C8B-B14F-4D97-AF65-F5344CB8AC3E}">
        <p14:creationId xmlns:p14="http://schemas.microsoft.com/office/powerpoint/2010/main" val="1651756737"/>
      </p:ext>
    </p:extLst>
  </p:cSld>
  <p:clrMapOvr>
    <a:masterClrMapping/>
  </p:clrMapOvr>
</p:sld>
</file>

<file path=ppt/theme/theme1.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2.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19843</TotalTime>
  <Words>525</Words>
  <Application>Microsoft Macintosh PowerPoint</Application>
  <PresentationFormat>On-screen Show (4:3)</PresentationFormat>
  <Paragraphs>20</Paragraphs>
  <Slides>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Times New Roman</vt:lpstr>
      <vt:lpstr>15_Office Theme</vt:lpstr>
      <vt:lpstr>16_Office Theme</vt:lpstr>
      <vt:lpstr>Mystery Protein Helps COVID-19 Avoid Immunity</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Lori Tamura</cp:lastModifiedBy>
  <cp:revision>1418</cp:revision>
  <dcterms:created xsi:type="dcterms:W3CDTF">2010-12-15T20:48:04Z</dcterms:created>
  <dcterms:modified xsi:type="dcterms:W3CDTF">2021-03-23T21:36:17Z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US Department of Energy (SC)</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화면 슬라이드 쇼(4:3)</vt:lpwstr>
  </property>
  <property fmtid="{D5CDD505-2E9C-101B-9397-08002B2CF9AE}" pid="10" name="ScaleCrop">
    <vt:bool>false</vt:bool>
  </property>
  <property fmtid="{D5CDD505-2E9C-101B-9397-08002B2CF9AE}" pid="11" name="ShareDoc">
    <vt:bool>false</vt:bool>
  </property>
  <property fmtid="{D5CDD505-2E9C-101B-9397-08002B2CF9AE}" pid="12" name="Slides">
    <vt:i4>1</vt:i4>
  </property>
</Properties>
</file>