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2" r:id="rId3"/>
  </p:sldMasterIdLst>
  <p:notesMasterIdLst>
    <p:notesMasterId r:id="rId5"/>
  </p:notesMasterIdLst>
  <p:sldIdLst>
    <p:sldId id="277"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hi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27"/>
    <p:restoredTop sz="88678" autoAdjust="0"/>
  </p:normalViewPr>
  <p:slideViewPr>
    <p:cSldViewPr snapToGrid="0">
      <p:cViewPr varScale="1">
        <p:scale>
          <a:sx n="96" d="100"/>
          <a:sy n="96" d="100"/>
        </p:scale>
        <p:origin x="2568" y="1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66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18C5ADA7-3C0E-4B24-9647-5CCC55B5DF92}" type="slidenum">
              <a:rPr lang="en-US" sz="1400">
                <a:latin typeface="Times New Roman"/>
              </a:rPr>
              <a:t>‹#›</a:t>
            </a:fld>
            <a:endParaRPr/>
          </a:p>
        </p:txBody>
      </p:sp>
    </p:spTree>
    <p:extLst>
      <p:ext uri="{BB962C8B-B14F-4D97-AF65-F5344CB8AC3E}">
        <p14:creationId xmlns:p14="http://schemas.microsoft.com/office/powerpoint/2010/main" val="254220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body"/>
          </p:nvPr>
        </p:nvSpPr>
        <p:spPr>
          <a:xfrm>
            <a:off x="700920" y="4415760"/>
            <a:ext cx="5608080" cy="4183200"/>
          </a:xfrm>
          <a:prstGeom prst="rect">
            <a:avLst/>
          </a:prstGeom>
        </p:spPr>
        <p:txBody>
          <a:bodyPr lIns="93240" tIns="46440" rIns="93240" bIns="46440"/>
          <a:lstStyle/>
          <a:p>
            <a:pPr rtl="0"/>
            <a:r>
              <a:rPr lang="en-US" sz="800" b="0" i="0" u="none" strike="noStrike" kern="1200">
                <a:solidFill>
                  <a:schemeClr val="tx1"/>
                </a:solidFill>
                <a:effectLst/>
                <a:latin typeface="+mn-lt"/>
                <a:ea typeface="+mn-ea"/>
                <a:cs typeface="+mn-cs"/>
              </a:rPr>
              <a:t>The pressing demand for high-energy batteries capable of extending the range of electric vehicles and the operation of electronic devices has triggered tremendous efforts to develop high-voltage cathode materials for lithium-ion batteries. High-voltage operation, however, gives rise to complex chemical reactions at the cathode, involving concepts and mechanisms that are under active debate. Through a fundamental spectroscopic study using a unique x-ray instrument at the ALS, an international team of researchers clarified the reaction mechanisms at work in a</a:t>
            </a:r>
            <a:r>
              <a:rPr lang="en-US" sz="1200" b="0" i="0" kern="1200">
                <a:solidFill>
                  <a:schemeClr val="tx1"/>
                </a:solidFill>
                <a:effectLst/>
                <a:latin typeface="+mn-lt"/>
                <a:ea typeface="+mn-ea"/>
                <a:cs typeface="+mn-cs"/>
              </a:rPr>
              <a:t> lithium-rich high-voltage cathode material.</a:t>
            </a:r>
            <a:r>
              <a:rPr lang="en-US" sz="800" b="0" i="0" u="none" strike="noStrike" kern="1200">
                <a:solidFill>
                  <a:schemeClr val="tx1"/>
                </a:solidFill>
                <a:effectLst/>
                <a:latin typeface="+mn-lt"/>
                <a:ea typeface="+mn-ea"/>
                <a:cs typeface="+mn-cs"/>
              </a:rPr>
              <a:t> In the process, they discovered an alternate use for the material—as a catalyst in more advanced types of lithium-based batteries.</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r>
              <a:rPr lang="en-US" sz="800" b="0" i="0" u="none" strike="noStrike" kern="1200">
                <a:solidFill>
                  <a:schemeClr val="tx1"/>
                </a:solidFill>
                <a:effectLst/>
                <a:latin typeface="Calibri" pitchFamily="28" charset="0"/>
                <a:ea typeface="ＭＳ Ｐゴシック" pitchFamily="28" charset="-128"/>
                <a:cs typeface="ＭＳ Ｐゴシック" charset="0"/>
              </a:rPr>
              <a:t>Researchers: Z. Zhuo (Peking University and ALS); K. Dai (Tianjin Normal University, China; Northeastern University, China; and ALS); R. Qiao, Y.-D. Chuang, and W. Yang (ALS); R. Wang, Y. Liu, J. Peng, L. Chen, and H. Li (Institute of Physics, Chinese Academy of Sciences); J. Wu (Stanford University, SLAC National Accelerator Laboratory, and ALS); F. Pan (Peking University); Z.-X. Shen and T.P. Devereaux (Stanford and SLAC); and G. Liu (Berkeley Lab).</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r>
              <a:rPr lang="en-US" sz="800" b="0" i="0" u="none" strike="noStrike" kern="1200">
                <a:solidFill>
                  <a:schemeClr val="tx1"/>
                </a:solidFill>
                <a:effectLst/>
                <a:latin typeface="Calibri" pitchFamily="28" charset="0"/>
                <a:ea typeface="ＭＳ Ｐゴシック" pitchFamily="28" charset="-128"/>
                <a:cs typeface="ＭＳ Ｐゴシック" charset="0"/>
              </a:rPr>
              <a:t>Funding: National Key R&amp;D Program of China, Beijing Municipal Science &amp; Technology Commission, National Natural Science Foundation of China, and U.S. Department of Energy, Office of Science, Basic Energy Sciences program (DOE BES). Operation of the ALS is supported by DOE BES.</a:t>
            </a:r>
          </a:p>
          <a:p>
            <a:pPr rtl="0"/>
            <a:endParaRPr lang="en-US" sz="800" b="0" i="0" u="none" strike="noStrike" kern="1200">
              <a:solidFill>
                <a:schemeClr val="tx1"/>
              </a:solidFill>
              <a:effectLst/>
              <a:latin typeface="Calibri" pitchFamily="28" charset="0"/>
              <a:ea typeface="ＭＳ Ｐゴシック" pitchFamily="28" charset="-128"/>
              <a:cs typeface="ＭＳ Ｐゴシック" charset="0"/>
            </a:endParaRPr>
          </a:p>
          <a:p>
            <a:pPr rtl="0"/>
            <a:r>
              <a:rPr lang="en-US" sz="800" b="0" i="0" u="none" strike="noStrike" kern="1200">
                <a:solidFill>
                  <a:schemeClr val="tx1"/>
                </a:solidFill>
                <a:effectLst/>
                <a:latin typeface="Calibri" pitchFamily="28" charset="0"/>
                <a:ea typeface="ＭＳ Ｐゴシック" pitchFamily="28" charset="-128"/>
                <a:cs typeface="ＭＳ Ｐゴシック" charset="0"/>
              </a:rPr>
              <a:t>https://als.lbl.gov/study-shines-new-light-on-li-battery-cathode-materials/</a:t>
            </a:r>
          </a:p>
        </p:txBody>
      </p:sp>
      <p:sp>
        <p:nvSpPr>
          <p:cNvPr id="56"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9FEF7077-F64D-4420-AF69-55F3A932AE45}" type="slidenum">
              <a:rPr lang="en-US" sz="1200" strike="noStrike">
                <a:solidFill>
                  <a:srgbClr val="000000"/>
                </a:solidFill>
                <a:latin typeface="+mn-lt"/>
                <a:ea typeface="+mn-ea"/>
              </a:rPr>
              <a:t>1</a:t>
            </a:fld>
            <a:endParaRPr/>
          </a:p>
        </p:txBody>
      </p:sp>
    </p:spTree>
    <p:extLst>
      <p:ext uri="{BB962C8B-B14F-4D97-AF65-F5344CB8AC3E}">
        <p14:creationId xmlns:p14="http://schemas.microsoft.com/office/powerpoint/2010/main" val="56467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7" name="PlaceHolder 2"/>
          <p:cNvSpPr>
            <a:spLocks noGrp="1"/>
          </p:cNvSpPr>
          <p:nvPr>
            <p:ph type="body"/>
          </p:nvPr>
        </p:nvSpPr>
        <p:spPr>
          <a:xfrm>
            <a:off x="352440" y="866880"/>
            <a:ext cx="8410320" cy="2508120"/>
          </a:xfrm>
          <a:prstGeom prst="rect">
            <a:avLst/>
          </a:prstGeom>
        </p:spPr>
        <p:txBody>
          <a:bodyPr lIns="0" tIns="0" rIns="0" bIns="0"/>
          <a:lstStyle/>
          <a:p>
            <a:endParaRPr/>
          </a:p>
        </p:txBody>
      </p:sp>
      <p:sp>
        <p:nvSpPr>
          <p:cNvPr id="28" name="PlaceHolder 3"/>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0"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31"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32" name="PlaceHolder 4"/>
          <p:cNvSpPr>
            <a:spLocks noGrp="1"/>
          </p:cNvSpPr>
          <p:nvPr>
            <p:ph type="body"/>
          </p:nvPr>
        </p:nvSpPr>
        <p:spPr>
          <a:xfrm>
            <a:off x="4662000" y="3613680"/>
            <a:ext cx="4104000" cy="2508120"/>
          </a:xfrm>
          <a:prstGeom prst="rect">
            <a:avLst/>
          </a:prstGeom>
        </p:spPr>
        <p:txBody>
          <a:bodyPr lIns="0" tIns="0" rIns="0" bIns="0"/>
          <a:lstStyle/>
          <a:p>
            <a:endParaRPr/>
          </a:p>
        </p:txBody>
      </p:sp>
      <p:sp>
        <p:nvSpPr>
          <p:cNvPr id="33" name="PlaceHolder 5"/>
          <p:cNvSpPr>
            <a:spLocks noGrp="1"/>
          </p:cNvSpPr>
          <p:nvPr>
            <p:ph type="body"/>
          </p:nvPr>
        </p:nvSpPr>
        <p:spPr>
          <a:xfrm>
            <a:off x="352440" y="3613680"/>
            <a:ext cx="4104000" cy="25081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35" name="PlaceHolder 2"/>
          <p:cNvSpPr>
            <a:spLocks noGrp="1"/>
          </p:cNvSpPr>
          <p:nvPr>
            <p:ph type="body"/>
          </p:nvPr>
        </p:nvSpPr>
        <p:spPr>
          <a:xfrm>
            <a:off x="352440" y="866880"/>
            <a:ext cx="8410320" cy="5258880"/>
          </a:xfrm>
          <a:prstGeom prst="rect">
            <a:avLst/>
          </a:prstGeom>
        </p:spPr>
        <p:txBody>
          <a:bodyPr lIns="0" tIns="0" rIns="0" bIns="0"/>
          <a:lstStyle/>
          <a:p>
            <a:endParaRPr/>
          </a:p>
        </p:txBody>
      </p:sp>
      <p:sp>
        <p:nvSpPr>
          <p:cNvPr id="36" name="PlaceHolder 3"/>
          <p:cNvSpPr>
            <a:spLocks noGrp="1"/>
          </p:cNvSpPr>
          <p:nvPr>
            <p:ph type="body"/>
          </p:nvPr>
        </p:nvSpPr>
        <p:spPr>
          <a:xfrm>
            <a:off x="352440" y="866880"/>
            <a:ext cx="8410320" cy="5258880"/>
          </a:xfrm>
          <a:prstGeom prst="rect">
            <a:avLst/>
          </a:prstGeom>
        </p:spPr>
        <p:txBody>
          <a:bodyPr lIns="0" tIns="0" rIns="0" bIns="0"/>
          <a:lstStyle/>
          <a:p>
            <a:endParaRPr/>
          </a:p>
        </p:txBody>
      </p:sp>
      <p:pic>
        <p:nvPicPr>
          <p:cNvPr id="37" name="Picture 36"/>
          <p:cNvPicPr/>
          <p:nvPr/>
        </p:nvPicPr>
        <p:blipFill>
          <a:blip r:embed="rId2"/>
          <a:stretch/>
        </p:blipFill>
        <p:spPr>
          <a:xfrm>
            <a:off x="1262160" y="866880"/>
            <a:ext cx="6590880" cy="5258880"/>
          </a:xfrm>
          <a:prstGeom prst="rect">
            <a:avLst/>
          </a:prstGeom>
          <a:ln>
            <a:noFill/>
          </a:ln>
        </p:spPr>
      </p:pic>
      <p:pic>
        <p:nvPicPr>
          <p:cNvPr id="38" name="Picture 37"/>
          <p:cNvPicPr/>
          <p:nvPr/>
        </p:nvPicPr>
        <p:blipFill>
          <a:blip r:embed="rId2"/>
          <a:stretch/>
        </p:blipFill>
        <p:spPr>
          <a:xfrm>
            <a:off x="1262160" y="866880"/>
            <a:ext cx="6590880" cy="52588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6" name="PlaceHolder 2"/>
          <p:cNvSpPr>
            <a:spLocks noGrp="1"/>
          </p:cNvSpPr>
          <p:nvPr>
            <p:ph type="subTitle"/>
          </p:nvPr>
        </p:nvSpPr>
        <p:spPr>
          <a:xfrm>
            <a:off x="352440" y="866880"/>
            <a:ext cx="8410320" cy="52588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8" name="PlaceHolder 2"/>
          <p:cNvSpPr>
            <a:spLocks noGrp="1"/>
          </p:cNvSpPr>
          <p:nvPr>
            <p:ph type="body"/>
          </p:nvPr>
        </p:nvSpPr>
        <p:spPr>
          <a:xfrm>
            <a:off x="352440" y="866880"/>
            <a:ext cx="8410320" cy="52588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0"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11" name="PlaceHolder 3"/>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53880" y="0"/>
            <a:ext cx="8412120" cy="33904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5"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16" name="PlaceHolder 3"/>
          <p:cNvSpPr>
            <a:spLocks noGrp="1"/>
          </p:cNvSpPr>
          <p:nvPr>
            <p:ph type="body"/>
          </p:nvPr>
        </p:nvSpPr>
        <p:spPr>
          <a:xfrm>
            <a:off x="352440" y="3613680"/>
            <a:ext cx="4104000" cy="2508120"/>
          </a:xfrm>
          <a:prstGeom prst="rect">
            <a:avLst/>
          </a:prstGeom>
        </p:spPr>
        <p:txBody>
          <a:bodyPr lIns="0" tIns="0" rIns="0" bIns="0"/>
          <a:lstStyle/>
          <a:p>
            <a:endParaRPr/>
          </a:p>
        </p:txBody>
      </p:sp>
      <p:sp>
        <p:nvSpPr>
          <p:cNvPr id="17" name="PlaceHolder 4"/>
          <p:cNvSpPr>
            <a:spLocks noGrp="1"/>
          </p:cNvSpPr>
          <p:nvPr>
            <p:ph type="body"/>
          </p:nvPr>
        </p:nvSpPr>
        <p:spPr>
          <a:xfrm>
            <a:off x="4662000" y="866880"/>
            <a:ext cx="4104000" cy="52588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19" name="PlaceHolder 2"/>
          <p:cNvSpPr>
            <a:spLocks noGrp="1"/>
          </p:cNvSpPr>
          <p:nvPr>
            <p:ph type="body"/>
          </p:nvPr>
        </p:nvSpPr>
        <p:spPr>
          <a:xfrm>
            <a:off x="352440" y="866880"/>
            <a:ext cx="4104000" cy="5258880"/>
          </a:xfrm>
          <a:prstGeom prst="rect">
            <a:avLst/>
          </a:prstGeom>
        </p:spPr>
        <p:txBody>
          <a:bodyPr lIns="0" tIns="0" rIns="0" bIns="0"/>
          <a:lstStyle/>
          <a:p>
            <a:endParaRPr/>
          </a:p>
        </p:txBody>
      </p:sp>
      <p:sp>
        <p:nvSpPr>
          <p:cNvPr id="20"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1" name="PlaceHolder 4"/>
          <p:cNvSpPr>
            <a:spLocks noGrp="1"/>
          </p:cNvSpPr>
          <p:nvPr>
            <p:ph type="body"/>
          </p:nvPr>
        </p:nvSpPr>
        <p:spPr>
          <a:xfrm>
            <a:off x="4662000" y="3613680"/>
            <a:ext cx="4104000" cy="25081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53880" y="0"/>
            <a:ext cx="8412120" cy="731160"/>
          </a:xfrm>
          <a:prstGeom prst="rect">
            <a:avLst/>
          </a:prstGeom>
        </p:spPr>
        <p:txBody>
          <a:bodyPr lIns="0" tIns="0" rIns="0" bIns="0" anchor="ctr"/>
          <a:lstStyle/>
          <a:p>
            <a:endParaRPr/>
          </a:p>
        </p:txBody>
      </p:sp>
      <p:sp>
        <p:nvSpPr>
          <p:cNvPr id="23" name="PlaceHolder 2"/>
          <p:cNvSpPr>
            <a:spLocks noGrp="1"/>
          </p:cNvSpPr>
          <p:nvPr>
            <p:ph type="body"/>
          </p:nvPr>
        </p:nvSpPr>
        <p:spPr>
          <a:xfrm>
            <a:off x="352440" y="866880"/>
            <a:ext cx="4104000" cy="2508120"/>
          </a:xfrm>
          <a:prstGeom prst="rect">
            <a:avLst/>
          </a:prstGeom>
        </p:spPr>
        <p:txBody>
          <a:bodyPr lIns="0" tIns="0" rIns="0" bIns="0"/>
          <a:lstStyle/>
          <a:p>
            <a:endParaRPr/>
          </a:p>
        </p:txBody>
      </p:sp>
      <p:sp>
        <p:nvSpPr>
          <p:cNvPr id="24" name="PlaceHolder 3"/>
          <p:cNvSpPr>
            <a:spLocks noGrp="1"/>
          </p:cNvSpPr>
          <p:nvPr>
            <p:ph type="body"/>
          </p:nvPr>
        </p:nvSpPr>
        <p:spPr>
          <a:xfrm>
            <a:off x="4662000" y="866880"/>
            <a:ext cx="4104000" cy="2508120"/>
          </a:xfrm>
          <a:prstGeom prst="rect">
            <a:avLst/>
          </a:prstGeom>
        </p:spPr>
        <p:txBody>
          <a:bodyPr lIns="0" tIns="0" rIns="0" bIns="0"/>
          <a:lstStyle/>
          <a:p>
            <a:endParaRPr/>
          </a:p>
        </p:txBody>
      </p:sp>
      <p:sp>
        <p:nvSpPr>
          <p:cNvPr id="25" name="PlaceHolder 4"/>
          <p:cNvSpPr>
            <a:spLocks noGrp="1"/>
          </p:cNvSpPr>
          <p:nvPr>
            <p:ph type="body"/>
          </p:nvPr>
        </p:nvSpPr>
        <p:spPr>
          <a:xfrm>
            <a:off x="352440" y="3613680"/>
            <a:ext cx="8410320" cy="25081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5" name="Picture 9"/>
          <p:cNvPicPr/>
          <p:nvPr/>
        </p:nvPicPr>
        <p:blipFill>
          <a:blip r:embed="rId15"/>
          <a:stretch/>
        </p:blipFill>
        <p:spPr>
          <a:xfrm>
            <a:off x="457200" y="6354720"/>
            <a:ext cx="2437920" cy="407520"/>
          </a:xfrm>
          <a:prstGeom prst="rect">
            <a:avLst/>
          </a:prstGeom>
          <a:ln w="9360">
            <a:noFill/>
          </a:ln>
        </p:spPr>
      </p:pic>
      <p:sp>
        <p:nvSpPr>
          <p:cNvPr id="6" name="PlaceHolder 1"/>
          <p:cNvSpPr>
            <a:spLocks noGrp="1"/>
          </p:cNvSpPr>
          <p:nvPr>
            <p:ph type="body"/>
          </p:nvPr>
        </p:nvSpPr>
        <p:spPr>
          <a:xfrm>
            <a:off x="352440" y="866880"/>
            <a:ext cx="8410320" cy="5258880"/>
          </a:xfrm>
          <a:prstGeom prst="rect">
            <a:avLst/>
          </a:prstGeom>
        </p:spPr>
        <p:txBody>
          <a:bodyPr lIns="91080" rIns="91080"/>
          <a:lstStyle/>
          <a:p>
            <a:pPr>
              <a:buSzPct val="45000"/>
              <a:buFont typeface="StarSymbol"/>
              <a:buChar char=""/>
            </a:pPr>
            <a:r>
              <a:rPr lang="en-US" sz="2400" b="1" strike="noStrike">
                <a:solidFill>
                  <a:srgbClr val="106636"/>
                </a:solidFill>
                <a:latin typeface="Arial"/>
              </a:rPr>
              <a:t>Click to edit the outline text format</a:t>
            </a:r>
            <a:endParaRPr/>
          </a:p>
          <a:p>
            <a:pPr lvl="1">
              <a:buSzPct val="75000"/>
              <a:buFont typeface="StarSymbol"/>
              <a:buChar char=""/>
            </a:pPr>
            <a:r>
              <a:rPr lang="en-US" sz="2400" b="1" strike="noStrike">
                <a:solidFill>
                  <a:srgbClr val="106636"/>
                </a:solidFill>
                <a:latin typeface="Arial"/>
              </a:rPr>
              <a:t>Second Outline Level</a:t>
            </a:r>
            <a:endParaRPr/>
          </a:p>
          <a:p>
            <a:pPr lvl="2">
              <a:buSzPct val="45000"/>
              <a:buFont typeface="StarSymbol"/>
              <a:buChar char=""/>
            </a:pPr>
            <a:r>
              <a:rPr lang="en-US" sz="2400" b="1" strike="noStrike">
                <a:solidFill>
                  <a:srgbClr val="106636"/>
                </a:solidFill>
                <a:latin typeface="Arial"/>
              </a:rPr>
              <a:t>Third Outline Level</a:t>
            </a:r>
            <a:endParaRPr/>
          </a:p>
          <a:p>
            <a:pPr lvl="3">
              <a:buSzPct val="75000"/>
              <a:buFont typeface="StarSymbol"/>
              <a:buChar char=""/>
            </a:pPr>
            <a:r>
              <a:rPr lang="en-US" sz="2400" b="1" strike="noStrike">
                <a:solidFill>
                  <a:srgbClr val="106636"/>
                </a:solidFill>
                <a:latin typeface="Arial"/>
              </a:rPr>
              <a:t>Fourth Outline Level</a:t>
            </a:r>
            <a:endParaRPr/>
          </a:p>
          <a:p>
            <a:pPr lvl="4">
              <a:buSzPct val="45000"/>
              <a:buFont typeface="StarSymbol"/>
              <a:buChar char=""/>
            </a:pPr>
            <a:r>
              <a:rPr lang="en-US" sz="2400" b="1" strike="noStrike">
                <a:solidFill>
                  <a:srgbClr val="106636"/>
                </a:solidFill>
                <a:latin typeface="Arial"/>
              </a:rPr>
              <a:t>Fifth Outline Level</a:t>
            </a:r>
            <a:endParaRPr/>
          </a:p>
          <a:p>
            <a:pPr lvl="5">
              <a:buSzPct val="45000"/>
              <a:buFont typeface="StarSymbol"/>
              <a:buChar char=""/>
            </a:pPr>
            <a:r>
              <a:rPr lang="en-US" sz="2400" b="1" strike="noStrike">
                <a:solidFill>
                  <a:srgbClr val="106636"/>
                </a:solidFill>
                <a:latin typeface="Arial"/>
              </a:rPr>
              <a:t>Sixth Outline Level</a:t>
            </a:r>
            <a:endParaRPr/>
          </a:p>
          <a:p>
            <a:pPr>
              <a:lnSpc>
                <a:spcPct val="100000"/>
              </a:lnSpc>
              <a:buFont typeface="Arial"/>
              <a:buChar char="•"/>
            </a:pPr>
            <a:r>
              <a:rPr lang="en-US" sz="2400" b="1" strike="noStrike">
                <a:solidFill>
                  <a:srgbClr val="106636"/>
                </a:solidFill>
                <a:latin typeface="Arial"/>
              </a:rPr>
              <a:t>Seventh Outline LevelClick to edit Master text styles</a:t>
            </a:r>
            <a:endParaRPr/>
          </a:p>
          <a:p>
            <a:pPr lvl="1">
              <a:lnSpc>
                <a:spcPct val="100000"/>
              </a:lnSpc>
              <a:buFont typeface="Arial"/>
              <a:buChar char="–"/>
            </a:pPr>
            <a:r>
              <a:rPr lang="en-US" sz="2200" strike="noStrike">
                <a:solidFill>
                  <a:srgbClr val="404040"/>
                </a:solidFill>
                <a:latin typeface="Arial"/>
              </a:rPr>
              <a:t>Second level</a:t>
            </a:r>
            <a:endParaRPr/>
          </a:p>
          <a:p>
            <a:pPr lvl="2">
              <a:lnSpc>
                <a:spcPct val="100000"/>
              </a:lnSpc>
              <a:buFont typeface="Arial"/>
              <a:buChar char="•"/>
            </a:pPr>
            <a:r>
              <a:rPr lang="en-US" sz="2000" strike="noStrike">
                <a:solidFill>
                  <a:srgbClr val="000000"/>
                </a:solidFill>
                <a:latin typeface="Arial"/>
              </a:rPr>
              <a:t>Third level</a:t>
            </a:r>
            <a:endParaRPr/>
          </a:p>
          <a:p>
            <a:pPr lvl="3">
              <a:lnSpc>
                <a:spcPct val="100000"/>
              </a:lnSpc>
              <a:buFont typeface="Arial"/>
              <a:buChar char="–"/>
            </a:pPr>
            <a:r>
              <a:rPr lang="en-US" sz="2000" strike="noStrike">
                <a:solidFill>
                  <a:srgbClr val="000000"/>
                </a:solidFill>
                <a:latin typeface="Arial"/>
              </a:rPr>
              <a:t>Fourth level</a:t>
            </a:r>
            <a:endParaRPr/>
          </a:p>
          <a:p>
            <a:pPr lvl="4">
              <a:lnSpc>
                <a:spcPct val="100000"/>
              </a:lnSpc>
              <a:buFont typeface="Arial"/>
              <a:buChar char="»"/>
            </a:pPr>
            <a:r>
              <a:rPr lang="en-US" sz="2000" strike="noStrike">
                <a:solidFill>
                  <a:srgbClr val="000000"/>
                </a:solidFill>
                <a:latin typeface="Arial"/>
              </a:rPr>
              <a:t>Fifth level</a:t>
            </a:r>
            <a:endParaRPr/>
          </a:p>
        </p:txBody>
      </p:sp>
      <p:sp>
        <p:nvSpPr>
          <p:cNvPr id="2" name="PlaceHolder 2"/>
          <p:cNvSpPr>
            <a:spLocks noGrp="1"/>
          </p:cNvSpPr>
          <p:nvPr>
            <p:ph type="title"/>
          </p:nvPr>
        </p:nvSpPr>
        <p:spPr>
          <a:xfrm>
            <a:off x="353880" y="0"/>
            <a:ext cx="8412120" cy="731160"/>
          </a:xfrm>
          <a:prstGeom prst="rect">
            <a:avLst/>
          </a:prstGeom>
        </p:spPr>
        <p:txBody>
          <a:bodyPr lIns="91080" rIns="91080" anchor="ctr"/>
          <a:lstStyle/>
          <a:p>
            <a:pPr algn="ctr">
              <a:lnSpc>
                <a:spcPct val="100000"/>
              </a:lnSpc>
            </a:pPr>
            <a:r>
              <a:rPr lang="en-US" sz="2600" b="1" strike="noStrike">
                <a:solidFill>
                  <a:srgbClr val="106636"/>
                </a:solidFill>
                <a:latin typeface="Arial"/>
              </a:rPr>
              <a:t>Click to edit Master title style</a:t>
            </a:r>
            <a:endParaRPr/>
          </a:p>
        </p:txBody>
      </p:sp>
      <p:sp>
        <p:nvSpPr>
          <p:cNvPr id="3" name="PlaceHolder 3"/>
          <p:cNvSpPr>
            <a:spLocks noGrp="1"/>
          </p:cNvSpPr>
          <p:nvPr>
            <p:ph type="ftr"/>
          </p:nvPr>
        </p:nvSpPr>
        <p:spPr>
          <a:xfrm>
            <a:off x="3200400" y="6356520"/>
            <a:ext cx="5257440" cy="364680"/>
          </a:xfrm>
          <a:prstGeom prst="rect">
            <a:avLst/>
          </a:prstGeom>
        </p:spPr>
        <p:txBody>
          <a:bodyPr/>
          <a:lstStyle/>
          <a:p>
            <a:endParaRPr/>
          </a:p>
        </p:txBody>
      </p:sp>
      <p:sp>
        <p:nvSpPr>
          <p:cNvPr id="4" name="PlaceHolder 4"/>
          <p:cNvSpPr>
            <a:spLocks noGrp="1"/>
          </p:cNvSpPr>
          <p:nvPr>
            <p:ph type="sldNum"/>
          </p:nvPr>
        </p:nvSpPr>
        <p:spPr>
          <a:xfrm>
            <a:off x="8381880" y="6351480"/>
            <a:ext cx="456840" cy="364680"/>
          </a:xfrm>
          <a:prstGeom prst="rect">
            <a:avLst/>
          </a:prstGeom>
        </p:spPr>
        <p:txBody>
          <a:bodyPr lIns="91080" rIns="91080" anchor="ctr"/>
          <a:lstStyle/>
          <a:p>
            <a:pPr algn="ctr">
              <a:lnSpc>
                <a:spcPct val="100000"/>
              </a:lnSpc>
            </a:pPr>
            <a:fld id="{646E1C22-D5D7-4445-80C9-EAE55E4FF3D1}" type="slidenum">
              <a:rPr lang="en-US" sz="1200" strike="noStrike">
                <a:solidFill>
                  <a:srgbClr val="106636"/>
                </a:solidFill>
                <a:latin typeface="Arial"/>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1058960385"/>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73152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2053" name="Picture 9" descr="horizontal-logo-green-text.jpg"/>
          <p:cNvPicPr>
            <a:picLocks noChangeAspect="1"/>
          </p:cNvPicPr>
          <p:nvPr/>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spTree>
    <p:extLst>
      <p:ext uri="{BB962C8B-B14F-4D97-AF65-F5344CB8AC3E}">
        <p14:creationId xmlns:p14="http://schemas.microsoft.com/office/powerpoint/2010/main" val="331779128"/>
      </p:ext>
    </p:extLst>
  </p:cSld>
  <p:clrMap bg1="lt1" tx1="dk1" bg2="lt2" tx2="dk2" accent1="accent1" accent2="accent2" accent3="accent3" accent4="accent4" accent5="accent5" accent6="accent6" hlink="hlink" folHlink="folHlink"/>
  <p:hf hdr="0" dt="0"/>
  <p:txStyles>
    <p:titleStyle>
      <a:lvl1pPr algn="ctr" rtl="0" eaLnBrk="1" fontAlgn="base" hangingPunct="1">
        <a:spcBef>
          <a:spcPct val="0"/>
        </a:spcBef>
        <a:spcAft>
          <a:spcPct val="0"/>
        </a:spcAft>
        <a:defRPr sz="2600" b="1"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152797BA-CB13-244B-A385-79FFE7A95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804" y="6291366"/>
            <a:ext cx="544226" cy="544226"/>
          </a:xfrm>
          <a:prstGeom prst="rect">
            <a:avLst/>
          </a:prstGeom>
        </p:spPr>
      </p:pic>
      <p:sp>
        <p:nvSpPr>
          <p:cNvPr id="50" name="TextShape 4"/>
          <p:cNvSpPr txBox="1"/>
          <p:nvPr/>
        </p:nvSpPr>
        <p:spPr>
          <a:xfrm>
            <a:off x="9659" y="793113"/>
            <a:ext cx="6193877" cy="3858716"/>
          </a:xfrm>
          <a:prstGeom prst="rect">
            <a:avLst/>
          </a:prstGeom>
          <a:noFill/>
          <a:ln>
            <a:noFill/>
          </a:ln>
        </p:spPr>
        <p:txBody>
          <a:bodyPr lIns="91080" rIns="91080"/>
          <a:lstStyle/>
          <a:p>
            <a:pPr marL="228600" lvl="0" indent="-228600" fontAlgn="base">
              <a:spcAft>
                <a:spcPts val="200"/>
              </a:spcAft>
            </a:pPr>
            <a:r>
              <a:rPr lang="en-US" sz="2000" b="1" dirty="0">
                <a:solidFill>
                  <a:srgbClr val="146737"/>
                </a:solidFill>
                <a:latin typeface="Arial" pitchFamily="34" charset="0"/>
                <a:cs typeface="Arial" pitchFamily="34" charset="0"/>
              </a:rPr>
              <a:t>Scientific Achievement</a:t>
            </a:r>
          </a:p>
          <a:p>
            <a:pPr marL="228600" lvl="1" fontAlgn="base">
              <a:spcAft>
                <a:spcPts val="600"/>
              </a:spcAft>
            </a:pPr>
            <a:r>
              <a:rPr lang="en-US" b="1" dirty="0">
                <a:solidFill>
                  <a:prstClr val="black"/>
                </a:solidFill>
                <a:latin typeface="Calibri"/>
                <a:cs typeface="Arial" pitchFamily="34" charset="0"/>
              </a:rPr>
              <a:t>Spectroscopic studies done at the Advanced Light Source (ALS) clarified key reaction mechanisms in a Li-battery cathode material, revealing its surprising utility as a catalyst for next-generation batteries.</a:t>
            </a:r>
          </a:p>
          <a:p>
            <a:pPr marL="228600" indent="-228600" fontAlgn="base">
              <a:spcAft>
                <a:spcPts val="200"/>
              </a:spcAft>
            </a:pPr>
            <a:r>
              <a:rPr lang="en-US" sz="2000" b="1" dirty="0">
                <a:solidFill>
                  <a:srgbClr val="146737"/>
                </a:solidFill>
                <a:latin typeface="Arial" pitchFamily="34" charset="0"/>
                <a:cs typeface="Arial" pitchFamily="34" charset="0"/>
              </a:rPr>
              <a:t>Significance and Impact</a:t>
            </a:r>
          </a:p>
          <a:p>
            <a:pPr marL="228600" lvl="1" fontAlgn="base">
              <a:spcAft>
                <a:spcPts val="600"/>
              </a:spcAft>
            </a:pPr>
            <a:r>
              <a:rPr lang="en-US" b="1" dirty="0">
                <a:solidFill>
                  <a:prstClr val="black"/>
                </a:solidFill>
                <a:latin typeface="Calibri"/>
                <a:cs typeface="Arial" pitchFamily="34" charset="0"/>
              </a:rPr>
              <a:t>The work refutes widely held ideas about reversible reac-tions in a highly debated material for Li-based batteries and expands the range of materials suitable for use in high-power batteries and fuel cells.</a:t>
            </a:r>
          </a:p>
          <a:p>
            <a:pPr>
              <a:lnSpc>
                <a:spcPct val="100000"/>
              </a:lnSpc>
              <a:spcAft>
                <a:spcPts val="200"/>
              </a:spcAft>
            </a:pPr>
            <a:r>
              <a:rPr lang="en-US" sz="2000" b="1" dirty="0">
                <a:solidFill>
                  <a:srgbClr val="146737"/>
                </a:solidFill>
                <a:latin typeface="Arial" pitchFamily="34" charset="0"/>
                <a:cs typeface="Arial" pitchFamily="34" charset="0"/>
              </a:rPr>
              <a:t>Research Details</a:t>
            </a:r>
            <a:endParaRPr lang="en-US" sz="2800" dirty="0"/>
          </a:p>
          <a:p>
            <a:pPr marL="215900" indent="-215900">
              <a:spcAft>
                <a:spcPts val="300"/>
              </a:spcAft>
              <a:buFont typeface="Lucida Grande"/>
              <a:buChar char="−"/>
              <a:defRPr/>
            </a:pPr>
            <a:r>
              <a:rPr lang="en-US" sz="1600">
                <a:latin typeface="Calibri" charset="0"/>
              </a:rPr>
              <a:t>Resonant inelastic x-ray scattering (RIXS) was used to study </a:t>
            </a:r>
            <a:br>
              <a:rPr lang="en-US" sz="1600">
                <a:latin typeface="Calibri" charset="0"/>
              </a:rPr>
            </a:br>
            <a:r>
              <a:rPr lang="en-US" sz="1600">
                <a:latin typeface="Calibri" charset="0"/>
              </a:rPr>
              <a:t>reversible redox reactions in a Li-rich cathode material (Li</a:t>
            </a:r>
            <a:r>
              <a:rPr lang="en-US" sz="1600" baseline="-25000">
                <a:latin typeface="Calibri" charset="0"/>
              </a:rPr>
              <a:t>2</a:t>
            </a:r>
            <a:r>
              <a:rPr lang="en-US" sz="1600">
                <a:latin typeface="Calibri" charset="0"/>
              </a:rPr>
              <a:t>MnO</a:t>
            </a:r>
            <a:r>
              <a:rPr lang="en-US" sz="1600" baseline="-25000">
                <a:latin typeface="Calibri" charset="0"/>
              </a:rPr>
              <a:t>3</a:t>
            </a:r>
            <a:r>
              <a:rPr lang="en-US" sz="1600">
                <a:latin typeface="Calibri" charset="0"/>
              </a:rPr>
              <a:t>).</a:t>
            </a:r>
          </a:p>
        </p:txBody>
      </p:sp>
      <p:sp>
        <p:nvSpPr>
          <p:cNvPr id="44" name="TextShape 1"/>
          <p:cNvSpPr txBox="1"/>
          <p:nvPr/>
        </p:nvSpPr>
        <p:spPr>
          <a:xfrm>
            <a:off x="0" y="0"/>
            <a:ext cx="9143640" cy="731160"/>
          </a:xfrm>
          <a:prstGeom prst="rect">
            <a:avLst/>
          </a:prstGeom>
          <a:noFill/>
          <a:ln w="9360">
            <a:noFill/>
          </a:ln>
        </p:spPr>
        <p:txBody>
          <a:bodyPr lIns="91080" rIns="91080" anchor="ctr"/>
          <a:lstStyle/>
          <a:p>
            <a:pPr algn="ctr">
              <a:lnSpc>
                <a:spcPct val="100000"/>
              </a:lnSpc>
            </a:pPr>
            <a:r>
              <a:rPr lang="en-US" sz="2400" b="1" dirty="0">
                <a:solidFill>
                  <a:srgbClr val="106636"/>
                </a:solidFill>
              </a:rPr>
              <a:t>Study Shines New Light on Li-Battery Cathode Materials</a:t>
            </a:r>
          </a:p>
        </p:txBody>
      </p:sp>
      <p:sp>
        <p:nvSpPr>
          <p:cNvPr id="45" name="CustomShape 2"/>
          <p:cNvSpPr/>
          <p:nvPr/>
        </p:nvSpPr>
        <p:spPr>
          <a:xfrm>
            <a:off x="0" y="5580250"/>
            <a:ext cx="9143640" cy="6433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106636"/>
                </a:solidFill>
                <a:latin typeface="Calibri"/>
              </a:rPr>
              <a:t>Publication about this research: Z. Zhuo, K. Dai, R. Qiao, R. Wang, J. Wu, Y. Liu, J. Peng, L. Chen, Y.-D. Chuang, F. Pan, Z.-X. Shen, G. Liu, H. Li, </a:t>
            </a:r>
            <a:br>
              <a:rPr lang="en-US" sz="1200" dirty="0">
                <a:solidFill>
                  <a:srgbClr val="106636"/>
                </a:solidFill>
                <a:latin typeface="Calibri"/>
              </a:rPr>
            </a:br>
            <a:r>
              <a:rPr lang="en-US" sz="1200" dirty="0">
                <a:solidFill>
                  <a:srgbClr val="106636"/>
                </a:solidFill>
                <a:latin typeface="Calibri"/>
              </a:rPr>
              <a:t>T.P. Devereaux, and W. Yang, </a:t>
            </a:r>
            <a:r>
              <a:rPr lang="en-US" sz="1200" i="1" dirty="0">
                <a:solidFill>
                  <a:srgbClr val="106636"/>
                </a:solidFill>
                <a:latin typeface="Calibri"/>
              </a:rPr>
              <a:t>Joule</a:t>
            </a:r>
            <a:r>
              <a:rPr lang="en-US" sz="1200" dirty="0">
                <a:solidFill>
                  <a:srgbClr val="106636"/>
                </a:solidFill>
                <a:latin typeface="Calibri"/>
              </a:rPr>
              <a:t>, doi:10.1016/j.joule.2021.02.004 (2021). Work was performed at Lawrence Berkeley National Laboratory, Beamlines 8.0.1 and 4.0.3. Operation of the ALS is supported by the U.S. Department of Energy, Office of Science, Basic Energy Sciences program.</a:t>
            </a:r>
          </a:p>
        </p:txBody>
      </p:sp>
      <p:pic>
        <p:nvPicPr>
          <p:cNvPr id="10" name="Picture 9" descr="0000_2016_ALS_Primary_Multiblue_SIgnature_RGB_ELCTRONIC.png"/>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8060264" y="6298711"/>
            <a:ext cx="791633" cy="532830"/>
          </a:xfrm>
          <a:prstGeom prst="rect">
            <a:avLst/>
          </a:prstGeom>
        </p:spPr>
      </p:pic>
      <p:pic>
        <p:nvPicPr>
          <p:cNvPr id="5" name="Picture 4">
            <a:extLst>
              <a:ext uri="{FF2B5EF4-FFF2-40B4-BE49-F238E27FC236}">
                <a16:creationId xmlns:a16="http://schemas.microsoft.com/office/drawing/2014/main" id="{346816C6-B999-0841-84ED-AFEE4C249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3713" y="6338327"/>
            <a:ext cx="349423" cy="453599"/>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71F32577-4A3F-7E45-9829-A29E8C190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3537" y="829285"/>
            <a:ext cx="2617944" cy="2897439"/>
          </a:xfrm>
          <a:prstGeom prst="rect">
            <a:avLst/>
          </a:prstGeom>
        </p:spPr>
      </p:pic>
      <p:sp>
        <p:nvSpPr>
          <p:cNvPr id="9" name="TextShape 4">
            <a:extLst>
              <a:ext uri="{FF2B5EF4-FFF2-40B4-BE49-F238E27FC236}">
                <a16:creationId xmlns:a16="http://schemas.microsoft.com/office/drawing/2014/main" id="{9DE8DE06-5425-7E48-868F-22C1AAED570A}"/>
              </a:ext>
            </a:extLst>
          </p:cNvPr>
          <p:cNvSpPr txBox="1"/>
          <p:nvPr/>
        </p:nvSpPr>
        <p:spPr>
          <a:xfrm>
            <a:off x="12700" y="4651829"/>
            <a:ext cx="8929018" cy="851832"/>
          </a:xfrm>
          <a:prstGeom prst="rect">
            <a:avLst/>
          </a:prstGeom>
          <a:noFill/>
          <a:ln>
            <a:noFill/>
          </a:ln>
        </p:spPr>
        <p:txBody>
          <a:bodyPr lIns="91080" rIns="91080"/>
          <a:lstStyle/>
          <a:p>
            <a:pPr marL="215900" indent="-215900">
              <a:spcAft>
                <a:spcPts val="300"/>
              </a:spcAft>
              <a:buFont typeface="Lucida Grande"/>
              <a:buChar char="−"/>
              <a:defRPr/>
            </a:pPr>
            <a:r>
              <a:rPr lang="en-US" sz="1600">
                <a:latin typeface="Calibri" charset="0"/>
              </a:rPr>
              <a:t>Mn redox is responsible for reversible charge cycling in the bulk (not O redox, as widely believed).</a:t>
            </a:r>
          </a:p>
          <a:p>
            <a:pPr marL="215900" indent="-215900">
              <a:spcAft>
                <a:spcPts val="300"/>
              </a:spcAft>
              <a:buFont typeface="Lucida Grande"/>
              <a:buChar char="−"/>
              <a:defRPr/>
            </a:pPr>
            <a:r>
              <a:rPr lang="en-US" sz="1600">
                <a:latin typeface="Calibri" charset="0"/>
              </a:rPr>
              <a:t>Surface reactions involving carbonate compounds were observed; could catalyze reversible chemical reactions required for exotic, next-generation technologies such as lithium-CO</a:t>
            </a:r>
            <a:r>
              <a:rPr lang="en-US" sz="1600" baseline="-25000">
                <a:latin typeface="Calibri" charset="0"/>
              </a:rPr>
              <a:t>2</a:t>
            </a:r>
            <a:r>
              <a:rPr lang="en-US" sz="1600">
                <a:latin typeface="Calibri" charset="0"/>
              </a:rPr>
              <a:t> batteries.</a:t>
            </a:r>
          </a:p>
        </p:txBody>
      </p:sp>
      <p:sp>
        <p:nvSpPr>
          <p:cNvPr id="24" name="CustomShape 5">
            <a:extLst>
              <a:ext uri="{FF2B5EF4-FFF2-40B4-BE49-F238E27FC236}">
                <a16:creationId xmlns:a16="http://schemas.microsoft.com/office/drawing/2014/main" id="{739087E2-EB2B-BB45-B6F8-0BEF140A38C4}"/>
              </a:ext>
            </a:extLst>
          </p:cNvPr>
          <p:cNvSpPr/>
          <p:nvPr/>
        </p:nvSpPr>
        <p:spPr>
          <a:xfrm>
            <a:off x="6338983" y="3741427"/>
            <a:ext cx="2617944" cy="817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200" dirty="0">
                <a:solidFill>
                  <a:srgbClr val="000000"/>
                </a:solidFill>
                <a:latin typeface="Calibri"/>
                <a:cs typeface="Calibri"/>
              </a:rPr>
              <a:t>The RIXS “fingerprint” for oxygen re-dox activity (red and blue arrows) was observed in various electrodes, but was unexpectedly absent in Li</a:t>
            </a:r>
            <a:r>
              <a:rPr lang="en-US" sz="1200" baseline="-25000" dirty="0">
                <a:solidFill>
                  <a:srgbClr val="000000"/>
                </a:solidFill>
                <a:latin typeface="Calibri"/>
                <a:cs typeface="Calibri"/>
              </a:rPr>
              <a:t>2</a:t>
            </a:r>
            <a:r>
              <a:rPr lang="en-US" sz="1200" dirty="0">
                <a:solidFill>
                  <a:srgbClr val="000000"/>
                </a:solidFill>
                <a:latin typeface="Calibri"/>
                <a:cs typeface="Calibri"/>
              </a:rPr>
              <a:t>MnO</a:t>
            </a:r>
            <a:r>
              <a:rPr lang="en-US" sz="1200" baseline="-25000" dirty="0">
                <a:solidFill>
                  <a:srgbClr val="000000"/>
                </a:solidFill>
                <a:latin typeface="Calibri"/>
                <a:cs typeface="Calibri"/>
              </a:rPr>
              <a:t>3</a:t>
            </a:r>
            <a:r>
              <a:rPr lang="en-US" sz="1200" dirty="0">
                <a:solidFill>
                  <a:srgbClr val="000000"/>
                </a:solidFill>
                <a:latin typeface="Calibri"/>
                <a:cs typeface="Calibri"/>
              </a:rPr>
              <a:t>. </a:t>
            </a:r>
          </a:p>
        </p:txBody>
      </p:sp>
      <p:pic>
        <p:nvPicPr>
          <p:cNvPr id="3" name="Picture 2" descr="Logo&#10;&#10;Description automatically generated">
            <a:extLst>
              <a:ext uri="{FF2B5EF4-FFF2-40B4-BE49-F238E27FC236}">
                <a16:creationId xmlns:a16="http://schemas.microsoft.com/office/drawing/2014/main" id="{2F099303-7736-444A-9C24-DE88ECC581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0841" y="6306570"/>
            <a:ext cx="513819" cy="513819"/>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B9117BD3-6767-6045-A86E-1D3157E630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7899" y="6294931"/>
            <a:ext cx="537096" cy="53709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513724D6-A00A-A442-8C3E-C12DBD25BA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5588" y="6435041"/>
            <a:ext cx="958989" cy="283380"/>
          </a:xfrm>
          <a:prstGeom prst="rect">
            <a:avLst/>
          </a:prstGeom>
        </p:spPr>
      </p:pic>
      <p:pic>
        <p:nvPicPr>
          <p:cNvPr id="11" name="Picture 10" descr="Logo, company name&#10;&#10;Description automatically generated">
            <a:extLst>
              <a:ext uri="{FF2B5EF4-FFF2-40B4-BE49-F238E27FC236}">
                <a16:creationId xmlns:a16="http://schemas.microsoft.com/office/drawing/2014/main" id="{178DF791-41CC-1946-9B2B-3296C327D2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2166" y="6280049"/>
            <a:ext cx="608849" cy="566860"/>
          </a:xfrm>
          <a:prstGeom prst="rect">
            <a:avLst/>
          </a:prstGeom>
        </p:spPr>
      </p:pic>
      <p:pic>
        <p:nvPicPr>
          <p:cNvPr id="15" name="Picture 14" descr="A picture containing text, sign, porcelain&#10;&#10;Description automatically generated">
            <a:extLst>
              <a:ext uri="{FF2B5EF4-FFF2-40B4-BE49-F238E27FC236}">
                <a16:creationId xmlns:a16="http://schemas.microsoft.com/office/drawing/2014/main" id="{3038CFF5-0C02-F74C-A213-F2953082FD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88383" y="6306570"/>
            <a:ext cx="513819" cy="513819"/>
          </a:xfrm>
          <a:prstGeom prst="rect">
            <a:avLst/>
          </a:prstGeom>
        </p:spPr>
      </p:pic>
    </p:spTree>
    <p:extLst>
      <p:ext uri="{BB962C8B-B14F-4D97-AF65-F5344CB8AC3E}">
        <p14:creationId xmlns:p14="http://schemas.microsoft.com/office/powerpoint/2010/main" val="1232174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3.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06636"/>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7C7AA1-EA66-384C-8728-2CC293138E0C}" vid="{7C4A2123-EDC2-164A-8262-2F37D80514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22749</TotalTime>
  <Words>604</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Lucida Grande</vt:lpstr>
      <vt:lpstr>StarSymbol</vt:lpstr>
      <vt:lpstr>Times New Roman</vt:lpstr>
      <vt:lpstr>Office Theme</vt:lpstr>
      <vt:lpstr>15_Office Theme</vt:lpstr>
      <vt:lpstr>16_Office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Lori Tamura</cp:lastModifiedBy>
  <cp:revision>1505</cp:revision>
  <dcterms:created xsi:type="dcterms:W3CDTF">2010-12-15T20:48:04Z</dcterms:created>
  <dcterms:modified xsi:type="dcterms:W3CDTF">2021-03-28T22:45:52Z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US Department of Energy (SC)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화면 슬라이드 쇼(4:3)</vt:lpwstr>
  </property>
  <property fmtid="{D5CDD505-2E9C-101B-9397-08002B2CF9AE}" pid="10" name="ScaleCrop">
    <vt:bool>false</vt:bool>
  </property>
  <property fmtid="{D5CDD505-2E9C-101B-9397-08002B2CF9AE}" pid="11" name="ShareDoc">
    <vt:bool>false</vt:bool>
  </property>
  <property fmtid="{D5CDD505-2E9C-101B-9397-08002B2CF9AE}" pid="12" name="Slides">
    <vt:i4>1</vt:i4>
  </property>
</Properties>
</file>