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7892" autoAdjust="0"/>
  </p:normalViewPr>
  <p:slideViewPr>
    <p:cSldViewPr snapToGrid="0">
      <p:cViewPr varScale="1">
        <p:scale>
          <a:sx n="97" d="100"/>
          <a:sy n="97" d="100"/>
        </p:scale>
        <p:origin x="2552" y="184"/>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800" b="0" i="0" u="none" strike="noStrike" kern="1200">
                <a:solidFill>
                  <a:schemeClr val="tx1"/>
                </a:solidFill>
                <a:effectLst/>
                <a:latin typeface="+mn-lt"/>
                <a:ea typeface="+mn-ea"/>
                <a:cs typeface="+mn-cs"/>
              </a:rPr>
              <a:t>Micelles are self-assembling nanostructures made up of both water-averse (hydrophobic) and water-loving (hydrophilic) polymer chains. In water, the hydrophobic parts bunch together and become surrounded by the hydrophilic parts, which form a shell that can encapsulate other “guest” molecules. This ability to form neat molecular packages makes micelles attractive for the delivery of vaccines or targeted cancer therapies. A single-polymer (unimeric) form of micelle known as a “polysoap” could also be used for the sequestration and remediation of oil spills in water.The performance of these micelle nanocarriers depends on characteristics such as size, shape, and composition. And because they self-assemble in response to their surroundings, improvements in their design and function require studies performed in aqueous environments. However, most such investigations have involved labeling methods that can distort structure and disrupt behavior, especially for carbon-based materials. Now, a new technique developed at the ALS allows researchers to analyze nanocarriers in a fully natural state, immersed in water and without disruptive labels.</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Researchers: </a:t>
            </a:r>
            <a:r>
              <a:rPr lang="en-US" sz="1200" b="0" i="0" u="none" strike="noStrike" kern="1200">
                <a:solidFill>
                  <a:schemeClr val="tx1"/>
                </a:solidFill>
                <a:effectLst/>
                <a:latin typeface="+mn-lt"/>
                <a:ea typeface="+mn-ea"/>
                <a:cs typeface="+mn-cs"/>
              </a:rPr>
              <a:t>T. McAfee (Washington State University and ALS), T. Ferron and B.A. Collins (Washington State University), I.A. Cordova and C. Wang (ALS), and P.D. Pickett and C.L. McCormick (University of Southern Mississippi)</a:t>
            </a:r>
            <a:r>
              <a:rPr lang="en-US" sz="800" b="0" i="0" u="none" strike="noStrike" kern="1200">
                <a:solidFill>
                  <a:schemeClr val="tx1"/>
                </a:solidFill>
                <a:effectLst/>
                <a:latin typeface="Calibri" pitchFamily="28" charset="0"/>
                <a:ea typeface="ＭＳ Ｐゴシック" pitchFamily="28" charset="-128"/>
                <a:cs typeface="ＭＳ Ｐゴシック" charset="0"/>
              </a:rPr>
              <a:t>.</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Calibri" pitchFamily="28" charset="0"/>
                <a:ea typeface="ＭＳ Ｐゴシック" pitchFamily="28" charset="-128"/>
                <a:cs typeface="ＭＳ Ｐゴシック" charset="0"/>
              </a:rPr>
              <a:t>Funding: </a:t>
            </a:r>
            <a:r>
              <a:rPr lang="en-US" sz="1200" b="0" i="0" u="none" strike="noStrike" kern="1200">
                <a:solidFill>
                  <a:schemeClr val="tx1"/>
                </a:solidFill>
                <a:effectLst/>
                <a:latin typeface="+mn-lt"/>
                <a:ea typeface="+mn-ea"/>
                <a:cs typeface="+mn-cs"/>
              </a:rPr>
              <a:t>National Science Foundation; U.S. Department of Energy (DOE) Early Career Research Program; DOE Office of Science, Basic Energy Sciences program (BES); and Gulf of Mexico Research Initiative. Operation of the ALS is supported by DOE BES.</a:t>
            </a:r>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Full highlight: https://als.lbl.gov/label-free-characterization-of-organic-nanocarriers/</a:t>
            </a: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4"/>
          <p:cNvSpPr txBox="1"/>
          <p:nvPr/>
        </p:nvSpPr>
        <p:spPr>
          <a:xfrm>
            <a:off x="16268" y="835204"/>
            <a:ext cx="5515754" cy="3087439"/>
          </a:xfrm>
          <a:prstGeom prst="rect">
            <a:avLst/>
          </a:prstGeom>
          <a:noFill/>
          <a:ln>
            <a:noFill/>
          </a:ln>
        </p:spPr>
        <p:txBody>
          <a:bodyPr lIns="91080" rIns="91080"/>
          <a:lstStyle/>
          <a:p>
            <a:pPr marL="228600" lvl="0" indent="-228600" fontAlgn="base">
              <a:spcAft>
                <a:spcPts val="400"/>
              </a:spcAft>
            </a:pPr>
            <a:r>
              <a:rPr lang="en-US" sz="2000" b="1" dirty="0">
                <a:solidFill>
                  <a:srgbClr val="146737"/>
                </a:solidFill>
                <a:latin typeface="Arial" pitchFamily="34" charset="0"/>
                <a:cs typeface="Arial" pitchFamily="34" charset="0"/>
              </a:rPr>
              <a:t>Scientific Achievement</a:t>
            </a:r>
          </a:p>
          <a:p>
            <a:pPr marL="228600" lvl="1" fontAlgn="base">
              <a:spcAft>
                <a:spcPts val="600"/>
              </a:spcAft>
            </a:pPr>
            <a:r>
              <a:rPr lang="en-US" b="1" dirty="0">
                <a:solidFill>
                  <a:prstClr val="black"/>
                </a:solidFill>
                <a:latin typeface="Calibri"/>
                <a:cs typeface="Arial" pitchFamily="34" charset="0"/>
              </a:rPr>
              <a:t>A technique developed at the Advanced Light Source (ALS) enables accurate characterization of organic nanocarriers (molecules that encapsulate other molecules) without the need for disruptive labeling.</a:t>
            </a:r>
          </a:p>
          <a:p>
            <a:pPr marL="228600" indent="-228600" fontAlgn="base">
              <a:spcAft>
                <a:spcPts val="400"/>
              </a:spcAft>
            </a:pPr>
            <a:r>
              <a:rPr lang="en-US" sz="2000" b="1" dirty="0">
                <a:solidFill>
                  <a:srgbClr val="146737"/>
                </a:solidFill>
                <a:latin typeface="Arial" pitchFamily="34" charset="0"/>
                <a:cs typeface="Arial" pitchFamily="34" charset="0"/>
              </a:rPr>
              <a:t>Significance and Impact</a:t>
            </a:r>
          </a:p>
          <a:p>
            <a:pPr marL="228600" lvl="1" fontAlgn="base">
              <a:spcAft>
                <a:spcPts val="600"/>
              </a:spcAft>
            </a:pPr>
            <a:r>
              <a:rPr lang="en-US" b="1" dirty="0">
                <a:solidFill>
                  <a:prstClr val="black"/>
                </a:solidFill>
                <a:latin typeface="Calibri"/>
                <a:cs typeface="Arial" pitchFamily="34" charset="0"/>
              </a:rPr>
              <a:t>The method will enable faster, more precise development of exciting new technologies, ranging from targeted drug delivery to oil-spill remediation.</a:t>
            </a:r>
          </a:p>
          <a:p>
            <a:pPr>
              <a:lnSpc>
                <a:spcPct val="100000"/>
              </a:lnSpc>
              <a:spcAft>
                <a:spcPts val="400"/>
              </a:spcAft>
            </a:pPr>
            <a:r>
              <a:rPr lang="en-US" sz="2000" b="1" dirty="0">
                <a:solidFill>
                  <a:srgbClr val="146737"/>
                </a:solidFill>
                <a:latin typeface="Arial" pitchFamily="34" charset="0"/>
                <a:cs typeface="Arial" pitchFamily="34" charset="0"/>
              </a:rPr>
              <a:t>Research Details</a:t>
            </a:r>
            <a:endParaRPr lang="en-US" sz="2800" dirty="0"/>
          </a:p>
        </p:txBody>
      </p:sp>
      <p:sp>
        <p:nvSpPr>
          <p:cNvPr id="14" name="TextShape 4">
            <a:extLst>
              <a:ext uri="{FF2B5EF4-FFF2-40B4-BE49-F238E27FC236}">
                <a16:creationId xmlns:a16="http://schemas.microsoft.com/office/drawing/2014/main" id="{88835709-CA0D-4B4D-83BC-90B551493DCD}"/>
              </a:ext>
            </a:extLst>
          </p:cNvPr>
          <p:cNvSpPr txBox="1"/>
          <p:nvPr/>
        </p:nvSpPr>
        <p:spPr>
          <a:xfrm>
            <a:off x="16268" y="3621435"/>
            <a:ext cx="9111464" cy="1848846"/>
          </a:xfrm>
          <a:prstGeom prst="rect">
            <a:avLst/>
          </a:prstGeom>
          <a:noFill/>
          <a:ln>
            <a:noFill/>
          </a:ln>
        </p:spPr>
        <p:txBody>
          <a:bodyPr lIns="91080" rIns="91080"/>
          <a:lstStyle/>
          <a:p>
            <a:pPr>
              <a:lnSpc>
                <a:spcPct val="100000"/>
              </a:lnSpc>
              <a:spcAft>
                <a:spcPts val="4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a:latin typeface="Calibri" charset="0"/>
              </a:rPr>
              <a:t>Two types of nanocarriers were studied: a drug-delivery </a:t>
            </a:r>
            <a:br>
              <a:rPr lang="en-US" sz="1600">
                <a:latin typeface="Calibri" charset="0"/>
              </a:rPr>
            </a:br>
            <a:r>
              <a:rPr lang="en-US" sz="1600">
                <a:latin typeface="Calibri" charset="0"/>
              </a:rPr>
              <a:t>triblock copolymer and an oil-sequestering polysoap. </a:t>
            </a:r>
          </a:p>
          <a:p>
            <a:pPr marL="215900" indent="-215900">
              <a:buFont typeface="Lucida Grande"/>
              <a:buChar char="−"/>
              <a:defRPr/>
            </a:pPr>
            <a:r>
              <a:rPr lang="en-US" sz="1600">
                <a:latin typeface="Calibri" charset="0"/>
              </a:rPr>
              <a:t>Resonant soft x-ray scattering (RSoXS) was performed in a</a:t>
            </a:r>
            <a:br>
              <a:rPr lang="en-US" sz="1600">
                <a:latin typeface="Calibri" charset="0"/>
              </a:rPr>
            </a:br>
            <a:r>
              <a:rPr lang="en-US" sz="1600">
                <a:latin typeface="Calibri" charset="0"/>
              </a:rPr>
              <a:t>liquid flow and mixing cell that allows rapid, direct, dynamic measurements of structure and behavior.</a:t>
            </a:r>
          </a:p>
          <a:p>
            <a:pPr marL="215900" indent="-215900">
              <a:buFont typeface="Lucida Grande"/>
              <a:buChar char="−"/>
              <a:defRPr/>
            </a:pPr>
            <a:r>
              <a:rPr lang="en-US" sz="1600">
                <a:latin typeface="Calibri" charset="0"/>
              </a:rPr>
              <a:t>Technique distinguished between hydrophobic core and hydrophilic shell in drug-delivery copolymer.</a:t>
            </a:r>
          </a:p>
          <a:p>
            <a:pPr marL="215900" indent="-215900">
              <a:buFont typeface="Lucida Grande"/>
              <a:buChar char="−"/>
              <a:defRPr/>
            </a:pPr>
            <a:r>
              <a:rPr lang="en-US" sz="1600">
                <a:latin typeface="Calibri" charset="0"/>
              </a:rPr>
              <a:t>Determined that polysoap micelles retained key unimeric structures even at high concentrations.</a:t>
            </a:r>
          </a:p>
          <a:p>
            <a:pPr marL="215900" indent="-215900">
              <a:buFont typeface="Lucida Grande"/>
              <a:buChar char="−"/>
              <a:defRPr/>
            </a:pPr>
            <a:endParaRPr lang="en-US" sz="1600">
              <a:latin typeface="Calibri" charset="0"/>
            </a:endParaRPr>
          </a:p>
          <a:p>
            <a:pPr marL="215900" indent="-215900">
              <a:buFont typeface="Lucida Grande"/>
              <a:buChar char="−"/>
              <a:defRPr/>
            </a:pPr>
            <a:endParaRPr lang="en-US" b="1" dirty="0">
              <a:solidFill>
                <a:prstClr val="black"/>
              </a:solidFill>
              <a:latin typeface="Calibri"/>
              <a:cs typeface="Arial" pitchFamily="34" charset="0"/>
            </a:endParaRP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Label-Free Characterization of Organic Nanocarriers</a:t>
            </a:r>
          </a:p>
        </p:txBody>
      </p:sp>
      <p:sp>
        <p:nvSpPr>
          <p:cNvPr id="45" name="CustomShape 2"/>
          <p:cNvSpPr/>
          <p:nvPr/>
        </p:nvSpPr>
        <p:spPr>
          <a:xfrm>
            <a:off x="238539" y="5569623"/>
            <a:ext cx="8713949" cy="6666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T. McAfee, T. Ferron, I.A. Cordova, P.D. Pickett, C.L. McCormick, C. Wang, and B.A. Collins, </a:t>
            </a:r>
            <a:r>
              <a:rPr lang="en-US" sz="1200" i="1" dirty="0">
                <a:solidFill>
                  <a:srgbClr val="106636"/>
                </a:solidFill>
                <a:latin typeface="Calibri"/>
              </a:rPr>
              <a:t>Nat. Commun.</a:t>
            </a:r>
            <a:r>
              <a:rPr lang="en-US" sz="1200" dirty="0">
                <a:solidFill>
                  <a:srgbClr val="106636"/>
                </a:solidFill>
                <a:latin typeface="Calibri"/>
              </a:rPr>
              <a:t> </a:t>
            </a:r>
            <a:r>
              <a:rPr lang="en-US" sz="1200" b="1" dirty="0">
                <a:solidFill>
                  <a:srgbClr val="106636"/>
                </a:solidFill>
                <a:latin typeface="Calibri"/>
              </a:rPr>
              <a:t>12</a:t>
            </a:r>
            <a:r>
              <a:rPr lang="en-US" sz="1200" dirty="0">
                <a:solidFill>
                  <a:srgbClr val="106636"/>
                </a:solidFill>
                <a:latin typeface="Calibri"/>
              </a:rPr>
              <a:t>, 3123 (2021). Work was performed at Lawrence Berkeley National Laboratory, ALS Beamline 11.0.1.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sp>
        <p:nvSpPr>
          <p:cNvPr id="24" name="CustomShape 5">
            <a:extLst>
              <a:ext uri="{FF2B5EF4-FFF2-40B4-BE49-F238E27FC236}">
                <a16:creationId xmlns:a16="http://schemas.microsoft.com/office/drawing/2014/main" id="{739087E2-EB2B-BB45-B6F8-0BEF140A38C4}"/>
              </a:ext>
            </a:extLst>
          </p:cNvPr>
          <p:cNvSpPr/>
          <p:nvPr/>
        </p:nvSpPr>
        <p:spPr>
          <a:xfrm>
            <a:off x="5469224" y="3686835"/>
            <a:ext cx="3651734" cy="9911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Left: Nanocarrier structures designed for drug delivery (top) and oil-spill remediation (bottom). Right: RSoXS profiles (shown here for the triblock copolymer) enable characterization of nanocarrier substructure and chemical composition. </a:t>
            </a:r>
          </a:p>
        </p:txBody>
      </p:sp>
      <p:pic>
        <p:nvPicPr>
          <p:cNvPr id="4" name="Picture 3" descr="A red and white sign&#10;&#10;Description automatically generated with low confidence">
            <a:extLst>
              <a:ext uri="{FF2B5EF4-FFF2-40B4-BE49-F238E27FC236}">
                <a16:creationId xmlns:a16="http://schemas.microsoft.com/office/drawing/2014/main" id="{96C06C10-AA2C-7B45-9EF2-F6106BF24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314" y="6396230"/>
            <a:ext cx="1498125" cy="453599"/>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7A353FAA-5E97-1F45-AE4C-D815648B0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279" y="6197231"/>
            <a:ext cx="1358306" cy="633337"/>
          </a:xfrm>
          <a:prstGeom prst="rect">
            <a:avLst/>
          </a:prstGeom>
        </p:spPr>
      </p:pic>
      <p:pic>
        <p:nvPicPr>
          <p:cNvPr id="8" name="Picture 7" descr="Chart, diagram&#10;&#10;Description automatically generated">
            <a:extLst>
              <a:ext uri="{FF2B5EF4-FFF2-40B4-BE49-F238E27FC236}">
                <a16:creationId xmlns:a16="http://schemas.microsoft.com/office/drawing/2014/main" id="{27FF0C72-AF06-724C-BB00-5ACAF01351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5492" y="890935"/>
            <a:ext cx="3505200" cy="2730500"/>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24326</TotalTime>
  <Words>577</Words>
  <Application>Microsoft Macintosh PowerPoint</Application>
  <PresentationFormat>On-screen Show (4:3)</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1665</cp:revision>
  <cp:lastPrinted>2021-05-21T01:29:15Z</cp:lastPrinted>
  <dcterms:created xsi:type="dcterms:W3CDTF">2010-12-15T20:48:04Z</dcterms:created>
  <dcterms:modified xsi:type="dcterms:W3CDTF">2021-06-21T21:40:05Z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