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8341" autoAdjust="0"/>
  </p:normalViewPr>
  <p:slideViewPr>
    <p:cSldViewPr snapToGrid="0">
      <p:cViewPr>
        <p:scale>
          <a:sx n="95" d="100"/>
          <a:sy n="95" d="100"/>
        </p:scale>
        <p:origin x="2576" y="224"/>
      </p:cViewPr>
      <p:guideLst/>
    </p:cSldViewPr>
  </p:slideViewPr>
  <p:outlineViewPr>
    <p:cViewPr>
      <p:scale>
        <a:sx n="33" d="100"/>
        <a:sy n="33" d="100"/>
      </p:scale>
      <p:origin x="0" y="0"/>
    </p:cViewPr>
  </p:outlineViewPr>
  <p:notesTextViewPr>
    <p:cViewPr>
      <p:scale>
        <a:sx n="95" d="100"/>
        <a:sy n="95" d="100"/>
      </p:scale>
      <p:origin x="0" y="-64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1200" b="0" i="0" u="none" strike="noStrike" kern="1200">
                <a:solidFill>
                  <a:schemeClr val="tx1"/>
                </a:solidFill>
                <a:effectLst/>
                <a:latin typeface="+mn-lt"/>
                <a:ea typeface="+mn-ea"/>
                <a:cs typeface="+mn-cs"/>
              </a:rPr>
              <a:t>The protein-based machine responsible for RNA replication and translation in coronaviruses—and many other viruses—is called the replication transcription complex (RTC). To successfully duplicate viral RNA for new virus particles and produce the new particles’ many proteins, the RTC must: distinguish between viral and host RNA, recognize and pair RNA bases instead of highly similar DNA bases that are also abundant in human cells, convert their RNA into mRNA (to dupe human ribosomes into translating viral proteins), interface with error-checking molecules, and transcribe specific sections of viral RNA to amplify certain proteins over others depending on need—all while trying to evade the host immune system. Multitasking proteins like the RTC aren’t static or rigid; they’re flexible and have associated molecules, called nonstructural proteins, that change form depending on the task at hand. Each arrangement exposes different parts of the RTC surface, which can be examined to find places where potential drug molecules could bind and inhibit the entire machine.</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Researchers: M. Wilamowski (University of Chicago); M. Hammel, J. Bierma, A.H. Sarker, and S.E. Tsutakawa (Berkeley Lab); W. Leite, Q. Zhang, K. Weiss, Y. Fan, S.V. Pingali, and H.M. O’Neill (Oak Ridge National Laboratory); Y. Kim, R. Jedrzejczak, and A. Joachimiak (University of Chicago and Argonne National Laboratory); D.J. Rosenberg (Berkeley Lab and University of California, Berkeley); J. Wower (Auburn University); and G.L. Hura (Berkeley Lab and University of California, Santa Cruz).</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ＭＳ Ｐゴシック" pitchFamily="28" charset="-128"/>
                <a:cs typeface="ＭＳ Ｐゴシック" charset="0"/>
              </a:rPr>
              <a:t>Funding: </a:t>
            </a:r>
            <a:r>
              <a:rPr lang="en-US" sz="1200" b="0" i="0" u="none" strike="noStrike" kern="1200">
                <a:solidFill>
                  <a:schemeClr val="tx1"/>
                </a:solidFill>
                <a:effectLst/>
                <a:latin typeface="+mn-lt"/>
                <a:ea typeface="+mn-ea"/>
                <a:cs typeface="+mn-cs"/>
              </a:rPr>
              <a:t>U.S. Department of Energy (DOE) National Virtual Biotechnology Laboratory, a consortium of DOE National Laboratories with core capabilities relevant to the threats posed by COVID-19, and funded under the Coronavirus Aid, Relief, and Economic Security (CARES) Act; DOE Biological and Environmental Research Integrated Diffraction Analysis Technologies program; National Institutes of Health; United States–Israel Binational Science Foundation; U.S. Department of Agriculture; DOE Office of Science, Basic Energy Sciences (BES) program. Operation of the ALS is supported by DOE BES.</a:t>
            </a:r>
            <a:endParaRPr lang="en-US" sz="1200" b="0" i="0" u="none" strike="noStrike" kern="1200">
              <a:solidFill>
                <a:schemeClr val="tx1"/>
              </a:solidFill>
              <a:effectLst/>
              <a:latin typeface="+mn-lt"/>
              <a:ea typeface="ＭＳ Ｐゴシック" pitchFamily="28" charset="-128"/>
              <a:cs typeface="ＭＳ Ｐゴシック" charset="0"/>
            </a:endParaRP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Full highlight: https://als.lbl.gov/assembly-of-the-sars-cov-2-replication-mechanism/</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AD8DDF07-1D85-0140-8306-6494A6B46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135" y="6456358"/>
            <a:ext cx="842661" cy="391069"/>
          </a:xfrm>
          <a:prstGeom prst="rect">
            <a:avLst/>
          </a:prstGeom>
        </p:spPr>
      </p:pic>
      <p:sp>
        <p:nvSpPr>
          <p:cNvPr id="50" name="TextShape 4"/>
          <p:cNvSpPr txBox="1"/>
          <p:nvPr/>
        </p:nvSpPr>
        <p:spPr>
          <a:xfrm>
            <a:off x="13423" y="815712"/>
            <a:ext cx="5724768" cy="2702669"/>
          </a:xfrm>
          <a:prstGeom prst="rect">
            <a:avLst/>
          </a:prstGeom>
          <a:noFill/>
          <a:ln>
            <a:noFill/>
          </a:ln>
        </p:spPr>
        <p:txBody>
          <a:bodyPr lIns="91080" rIns="91080"/>
          <a:lstStyle/>
          <a:p>
            <a:pPr marL="228600" lvl="0" indent="-228600" fontAlgn="base">
              <a:spcAft>
                <a:spcPts val="300"/>
              </a:spcAft>
            </a:pPr>
            <a:r>
              <a:rPr lang="en-US" sz="2000" b="1" dirty="0">
                <a:solidFill>
                  <a:srgbClr val="146737"/>
                </a:solidFill>
                <a:latin typeface="Arial" pitchFamily="34" charset="0"/>
                <a:cs typeface="Arial" pitchFamily="34" charset="0"/>
              </a:rPr>
              <a:t>Scientific Achievement</a:t>
            </a:r>
          </a:p>
          <a:p>
            <a:pPr marL="228600" lvl="1" fontAlgn="base">
              <a:spcAft>
                <a:spcPts val="400"/>
              </a:spcAft>
            </a:pPr>
            <a:r>
              <a:rPr lang="en-US" b="1" dirty="0">
                <a:solidFill>
                  <a:prstClr val="black"/>
                </a:solidFill>
                <a:latin typeface="Calibri"/>
                <a:cs typeface="Arial" pitchFamily="34" charset="0"/>
              </a:rPr>
              <a:t>Using a multimodal approach that included x-ray scattering at the Advanced Light Source, researchers determined how components of the SARS-CoV-2 replication mechanism fit together.</a:t>
            </a:r>
          </a:p>
          <a:p>
            <a:pPr marL="228600" indent="-228600" fontAlgn="base">
              <a:spcAft>
                <a:spcPts val="300"/>
              </a:spcAft>
            </a:pPr>
            <a:r>
              <a:rPr lang="en-US" sz="2000" b="1" dirty="0">
                <a:solidFill>
                  <a:srgbClr val="146737"/>
                </a:solidFill>
                <a:latin typeface="Arial" pitchFamily="34" charset="0"/>
                <a:cs typeface="Arial" pitchFamily="34" charset="0"/>
              </a:rPr>
              <a:t>Significance and Impact</a:t>
            </a:r>
          </a:p>
          <a:p>
            <a:pPr marL="228600" lvl="1" fontAlgn="base">
              <a:spcAft>
                <a:spcPts val="400"/>
              </a:spcAft>
            </a:pPr>
            <a:r>
              <a:rPr lang="en-US" b="1" dirty="0">
                <a:solidFill>
                  <a:prstClr val="black"/>
                </a:solidFill>
                <a:latin typeface="Calibri"/>
                <a:cs typeface="Arial" pitchFamily="34" charset="0"/>
              </a:rPr>
              <a:t>A better understanding of how this protein complex works provides insight into potential structural or functional weak spots to exploit for drug development.</a:t>
            </a:r>
            <a:endParaRPr lang="en-US" sz="2800" dirty="0"/>
          </a:p>
        </p:txBody>
      </p:sp>
      <p:sp>
        <p:nvSpPr>
          <p:cNvPr id="14" name="TextShape 4">
            <a:extLst>
              <a:ext uri="{FF2B5EF4-FFF2-40B4-BE49-F238E27FC236}">
                <a16:creationId xmlns:a16="http://schemas.microsoft.com/office/drawing/2014/main" id="{88835709-CA0D-4B4D-83BC-90B551493DCD}"/>
              </a:ext>
            </a:extLst>
          </p:cNvPr>
          <p:cNvSpPr txBox="1"/>
          <p:nvPr/>
        </p:nvSpPr>
        <p:spPr>
          <a:xfrm>
            <a:off x="13425" y="3518381"/>
            <a:ext cx="8830952" cy="1906215"/>
          </a:xfrm>
          <a:prstGeom prst="rect">
            <a:avLst/>
          </a:prstGeom>
          <a:noFill/>
          <a:ln>
            <a:noFill/>
          </a:ln>
        </p:spPr>
        <p:txBody>
          <a:bodyPr lIns="91080" rIns="91080"/>
          <a:lstStyle/>
          <a:p>
            <a:pPr>
              <a:lnSpc>
                <a:spcPct val="100000"/>
              </a:lnSpc>
              <a:spcAft>
                <a:spcPts val="3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a:latin typeface="Calibri" charset="0"/>
              </a:rPr>
              <a:t>Small-angle x-ray scattering (SAXS) at the ALS (at Berkeley Lab) was combined with other techniques, including protein crystallography (at Argonne) and small-angle neutron scattering (at Oak Ridge).</a:t>
            </a:r>
          </a:p>
          <a:p>
            <a:pPr marL="215900" indent="-215900">
              <a:buFont typeface="Lucida Grande"/>
              <a:buChar char="−"/>
              <a:defRPr/>
            </a:pPr>
            <a:r>
              <a:rPr lang="en-US" sz="1600">
                <a:latin typeface="Calibri" charset="0"/>
              </a:rPr>
              <a:t>Revealed structures and interactions of nonstructural proteins (Nsp7, Nsp8, and Nsp12) of the SARS-CoV-2 replication transcription complex (RTC), with and without RNA.</a:t>
            </a:r>
          </a:p>
          <a:p>
            <a:pPr marL="215900" indent="-215900">
              <a:buFont typeface="Lucida Grande"/>
              <a:buChar char="−"/>
              <a:defRPr/>
            </a:pPr>
            <a:r>
              <a:rPr lang="en-US" sz="1600">
                <a:latin typeface="Calibri" charset="0"/>
              </a:rPr>
              <a:t>Based on the results, the researchers proposed a mechanism in which the binding and position of two Nsp8s could play a key role in transitions that occur during RNA transcription. </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Assembly of the SARS-CoV-2 Replication Machine</a:t>
            </a:r>
          </a:p>
        </p:txBody>
      </p:sp>
      <p:sp>
        <p:nvSpPr>
          <p:cNvPr id="45" name="CustomShape 2"/>
          <p:cNvSpPr/>
          <p:nvPr/>
        </p:nvSpPr>
        <p:spPr>
          <a:xfrm>
            <a:off x="225287" y="5410347"/>
            <a:ext cx="8626610" cy="7833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M. Wilamowski et al., </a:t>
            </a:r>
            <a:r>
              <a:rPr lang="en-US" sz="1200" i="1" dirty="0">
                <a:solidFill>
                  <a:srgbClr val="106636"/>
                </a:solidFill>
                <a:latin typeface="Calibri"/>
              </a:rPr>
              <a:t>Biophys. J.</a:t>
            </a:r>
            <a:r>
              <a:rPr lang="en-US" sz="1200" dirty="0">
                <a:solidFill>
                  <a:srgbClr val="106636"/>
                </a:solidFill>
                <a:latin typeface="Calibri"/>
              </a:rPr>
              <a:t>, doi: 10.1016/j.bpj.2021.06.006 (2021). Work was performed at Lawrence Berkeley National Laboratory, ALS Beamline 12.3.1; Argonne National Laboratory, APS Beamline 19-ID; and Oak Ridge National Laboratory, High Flux Isotope Reactor and Spallation Neutron Source.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24" name="CustomShape 5">
            <a:extLst>
              <a:ext uri="{FF2B5EF4-FFF2-40B4-BE49-F238E27FC236}">
                <a16:creationId xmlns:a16="http://schemas.microsoft.com/office/drawing/2014/main" id="{739087E2-EB2B-BB45-B6F8-0BEF140A38C4}"/>
              </a:ext>
            </a:extLst>
          </p:cNvPr>
          <p:cNvSpPr/>
          <p:nvPr/>
        </p:nvSpPr>
        <p:spPr>
          <a:xfrm>
            <a:off x="5738190" y="2505945"/>
            <a:ext cx="3339377" cy="12444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Examples of modeled protein structures used for fitting SAXS data from complexes of Nsp8/Nsp12 (left), Nsp7/Nsp8/Nsp12 + double-stranded RNA (center), and Nsp7/Nsp8/Nsp12 + single-stranded RNA (right). Purple = Nsp8, green = Nsp12, orange = Nsp7, red = RNA.</a:t>
            </a:r>
          </a:p>
        </p:txBody>
      </p:sp>
      <p:pic>
        <p:nvPicPr>
          <p:cNvPr id="6" name="Picture 5" descr="Diagram&#10;&#10;Description automatically generated">
            <a:extLst>
              <a:ext uri="{FF2B5EF4-FFF2-40B4-BE49-F238E27FC236}">
                <a16:creationId xmlns:a16="http://schemas.microsoft.com/office/drawing/2014/main" id="{01FEEED7-821F-2B47-93FD-3C85822A8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5912" y="955307"/>
            <a:ext cx="3511655" cy="1531312"/>
          </a:xfrm>
          <a:prstGeom prst="rect">
            <a:avLst/>
          </a:prstGeom>
        </p:spPr>
      </p:pic>
      <p:pic>
        <p:nvPicPr>
          <p:cNvPr id="3" name="Picture 2" descr="Text, logo&#10;&#10;Description automatically generated">
            <a:extLst>
              <a:ext uri="{FF2B5EF4-FFF2-40B4-BE49-F238E27FC236}">
                <a16:creationId xmlns:a16="http://schemas.microsoft.com/office/drawing/2014/main" id="{EF3B3D17-BDE3-1F45-99EA-9056CE21FA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8987" y="6361402"/>
            <a:ext cx="985022" cy="210138"/>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BF1575CC-B0F9-2243-BCC1-D60889492F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6055" y="6329127"/>
            <a:ext cx="620995" cy="319812"/>
          </a:xfrm>
          <a:prstGeom prst="rect">
            <a:avLst/>
          </a:prstGeom>
        </p:spPr>
      </p:pic>
      <p:pic>
        <p:nvPicPr>
          <p:cNvPr id="12" name="Picture 11" descr="Text, logo&#10;&#10;Description automatically generated">
            <a:extLst>
              <a:ext uri="{FF2B5EF4-FFF2-40B4-BE49-F238E27FC236}">
                <a16:creationId xmlns:a16="http://schemas.microsoft.com/office/drawing/2014/main" id="{53F8DFC6-32D5-424A-AF1C-5FC9FC81D9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9493" y="6565126"/>
            <a:ext cx="648044" cy="247135"/>
          </a:xfrm>
          <a:prstGeom prst="rect">
            <a:avLst/>
          </a:prstGeom>
        </p:spPr>
      </p:pic>
      <p:pic>
        <p:nvPicPr>
          <p:cNvPr id="15" name="Picture 14" descr="Logo, company name&#10;&#10;Description automatically generated">
            <a:extLst>
              <a:ext uri="{FF2B5EF4-FFF2-40B4-BE49-F238E27FC236}">
                <a16:creationId xmlns:a16="http://schemas.microsoft.com/office/drawing/2014/main" id="{A671345A-0F44-D543-864A-B7A5739DB1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0858" y="6556548"/>
            <a:ext cx="954090" cy="255010"/>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CB4212D-8D0A-C643-8E32-68358386DE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1344" y="6338327"/>
            <a:ext cx="908244" cy="191741"/>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25505</TotalTime>
  <Words>735</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1810</cp:revision>
  <cp:lastPrinted>2021-05-21T01:29:15Z</cp:lastPrinted>
  <dcterms:created xsi:type="dcterms:W3CDTF">2010-12-15T20:48:04Z</dcterms:created>
  <dcterms:modified xsi:type="dcterms:W3CDTF">2021-07-22T23:18:14Z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