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p:restoredTop sz="89419" autoAdjust="0"/>
  </p:normalViewPr>
  <p:slideViewPr>
    <p:cSldViewPr snapToGrid="0">
      <p:cViewPr varScale="1">
        <p:scale>
          <a:sx n="99" d="100"/>
          <a:sy n="99" d="100"/>
        </p:scale>
        <p:origin x="1864" y="176"/>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9/14/21</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a:solidFill>
                  <a:schemeClr val="tx1"/>
                </a:solidFill>
                <a:effectLst/>
                <a:latin typeface="Calibri" pitchFamily="28" charset="0"/>
                <a:ea typeface="ＭＳ Ｐゴシック" pitchFamily="28" charset="-128"/>
                <a:cs typeface="ＭＳ Ｐゴシック" charset="0"/>
              </a:rPr>
              <a:t>Many materials can make the transition from nonconducting (insulator) to conducting (metal) through applied pressure, temperature, or radiation. However, the transition-metal oxide Ca</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RuO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4</a:t>
            </a:r>
            <a:r>
              <a:rPr lang="en-US" sz="1200" b="0" i="0" u="none" strike="noStrike" kern="1200">
                <a:solidFill>
                  <a:schemeClr val="tx1"/>
                </a:solidFill>
                <a:effectLst/>
                <a:latin typeface="Calibri" pitchFamily="28" charset="0"/>
                <a:ea typeface="ＭＳ Ｐゴシック" pitchFamily="28" charset="-128"/>
                <a:cs typeface="ＭＳ Ｐゴシック" charset="0"/>
              </a:rPr>
              <a:t> can make this switch using a very modest electric current, making potential applications to energy-efficient memory and transistor devices possible. To better understand the microscopic nature of this insulator-to-metal transition, researchers used infrared (IR) techniques to probe the metal-insulator boundary in a single Ca</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RuO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4</a:t>
            </a:r>
            <a:r>
              <a:rPr lang="en-US" sz="1200" b="0" i="0" u="none" strike="noStrike" kern="1200">
                <a:solidFill>
                  <a:schemeClr val="tx1"/>
                </a:solidFill>
                <a:effectLst/>
                <a:latin typeface="Calibri" pitchFamily="28" charset="0"/>
                <a:ea typeface="ＭＳ Ｐゴシック" pitchFamily="28" charset="-128"/>
                <a:cs typeface="ＭＳ Ｐゴシック" charset="0"/>
              </a:rPr>
              <a:t> crystal. In particular, they studied changes in the domain wall separating the growing metallic state from the insulating state as the applied current increased. The results support an electrically induced insulator-to-metal transition scenario fundamentally distinct from the filamentary metallization common to high-field resistive switching reported in other oxides.</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J. Zhang, X. Chen, Z. Yao, S.N. Gilbert Corder, T. Ciavatti, and M. Liu (Stony Brook University); A.S. McLeod, Q. Han, and D.N. Basov (Columbia University); H.A. Bechtel and M.C. Martin (ALS); T.H. Tao (Shanghai Institute of Microsystem and Information Technology); M. Aronson (Texas A&amp;M University); G.L. Carr (Brookhaven National Laboratory); C. Sow, S. Yonezawa, and Y. Maeno (Kyoto University); F. Nakamura (Kurume Institute of Technology, Japan); I. Terasaki (Nagoya University); and A.J. Millis (Columbia University and The Flatiron Institute).</a:t>
            </a:r>
          </a:p>
          <a:p>
            <a:pPr rtl="0"/>
            <a:endParaRPr lang="en-US" b="0">
              <a:effectLst/>
            </a:endParaRPr>
          </a:p>
          <a:p>
            <a:r>
              <a:rPr lang="en-US" sz="1200" b="1" i="0" u="none" strike="noStrike" kern="1200">
                <a:solidFill>
                  <a:schemeClr val="tx1"/>
                </a:solidFill>
                <a:effectLst/>
                <a:latin typeface="Calibri" pitchFamily="28" charset="0"/>
                <a:ea typeface="ＭＳ Ｐゴシック" pitchFamily="28" charset="-128"/>
                <a:cs typeface="ＭＳ Ｐゴシック" charset="0"/>
              </a:rPr>
              <a:t>Funding:</a:t>
            </a:r>
            <a:r>
              <a:rPr lang="en-US" sz="1200" b="0" i="0" u="none" strike="noStrike" kern="1200">
                <a:solidFill>
                  <a:schemeClr val="tx1"/>
                </a:solidFill>
                <a:effectLst/>
                <a:latin typeface="Calibri" pitchFamily="28" charset="0"/>
                <a:ea typeface="ＭＳ Ｐゴシック" pitchFamily="28" charset="-128"/>
                <a:cs typeface="ＭＳ Ｐゴシック" charset="0"/>
              </a:rPr>
              <a:t> Japan Society for the Promotion of Science; U.S. Department of Energy, Office of Science, Basic Energy Sciences program (DOE BES); and Gordon and Betty Moore Foundation.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https://als.lbl.gov/infrared-light-reveals-microstripes-at-insulator-metal-transition/</a:t>
            </a: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9">
            <a:extLst>
              <a:ext uri="{FF2B5EF4-FFF2-40B4-BE49-F238E27FC236}">
                <a16:creationId xmlns:a16="http://schemas.microsoft.com/office/drawing/2014/main" id="{2F44E862-608A-1448-A913-B07850EDF9C9}"/>
              </a:ext>
            </a:extLst>
          </p:cNvPr>
          <p:cNvSpPr>
            <a:spLocks noChangeArrowheads="1"/>
          </p:cNvSpPr>
          <p:nvPr/>
        </p:nvSpPr>
        <p:spPr bwMode="auto">
          <a:xfrm>
            <a:off x="2940" y="3486428"/>
            <a:ext cx="9080724" cy="2616101"/>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a:solidFill>
                  <a:srgbClr val="006BA6"/>
                </a:solidFill>
                <a:latin typeface="Calibri"/>
                <a:cs typeface="Calibri"/>
              </a:rPr>
              <a:t>Research Details</a:t>
            </a:r>
            <a:r>
              <a:rPr lang="en-US" sz="1800" b="1">
                <a:solidFill>
                  <a:srgbClr val="006BA6"/>
                </a:solidFill>
                <a:latin typeface="Calibri"/>
                <a:cs typeface="Calibri"/>
              </a:rPr>
              <a:t> </a:t>
            </a:r>
            <a:endParaRPr lang="en-US" sz="1800" b="1" dirty="0">
              <a:solidFill>
                <a:srgbClr val="006BA6"/>
              </a:solidFill>
              <a:latin typeface="Calibri"/>
              <a:cs typeface="Calibri"/>
            </a:endParaRPr>
          </a:p>
          <a:p>
            <a:pPr marL="215900" indent="-215900" algn="l">
              <a:spcAft>
                <a:spcPts val="0"/>
              </a:spcAft>
              <a:buFont typeface="Lucida Grande"/>
              <a:buChar char="−"/>
              <a:defRPr/>
            </a:pPr>
            <a:r>
              <a:rPr lang="en-US" sz="2000">
                <a:solidFill>
                  <a:srgbClr val="5D5D5D"/>
                </a:solidFill>
                <a:latin typeface="Calibri" charset="0"/>
              </a:rPr>
              <a:t>The phase boundary in Ca</a:t>
            </a:r>
            <a:r>
              <a:rPr lang="en-US" sz="2000" baseline="-25000">
                <a:solidFill>
                  <a:srgbClr val="5D5D5D"/>
                </a:solidFill>
                <a:latin typeface="Calibri" charset="0"/>
              </a:rPr>
              <a:t>2</a:t>
            </a:r>
            <a:r>
              <a:rPr lang="en-US" sz="2000">
                <a:solidFill>
                  <a:srgbClr val="5D5D5D"/>
                </a:solidFill>
                <a:latin typeface="Calibri" charset="0"/>
              </a:rPr>
              <a:t>RuO</a:t>
            </a:r>
            <a:r>
              <a:rPr lang="en-US" sz="2000" baseline="-25000">
                <a:solidFill>
                  <a:srgbClr val="5D5D5D"/>
                </a:solidFill>
                <a:latin typeface="Calibri" charset="0"/>
              </a:rPr>
              <a:t>4</a:t>
            </a:r>
            <a:r>
              <a:rPr lang="en-US" sz="2000">
                <a:solidFill>
                  <a:srgbClr val="5D5D5D"/>
                </a:solidFill>
                <a:latin typeface="Calibri" charset="0"/>
              </a:rPr>
              <a:t> was studied using optical microscopy and IR nano-imaging (including broadband IR nanospectroscopy at the ALS).</a:t>
            </a:r>
          </a:p>
          <a:p>
            <a:pPr marL="215900" indent="-215900" algn="l">
              <a:spcAft>
                <a:spcPts val="0"/>
              </a:spcAft>
              <a:buFont typeface="Lucida Grande"/>
              <a:buChar char="−"/>
              <a:defRPr/>
            </a:pPr>
            <a:r>
              <a:rPr lang="en-US" sz="2000">
                <a:solidFill>
                  <a:srgbClr val="5D5D5D"/>
                </a:solidFill>
                <a:latin typeface="Calibri" charset="0"/>
              </a:rPr>
              <a:t>Under applied current, metallic phase percolates outward from negative electrode; switching electrode polarity changes the direction of the phase percolation.</a:t>
            </a:r>
          </a:p>
          <a:p>
            <a:pPr marL="215900" indent="-215900" algn="l">
              <a:spcAft>
                <a:spcPts val="0"/>
              </a:spcAft>
              <a:buFont typeface="Lucida Grande"/>
              <a:buChar char="−"/>
              <a:defRPr/>
            </a:pPr>
            <a:r>
              <a:rPr lang="en-US" sz="2000">
                <a:solidFill>
                  <a:srgbClr val="5D5D5D"/>
                </a:solidFill>
                <a:latin typeface="Calibri" charset="0"/>
              </a:rPr>
              <a:t>Submicron stripe patterns formed at the phase boundary with orientation tied to crystallographic axes; possibly the result of strain due to elastic mismatch in lattice expansion and shrinking.</a:t>
            </a: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5717882" y="2492791"/>
            <a:ext cx="3501271" cy="1200329"/>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r>
              <a:rPr lang="en-US" sz="1200" b="1" dirty="0">
                <a:solidFill>
                  <a:srgbClr val="006BA6"/>
                </a:solidFill>
              </a:rPr>
              <a:t>(a) Broadband IR spectra of insulating (S), intermediate (S′), and metallic (L) states. Inset: Schematic of the experimental setup. (b) Microstripes at the L–S′ phase boundary imaged using IR laser–based scattering-type scanning near-field microscopy (s-SNOM).</a:t>
            </a:r>
          </a:p>
        </p:txBody>
      </p:sp>
      <p:sp>
        <p:nvSpPr>
          <p:cNvPr id="3073" name="TextBox 2"/>
          <p:cNvSpPr txBox="1">
            <a:spLocks noChangeArrowheads="1"/>
          </p:cNvSpPr>
          <p:nvPr/>
        </p:nvSpPr>
        <p:spPr bwMode="auto">
          <a:xfrm>
            <a:off x="0" y="6080384"/>
            <a:ext cx="9127713" cy="769441"/>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J. Zhang, A.S. McLeod, Q. Han, X. Chen, H.A. Bechtel, Z. Yao, S.N. Gilbert Corder, T. Ciavatti, T.H. Tao, M. Aronson, G.L. Carr, M.C. Martin, C. Sow, S. Yonezawa, F. Nakamura, I. Terasaki, D.N. Basov, A.J. Millis, Y. Maeno, and M. Liu, </a:t>
            </a:r>
            <a:r>
              <a:rPr lang="en-US" sz="1100" i="1" dirty="0">
                <a:solidFill>
                  <a:srgbClr val="313335"/>
                </a:solidFill>
                <a:latin typeface="Calibri" charset="0"/>
              </a:rPr>
              <a:t>Phys. Rev. X</a:t>
            </a:r>
            <a:r>
              <a:rPr lang="en-US" sz="1100" dirty="0">
                <a:solidFill>
                  <a:srgbClr val="313335"/>
                </a:solidFill>
                <a:latin typeface="Calibri" charset="0"/>
              </a:rPr>
              <a:t> </a:t>
            </a:r>
            <a:r>
              <a:rPr lang="en-US" sz="1100" b="1" dirty="0">
                <a:solidFill>
                  <a:srgbClr val="313335"/>
                </a:solidFill>
                <a:latin typeface="Calibri" charset="0"/>
              </a:rPr>
              <a:t>9</a:t>
            </a:r>
            <a:r>
              <a:rPr lang="en-US" sz="1100" dirty="0">
                <a:solidFill>
                  <a:srgbClr val="313335"/>
                </a:solidFill>
                <a:latin typeface="Calibri" charset="0"/>
              </a:rPr>
              <a:t>, 011032 (2019). Work was performed at Lawrence Berkeley National Laboratory, ALS Beamline 5.4.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740" b="1">
                <a:solidFill>
                  <a:srgbClr val="00395A"/>
                </a:solidFill>
                <a:latin typeface="Calibri"/>
                <a:cs typeface="Calibri"/>
              </a:rPr>
              <a:t>IR Light Reveals Microstripes at Insulator-Metal Transition</a:t>
            </a:r>
            <a:endParaRPr lang="en-US" sz="2740" b="1" dirty="0">
              <a:solidFill>
                <a:srgbClr val="00395A"/>
              </a:solidFill>
              <a:latin typeface="Calibri"/>
              <a:cs typeface="Calibri"/>
            </a:endParaRP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5733944" y="3761191"/>
            <a:ext cx="3270835"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
        <p:nvSpPr>
          <p:cNvPr id="16" name="Rectangle 19"/>
          <p:cNvSpPr>
            <a:spLocks noChangeArrowheads="1"/>
          </p:cNvSpPr>
          <p:nvPr/>
        </p:nvSpPr>
        <p:spPr bwMode="auto">
          <a:xfrm>
            <a:off x="11360" y="806104"/>
            <a:ext cx="5875090" cy="27546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500"/>
              </a:spcAft>
              <a:defRPr/>
            </a:pPr>
            <a:r>
              <a:rPr lang="en-US" sz="2000" dirty="0">
                <a:solidFill>
                  <a:srgbClr val="5D5D5D"/>
                </a:solidFill>
                <a:latin typeface="Calibri" charset="0"/>
              </a:rPr>
              <a:t>Researchers found that the electrically driven insulator-to-metal transition (IMT) in Ca</a:t>
            </a:r>
            <a:r>
              <a:rPr lang="en-US" sz="2000" baseline="-25000" dirty="0">
                <a:solidFill>
                  <a:srgbClr val="5D5D5D"/>
                </a:solidFill>
                <a:latin typeface="Calibri" charset="0"/>
              </a:rPr>
              <a:t>2</a:t>
            </a:r>
            <a:r>
              <a:rPr lang="en-US" sz="2000" dirty="0">
                <a:solidFill>
                  <a:srgbClr val="5D5D5D"/>
                </a:solidFill>
                <a:latin typeface="Calibri" charset="0"/>
              </a:rPr>
              <a:t>RuO</a:t>
            </a:r>
            <a:r>
              <a:rPr lang="en-US" sz="2000" baseline="-25000" dirty="0">
                <a:solidFill>
                  <a:srgbClr val="5D5D5D"/>
                </a:solidFill>
                <a:latin typeface="Calibri" charset="0"/>
              </a:rPr>
              <a:t>4</a:t>
            </a:r>
            <a:r>
              <a:rPr lang="en-US" sz="2000" dirty="0">
                <a:solidFill>
                  <a:srgbClr val="5D5D5D"/>
                </a:solidFill>
                <a:latin typeface="Calibri" charset="0"/>
              </a:rPr>
              <a:t> produces remarkable microstripe patterns.</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0"/>
              </a:spcAft>
              <a:defRPr/>
            </a:pPr>
            <a:r>
              <a:rPr lang="en-US" sz="2000" dirty="0">
                <a:solidFill>
                  <a:srgbClr val="5D5D5D"/>
                </a:solidFill>
                <a:latin typeface="Calibri" charset="0"/>
              </a:rPr>
              <a:t>The results shed light on the microscopic nature of the Ca</a:t>
            </a:r>
            <a:r>
              <a:rPr lang="en-US" sz="2000" baseline="-25000" dirty="0">
                <a:solidFill>
                  <a:srgbClr val="5D5D5D"/>
                </a:solidFill>
                <a:latin typeface="Calibri" charset="0"/>
              </a:rPr>
              <a:t>2</a:t>
            </a:r>
            <a:r>
              <a:rPr lang="en-US" sz="2000" dirty="0">
                <a:solidFill>
                  <a:srgbClr val="5D5D5D"/>
                </a:solidFill>
                <a:latin typeface="Calibri" charset="0"/>
              </a:rPr>
              <a:t>RuO</a:t>
            </a:r>
            <a:r>
              <a:rPr lang="en-US" sz="2000" baseline="-25000" dirty="0">
                <a:solidFill>
                  <a:srgbClr val="5D5D5D"/>
                </a:solidFill>
                <a:latin typeface="Calibri" charset="0"/>
              </a:rPr>
              <a:t>4</a:t>
            </a:r>
            <a:r>
              <a:rPr lang="en-US" sz="2000" dirty="0">
                <a:solidFill>
                  <a:srgbClr val="5D5D5D"/>
                </a:solidFill>
                <a:latin typeface="Calibri" charset="0"/>
              </a:rPr>
              <a:t> IMT, which can potentially be useful in energy-efficient memory and transistor devices</a:t>
            </a:r>
            <a:r>
              <a:rPr lang="en-US" sz="2000">
                <a:solidFill>
                  <a:srgbClr val="5D5D5D"/>
                </a:solidFill>
                <a:latin typeface="Calibri" charset="0"/>
              </a:rPr>
              <a:t>.</a:t>
            </a:r>
          </a:p>
        </p:txBody>
      </p:sp>
      <p:pic>
        <p:nvPicPr>
          <p:cNvPr id="9" name="Picture 8">
            <a:extLst>
              <a:ext uri="{FF2B5EF4-FFF2-40B4-BE49-F238E27FC236}">
                <a16:creationId xmlns:a16="http://schemas.microsoft.com/office/drawing/2014/main" id="{2EE37686-81C9-3146-992D-F2BD103E9B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6120" y="759379"/>
            <a:ext cx="3394813" cy="1772092"/>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125885</TotalTime>
  <Words>681</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2803</cp:revision>
  <cp:lastPrinted>2012-02-01T00:57:17Z</cp:lastPrinted>
  <dcterms:created xsi:type="dcterms:W3CDTF">2018-03-25T21:08:11Z</dcterms:created>
  <dcterms:modified xsi:type="dcterms:W3CDTF">2021-09-14T20:42:02Z</dcterms:modified>
  <cp:category/>
</cp:coreProperties>
</file>