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2" r:id="rId3"/>
  </p:sldMasterIdLst>
  <p:notesMasterIdLst>
    <p:notesMasterId r:id="rId5"/>
  </p:notesMasterIdLst>
  <p:sldIdLst>
    <p:sldId id="277" r:id="rId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Wh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6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269"/>
    <p:restoredTop sz="87856" autoAdjust="0"/>
  </p:normalViewPr>
  <p:slideViewPr>
    <p:cSldViewPr snapToGrid="0">
      <p:cViewPr>
        <p:scale>
          <a:sx n="95" d="100"/>
          <a:sy n="95" d="100"/>
        </p:scale>
        <p:origin x="1920" y="208"/>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0"/>
    </p:cViewPr>
  </p:sorterViewPr>
  <p:notesViewPr>
    <p:cSldViewPr snapToGrid="0">
      <p:cViewPr varScale="1">
        <p:scale>
          <a:sx n="88" d="100"/>
          <a:sy n="88" d="100"/>
        </p:scale>
        <p:origin x="36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40"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41"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42"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3" name="PlaceHolder 5"/>
          <p:cNvSpPr>
            <a:spLocks noGrp="1"/>
          </p:cNvSpPr>
          <p:nvPr>
            <p:ph type="sldNum"/>
          </p:nvPr>
        </p:nvSpPr>
        <p:spPr>
          <a:xfrm>
            <a:off x="4399200" y="9555480"/>
            <a:ext cx="3372840" cy="502560"/>
          </a:xfrm>
          <a:prstGeom prst="rect">
            <a:avLst/>
          </a:prstGeom>
        </p:spPr>
        <p:txBody>
          <a:bodyPr lIns="0" tIns="0" rIns="0" bIns="0" anchor="b"/>
          <a:lstStyle/>
          <a:p>
            <a:pPr algn="r"/>
            <a:fld id="{18C5ADA7-3C0E-4B24-9647-5CCC55B5DF92}" type="slidenum">
              <a:rPr lang="en-US" sz="1400">
                <a:latin typeface="Times New Roman"/>
              </a:rPr>
              <a:t>‹#›</a:t>
            </a:fld>
            <a:endParaRPr/>
          </a:p>
        </p:txBody>
      </p:sp>
    </p:spTree>
    <p:extLst>
      <p:ext uri="{BB962C8B-B14F-4D97-AF65-F5344CB8AC3E}">
        <p14:creationId xmlns:p14="http://schemas.microsoft.com/office/powerpoint/2010/main" val="254220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body"/>
          </p:nvPr>
        </p:nvSpPr>
        <p:spPr>
          <a:xfrm>
            <a:off x="700920" y="4415760"/>
            <a:ext cx="5608080" cy="4183200"/>
          </a:xfrm>
          <a:prstGeom prst="rect">
            <a:avLst/>
          </a:prstGeom>
        </p:spPr>
        <p:txBody>
          <a:bodyPr lIns="93240" tIns="46440" rIns="93240" bIns="46440"/>
          <a:lstStyle/>
          <a:p>
            <a:pPr rtl="0"/>
            <a:r>
              <a:rPr lang="en-US" sz="1200" b="0" i="0" u="none" strike="noStrike" kern="1200">
                <a:solidFill>
                  <a:schemeClr val="tx1"/>
                </a:solidFill>
                <a:effectLst/>
                <a:latin typeface="+mn-lt"/>
                <a:ea typeface="+mn-ea"/>
                <a:cs typeface="+mn-cs"/>
              </a:rPr>
              <a:t>An exciting new solar material called organic–inorganic halide perovskites could one day help the U.S. achieve its solar ambitions and decarbonize the power grid. One thousand times thinner than silicon, perovskite solar materials can be tuned to respond to different colors of the solar spectrum simply by altering their composition mix. Typically fabricated from organic molecules such as methylammonium and inorganic metal halides such as lead iodide, hybrid perovskite solar materials have a high tolerance for defects in their molecular structure and absorb visible light more efficiently than silicon, the solar industry’s standard. Despite their potential, perovskites have yet to be commercialized because the synthesis of stable, high-quality perovskite materials involves many nonequilibrium structures transforming into one another, greatly increasing the complexity of the process. In this work, scientists used both x-rays and visible laser light to probe a perovskite material’s crystal structure and optical properties as it is synthesized. </a:t>
            </a:r>
          </a:p>
          <a:p>
            <a:pPr rtl="0"/>
            <a:endParaRPr lang="en-US" sz="1200" b="0" i="0" u="none" strike="noStrike" kern="1200">
              <a:solidFill>
                <a:schemeClr val="tx1"/>
              </a:solidFill>
              <a:effectLst/>
              <a:latin typeface="+mn-lt"/>
              <a:ea typeface="ＭＳ Ｐゴシック" pitchFamily="28" charset="-128"/>
              <a:cs typeface="ＭＳ Ｐゴシック" charset="0"/>
            </a:endParaRPr>
          </a:p>
          <a:p>
            <a:pPr rtl="0"/>
            <a:r>
              <a:rPr lang="en-US" sz="1200" b="0" i="0" u="none" strike="noStrike" kern="1200">
                <a:solidFill>
                  <a:schemeClr val="tx1"/>
                </a:solidFill>
                <a:effectLst/>
                <a:latin typeface="+mn-lt"/>
                <a:ea typeface="ＭＳ Ｐゴシック" pitchFamily="28" charset="-128"/>
                <a:cs typeface="ＭＳ Ｐゴシック" charset="0"/>
              </a:rPr>
              <a:t>Researchers: S. Pratap and P. Müller-Buschbaum (Technical University of Munich, Germany); F. Babbe, T. Luong, Z. Haber, T.-B. Song, and C.M. Sutter-Fella (Berkeley Lab); N.S. Barchi (Berkeley Lab and École Polytechnique Fédérale de Lausanne, Switzerland); Z. Yuan (Berkeley Lab and Pennsylvania State University); J.L. Slack and N. Tamura (ALS); and C.V. Stan (ALS and Lawrence Livermore National Laboratory).</a:t>
            </a:r>
          </a:p>
          <a:p>
            <a:pPr rtl="0"/>
            <a:endParaRPr lang="en-US" sz="1200" b="0" i="0" u="none" strike="noStrike" kern="1200">
              <a:solidFill>
                <a:schemeClr val="tx1"/>
              </a:solidFill>
              <a:effectLst/>
              <a:latin typeface="+mn-lt"/>
              <a:ea typeface="ＭＳ Ｐゴシック" pitchFamily="28" charset="-128"/>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ＭＳ Ｐゴシック" pitchFamily="28" charset="-128"/>
                <a:cs typeface="ＭＳ Ｐゴシック" charset="0"/>
              </a:rPr>
              <a:t>Funding: </a:t>
            </a:r>
            <a:r>
              <a:rPr lang="en-US" sz="1200" b="0" i="0" u="none" strike="noStrike" kern="1200">
                <a:solidFill>
                  <a:schemeClr val="tx1"/>
                </a:solidFill>
                <a:effectLst/>
                <a:latin typeface="+mn-lt"/>
                <a:ea typeface="+mn-ea"/>
                <a:cs typeface="+mn-cs"/>
              </a:rPr>
              <a:t>Bavarian Collaborative Research Project Solar Technologies Go Hybrid (SolTech), German Research Foundation, TUM International Graduate School of Science and Engineering, Bavaria California Technology Center, Centre for Nanoscience (Munich, Germany), Nanosystems Initiative Munich, ALS Doctoral Fellowships in Residence, and Laboratory Directed Research and Development program at Berkeley Lab. Operation of the ALS is supported by the U.S. Department of Energy, Office of Science, Basic Energy Sciences program.</a:t>
            </a:r>
            <a:endParaRPr lang="en-US" sz="1200" b="0" i="0" u="none" strike="noStrike" kern="1200">
              <a:solidFill>
                <a:schemeClr val="tx1"/>
              </a:solidFill>
              <a:effectLst/>
              <a:latin typeface="+mn-lt"/>
              <a:ea typeface="ＭＳ Ｐゴシック" pitchFamily="28" charset="-128"/>
              <a:cs typeface="ＭＳ Ｐゴシック" charset="0"/>
            </a:endParaRPr>
          </a:p>
          <a:p>
            <a:pPr rtl="0"/>
            <a:endParaRPr lang="en-US" sz="1200" b="0" i="0" u="none" strike="noStrike" kern="1200">
              <a:solidFill>
                <a:schemeClr val="tx1"/>
              </a:solidFill>
              <a:effectLst/>
              <a:latin typeface="+mn-lt"/>
              <a:ea typeface="ＭＳ Ｐゴシック" pitchFamily="28" charset="-128"/>
              <a:cs typeface="ＭＳ Ｐゴシック" charset="0"/>
            </a:endParaRPr>
          </a:p>
          <a:p>
            <a:pPr rtl="0"/>
            <a:r>
              <a:rPr lang="en-US" sz="1200" b="0" i="0" u="none" strike="noStrike" kern="1200">
                <a:solidFill>
                  <a:schemeClr val="tx1"/>
                </a:solidFill>
                <a:effectLst/>
                <a:latin typeface="+mn-lt"/>
                <a:ea typeface="ＭＳ Ｐゴシック" pitchFamily="28" charset="-128"/>
                <a:cs typeface="ＭＳ Ｐゴシック" charset="0"/>
              </a:rPr>
              <a:t>Full highlight: https://als.lbl.gov/a-split-screen-view-of-solar-cell-crystallization/</a:t>
            </a:r>
          </a:p>
        </p:txBody>
      </p:sp>
      <p:sp>
        <p:nvSpPr>
          <p:cNvPr id="56" name="TextShape 2"/>
          <p:cNvSpPr txBox="1"/>
          <p:nvPr/>
        </p:nvSpPr>
        <p:spPr>
          <a:xfrm>
            <a:off x="3970800" y="8830080"/>
            <a:ext cx="3037320" cy="464400"/>
          </a:xfrm>
          <a:prstGeom prst="rect">
            <a:avLst/>
          </a:prstGeom>
          <a:noFill/>
          <a:ln>
            <a:noFill/>
          </a:ln>
        </p:spPr>
        <p:txBody>
          <a:bodyPr lIns="93240" tIns="46440" rIns="93240" bIns="46440" anchor="b"/>
          <a:lstStyle/>
          <a:p>
            <a:pPr algn="r">
              <a:lnSpc>
                <a:spcPct val="100000"/>
              </a:lnSpc>
            </a:pPr>
            <a:fld id="{9FEF7077-F64D-4420-AF69-55F3A932AE45}" type="slidenum">
              <a:rPr lang="en-US" sz="1200" strike="noStrike">
                <a:solidFill>
                  <a:srgbClr val="000000"/>
                </a:solidFill>
                <a:latin typeface="+mn-lt"/>
                <a:ea typeface="+mn-ea"/>
              </a:rPr>
              <a:t>1</a:t>
            </a:fld>
            <a:endParaRPr/>
          </a:p>
        </p:txBody>
      </p:sp>
    </p:spTree>
    <p:extLst>
      <p:ext uri="{BB962C8B-B14F-4D97-AF65-F5344CB8AC3E}">
        <p14:creationId xmlns:p14="http://schemas.microsoft.com/office/powerpoint/2010/main" val="56467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7" name="PlaceHolder 2"/>
          <p:cNvSpPr>
            <a:spLocks noGrp="1"/>
          </p:cNvSpPr>
          <p:nvPr>
            <p:ph type="body"/>
          </p:nvPr>
        </p:nvSpPr>
        <p:spPr>
          <a:xfrm>
            <a:off x="352440" y="866880"/>
            <a:ext cx="8410320" cy="2508120"/>
          </a:xfrm>
          <a:prstGeom prst="rect">
            <a:avLst/>
          </a:prstGeom>
        </p:spPr>
        <p:txBody>
          <a:bodyPr lIns="0" tIns="0" rIns="0" bIns="0"/>
          <a:lstStyle/>
          <a:p>
            <a:endParaRPr/>
          </a:p>
        </p:txBody>
      </p:sp>
      <p:sp>
        <p:nvSpPr>
          <p:cNvPr id="28" name="PlaceHolder 3"/>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0"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31"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32" name="PlaceHolder 4"/>
          <p:cNvSpPr>
            <a:spLocks noGrp="1"/>
          </p:cNvSpPr>
          <p:nvPr>
            <p:ph type="body"/>
          </p:nvPr>
        </p:nvSpPr>
        <p:spPr>
          <a:xfrm>
            <a:off x="4662000" y="3613680"/>
            <a:ext cx="4104000" cy="2508120"/>
          </a:xfrm>
          <a:prstGeom prst="rect">
            <a:avLst/>
          </a:prstGeom>
        </p:spPr>
        <p:txBody>
          <a:bodyPr lIns="0" tIns="0" rIns="0" bIns="0"/>
          <a:lstStyle/>
          <a:p>
            <a:endParaRPr/>
          </a:p>
        </p:txBody>
      </p:sp>
      <p:sp>
        <p:nvSpPr>
          <p:cNvPr id="33" name="PlaceHolder 5"/>
          <p:cNvSpPr>
            <a:spLocks noGrp="1"/>
          </p:cNvSpPr>
          <p:nvPr>
            <p:ph type="body"/>
          </p:nvPr>
        </p:nvSpPr>
        <p:spPr>
          <a:xfrm>
            <a:off x="352440" y="3613680"/>
            <a:ext cx="4104000" cy="250812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5" name="PlaceHolder 2"/>
          <p:cNvSpPr>
            <a:spLocks noGrp="1"/>
          </p:cNvSpPr>
          <p:nvPr>
            <p:ph type="body"/>
          </p:nvPr>
        </p:nvSpPr>
        <p:spPr>
          <a:xfrm>
            <a:off x="352440" y="866880"/>
            <a:ext cx="8410320" cy="5258880"/>
          </a:xfrm>
          <a:prstGeom prst="rect">
            <a:avLst/>
          </a:prstGeom>
        </p:spPr>
        <p:txBody>
          <a:bodyPr lIns="0" tIns="0" rIns="0" bIns="0"/>
          <a:lstStyle/>
          <a:p>
            <a:endParaRPr/>
          </a:p>
        </p:txBody>
      </p:sp>
      <p:sp>
        <p:nvSpPr>
          <p:cNvPr id="36" name="PlaceHolder 3"/>
          <p:cNvSpPr>
            <a:spLocks noGrp="1"/>
          </p:cNvSpPr>
          <p:nvPr>
            <p:ph type="body"/>
          </p:nvPr>
        </p:nvSpPr>
        <p:spPr>
          <a:xfrm>
            <a:off x="352440" y="866880"/>
            <a:ext cx="8410320" cy="5258880"/>
          </a:xfrm>
          <a:prstGeom prst="rect">
            <a:avLst/>
          </a:prstGeom>
        </p:spPr>
        <p:txBody>
          <a:bodyPr lIns="0" tIns="0" rIns="0" bIns="0"/>
          <a:lstStyle/>
          <a:p>
            <a:endParaRPr/>
          </a:p>
        </p:txBody>
      </p:sp>
      <p:pic>
        <p:nvPicPr>
          <p:cNvPr id="37" name="Picture 36"/>
          <p:cNvPicPr/>
          <p:nvPr/>
        </p:nvPicPr>
        <p:blipFill>
          <a:blip r:embed="rId2"/>
          <a:stretch/>
        </p:blipFill>
        <p:spPr>
          <a:xfrm>
            <a:off x="1262160" y="866880"/>
            <a:ext cx="6590880" cy="5258880"/>
          </a:xfrm>
          <a:prstGeom prst="rect">
            <a:avLst/>
          </a:prstGeom>
          <a:ln>
            <a:noFill/>
          </a:ln>
        </p:spPr>
      </p:pic>
      <p:pic>
        <p:nvPicPr>
          <p:cNvPr id="38" name="Picture 37"/>
          <p:cNvPicPr/>
          <p:nvPr/>
        </p:nvPicPr>
        <p:blipFill>
          <a:blip r:embed="rId2"/>
          <a:stretch/>
        </p:blipFill>
        <p:spPr>
          <a:xfrm>
            <a:off x="1262160" y="866880"/>
            <a:ext cx="6590880" cy="52588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6" name="PlaceHolder 2"/>
          <p:cNvSpPr>
            <a:spLocks noGrp="1"/>
          </p:cNvSpPr>
          <p:nvPr>
            <p:ph type="subTitle"/>
          </p:nvPr>
        </p:nvSpPr>
        <p:spPr>
          <a:xfrm>
            <a:off x="352440" y="866880"/>
            <a:ext cx="8410320" cy="52588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8" name="PlaceHolder 2"/>
          <p:cNvSpPr>
            <a:spLocks noGrp="1"/>
          </p:cNvSpPr>
          <p:nvPr>
            <p:ph type="body"/>
          </p:nvPr>
        </p:nvSpPr>
        <p:spPr>
          <a:xfrm>
            <a:off x="352440" y="866880"/>
            <a:ext cx="8410320" cy="52588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0"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11" name="PlaceHolder 3"/>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53880" y="0"/>
            <a:ext cx="8412120" cy="33904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5"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16" name="PlaceHolder 3"/>
          <p:cNvSpPr>
            <a:spLocks noGrp="1"/>
          </p:cNvSpPr>
          <p:nvPr>
            <p:ph type="body"/>
          </p:nvPr>
        </p:nvSpPr>
        <p:spPr>
          <a:xfrm>
            <a:off x="352440" y="3613680"/>
            <a:ext cx="4104000" cy="2508120"/>
          </a:xfrm>
          <a:prstGeom prst="rect">
            <a:avLst/>
          </a:prstGeom>
        </p:spPr>
        <p:txBody>
          <a:bodyPr lIns="0" tIns="0" rIns="0" bIns="0"/>
          <a:lstStyle/>
          <a:p>
            <a:endParaRPr/>
          </a:p>
        </p:txBody>
      </p:sp>
      <p:sp>
        <p:nvSpPr>
          <p:cNvPr id="17" name="PlaceHolder 4"/>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9"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20"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1" name="PlaceHolder 4"/>
          <p:cNvSpPr>
            <a:spLocks noGrp="1"/>
          </p:cNvSpPr>
          <p:nvPr>
            <p:ph type="body"/>
          </p:nvPr>
        </p:nvSpPr>
        <p:spPr>
          <a:xfrm>
            <a:off x="4662000" y="3613680"/>
            <a:ext cx="4104000" cy="250812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3"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24"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5" name="PlaceHolder 4"/>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5" name="Picture 9"/>
          <p:cNvPicPr/>
          <p:nvPr/>
        </p:nvPicPr>
        <p:blipFill>
          <a:blip r:embed="rId15"/>
          <a:stretch/>
        </p:blipFill>
        <p:spPr>
          <a:xfrm>
            <a:off x="457200" y="6354720"/>
            <a:ext cx="2437920" cy="407520"/>
          </a:xfrm>
          <a:prstGeom prst="rect">
            <a:avLst/>
          </a:prstGeom>
          <a:ln w="9360">
            <a:noFill/>
          </a:ln>
        </p:spPr>
      </p:pic>
      <p:sp>
        <p:nvSpPr>
          <p:cNvPr id="6" name="PlaceHolder 1"/>
          <p:cNvSpPr>
            <a:spLocks noGrp="1"/>
          </p:cNvSpPr>
          <p:nvPr>
            <p:ph type="body"/>
          </p:nvPr>
        </p:nvSpPr>
        <p:spPr>
          <a:xfrm>
            <a:off x="352440" y="866880"/>
            <a:ext cx="8410320" cy="5258880"/>
          </a:xfrm>
          <a:prstGeom prst="rect">
            <a:avLst/>
          </a:prstGeom>
        </p:spPr>
        <p:txBody>
          <a:bodyPr lIns="91080" rIns="91080"/>
          <a:lstStyle/>
          <a:p>
            <a:pPr>
              <a:buSzPct val="45000"/>
              <a:buFont typeface="StarSymbol"/>
              <a:buChar char=""/>
            </a:pPr>
            <a:r>
              <a:rPr lang="en-US" sz="2400" b="1" strike="noStrike">
                <a:solidFill>
                  <a:srgbClr val="106636"/>
                </a:solidFill>
                <a:latin typeface="Arial"/>
              </a:rPr>
              <a:t>Click to edit the outline text format</a:t>
            </a:r>
            <a:endParaRPr/>
          </a:p>
          <a:p>
            <a:pPr lvl="1">
              <a:buSzPct val="75000"/>
              <a:buFont typeface="StarSymbol"/>
              <a:buChar char=""/>
            </a:pPr>
            <a:r>
              <a:rPr lang="en-US" sz="2400" b="1" strike="noStrike">
                <a:solidFill>
                  <a:srgbClr val="106636"/>
                </a:solidFill>
                <a:latin typeface="Arial"/>
              </a:rPr>
              <a:t>Second Outline Level</a:t>
            </a:r>
            <a:endParaRPr/>
          </a:p>
          <a:p>
            <a:pPr lvl="2">
              <a:buSzPct val="45000"/>
              <a:buFont typeface="StarSymbol"/>
              <a:buChar char=""/>
            </a:pPr>
            <a:r>
              <a:rPr lang="en-US" sz="2400" b="1" strike="noStrike">
                <a:solidFill>
                  <a:srgbClr val="106636"/>
                </a:solidFill>
                <a:latin typeface="Arial"/>
              </a:rPr>
              <a:t>Third Outline Level</a:t>
            </a:r>
            <a:endParaRPr/>
          </a:p>
          <a:p>
            <a:pPr lvl="3">
              <a:buSzPct val="75000"/>
              <a:buFont typeface="StarSymbol"/>
              <a:buChar char=""/>
            </a:pPr>
            <a:r>
              <a:rPr lang="en-US" sz="2400" b="1" strike="noStrike">
                <a:solidFill>
                  <a:srgbClr val="106636"/>
                </a:solidFill>
                <a:latin typeface="Arial"/>
              </a:rPr>
              <a:t>Fourth Outline Level</a:t>
            </a:r>
            <a:endParaRPr/>
          </a:p>
          <a:p>
            <a:pPr lvl="4">
              <a:buSzPct val="45000"/>
              <a:buFont typeface="StarSymbol"/>
              <a:buChar char=""/>
            </a:pPr>
            <a:r>
              <a:rPr lang="en-US" sz="2400" b="1" strike="noStrike">
                <a:solidFill>
                  <a:srgbClr val="106636"/>
                </a:solidFill>
                <a:latin typeface="Arial"/>
              </a:rPr>
              <a:t>Fifth Outline Level</a:t>
            </a:r>
            <a:endParaRPr/>
          </a:p>
          <a:p>
            <a:pPr lvl="5">
              <a:buSzPct val="45000"/>
              <a:buFont typeface="StarSymbol"/>
              <a:buChar char=""/>
            </a:pPr>
            <a:r>
              <a:rPr lang="en-US" sz="2400" b="1" strike="noStrike">
                <a:solidFill>
                  <a:srgbClr val="106636"/>
                </a:solidFill>
                <a:latin typeface="Arial"/>
              </a:rPr>
              <a:t>Sixth Outline Level</a:t>
            </a:r>
            <a:endParaRPr/>
          </a:p>
          <a:p>
            <a:pPr>
              <a:lnSpc>
                <a:spcPct val="100000"/>
              </a:lnSpc>
              <a:buFont typeface="Arial"/>
              <a:buChar char="•"/>
            </a:pPr>
            <a:r>
              <a:rPr lang="en-US" sz="2400" b="1" strike="noStrike">
                <a:solidFill>
                  <a:srgbClr val="106636"/>
                </a:solidFill>
                <a:latin typeface="Arial"/>
              </a:rPr>
              <a:t>Seventh Outline LevelClick to edit Master text styles</a:t>
            </a:r>
            <a:endParaRPr/>
          </a:p>
          <a:p>
            <a:pPr lvl="1">
              <a:lnSpc>
                <a:spcPct val="100000"/>
              </a:lnSpc>
              <a:buFont typeface="Arial"/>
              <a:buChar char="–"/>
            </a:pPr>
            <a:r>
              <a:rPr lang="en-US" sz="2200" strike="noStrike">
                <a:solidFill>
                  <a:srgbClr val="404040"/>
                </a:solidFill>
                <a:latin typeface="Arial"/>
              </a:rPr>
              <a:t>Second level</a:t>
            </a:r>
            <a:endParaRPr/>
          </a:p>
          <a:p>
            <a:pPr lvl="2">
              <a:lnSpc>
                <a:spcPct val="100000"/>
              </a:lnSpc>
              <a:buFont typeface="Arial"/>
              <a:buChar char="•"/>
            </a:pPr>
            <a:r>
              <a:rPr lang="en-US" sz="2000" strike="noStrike">
                <a:solidFill>
                  <a:srgbClr val="000000"/>
                </a:solidFill>
                <a:latin typeface="Arial"/>
              </a:rPr>
              <a:t>Third level</a:t>
            </a:r>
            <a:endParaRPr/>
          </a:p>
          <a:p>
            <a:pPr lvl="3">
              <a:lnSpc>
                <a:spcPct val="100000"/>
              </a:lnSpc>
              <a:buFont typeface="Arial"/>
              <a:buChar char="–"/>
            </a:pPr>
            <a:r>
              <a:rPr lang="en-US" sz="2000" strike="noStrike">
                <a:solidFill>
                  <a:srgbClr val="000000"/>
                </a:solidFill>
                <a:latin typeface="Arial"/>
              </a:rPr>
              <a:t>Fourth level</a:t>
            </a:r>
            <a:endParaRPr/>
          </a:p>
          <a:p>
            <a:pPr lvl="4">
              <a:lnSpc>
                <a:spcPct val="100000"/>
              </a:lnSpc>
              <a:buFont typeface="Arial"/>
              <a:buChar char="»"/>
            </a:pPr>
            <a:r>
              <a:rPr lang="en-US" sz="2000" strike="noStrike">
                <a:solidFill>
                  <a:srgbClr val="000000"/>
                </a:solidFill>
                <a:latin typeface="Arial"/>
              </a:rPr>
              <a:t>Fifth level</a:t>
            </a:r>
            <a:endParaRPr/>
          </a:p>
        </p:txBody>
      </p:sp>
      <p:sp>
        <p:nvSpPr>
          <p:cNvPr id="2" name="PlaceHolder 2"/>
          <p:cNvSpPr>
            <a:spLocks noGrp="1"/>
          </p:cNvSpPr>
          <p:nvPr>
            <p:ph type="title"/>
          </p:nvPr>
        </p:nvSpPr>
        <p:spPr>
          <a:xfrm>
            <a:off x="353880" y="0"/>
            <a:ext cx="8412120" cy="731160"/>
          </a:xfrm>
          <a:prstGeom prst="rect">
            <a:avLst/>
          </a:prstGeom>
        </p:spPr>
        <p:txBody>
          <a:bodyPr lIns="91080" rIns="91080" anchor="ctr"/>
          <a:lstStyle/>
          <a:p>
            <a:pPr algn="ctr">
              <a:lnSpc>
                <a:spcPct val="100000"/>
              </a:lnSpc>
            </a:pPr>
            <a:r>
              <a:rPr lang="en-US" sz="2600" b="1" strike="noStrike">
                <a:solidFill>
                  <a:srgbClr val="106636"/>
                </a:solidFill>
                <a:latin typeface="Arial"/>
              </a:rPr>
              <a:t>Click to edit Master title style</a:t>
            </a:r>
            <a:endParaRPr/>
          </a:p>
        </p:txBody>
      </p:sp>
      <p:sp>
        <p:nvSpPr>
          <p:cNvPr id="3" name="PlaceHolder 3"/>
          <p:cNvSpPr>
            <a:spLocks noGrp="1"/>
          </p:cNvSpPr>
          <p:nvPr>
            <p:ph type="ftr"/>
          </p:nvPr>
        </p:nvSpPr>
        <p:spPr>
          <a:xfrm>
            <a:off x="3200400" y="6356520"/>
            <a:ext cx="5257440" cy="364680"/>
          </a:xfrm>
          <a:prstGeom prst="rect">
            <a:avLst/>
          </a:prstGeom>
        </p:spPr>
        <p:txBody>
          <a:bodyPr/>
          <a:lstStyle/>
          <a:p>
            <a:endParaRPr/>
          </a:p>
        </p:txBody>
      </p:sp>
      <p:sp>
        <p:nvSpPr>
          <p:cNvPr id="4" name="PlaceHolder 4"/>
          <p:cNvSpPr>
            <a:spLocks noGrp="1"/>
          </p:cNvSpPr>
          <p:nvPr>
            <p:ph type="sldNum"/>
          </p:nvPr>
        </p:nvSpPr>
        <p:spPr>
          <a:xfrm>
            <a:off x="8381880" y="6351480"/>
            <a:ext cx="456840" cy="364680"/>
          </a:xfrm>
          <a:prstGeom prst="rect">
            <a:avLst/>
          </a:prstGeom>
        </p:spPr>
        <p:txBody>
          <a:bodyPr lIns="91080" rIns="91080" anchor="ctr"/>
          <a:lstStyle/>
          <a:p>
            <a:pPr algn="ctr">
              <a:lnSpc>
                <a:spcPct val="100000"/>
              </a:lnSpc>
            </a:pPr>
            <a:fld id="{646E1C22-D5D7-4445-80C9-EAE55E4FF3D1}" type="slidenum">
              <a:rPr lang="en-US" sz="1200" strike="noStrike">
                <a:solidFill>
                  <a:srgbClr val="106636"/>
                </a:solidFill>
                <a:latin typeface="Arial"/>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058960385"/>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331779128"/>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Shape 4"/>
          <p:cNvSpPr txBox="1"/>
          <p:nvPr/>
        </p:nvSpPr>
        <p:spPr>
          <a:xfrm>
            <a:off x="59357" y="774852"/>
            <a:ext cx="5336664" cy="2963883"/>
          </a:xfrm>
          <a:prstGeom prst="rect">
            <a:avLst/>
          </a:prstGeom>
          <a:noFill/>
          <a:ln>
            <a:noFill/>
          </a:ln>
        </p:spPr>
        <p:txBody>
          <a:bodyPr lIns="91080" rIns="91080"/>
          <a:lstStyle/>
          <a:p>
            <a:pPr marL="228600" lvl="0" indent="-228600" fontAlgn="base">
              <a:spcAft>
                <a:spcPts val="200"/>
              </a:spcAft>
            </a:pPr>
            <a:r>
              <a:rPr lang="en-US" sz="2000" b="1" dirty="0">
                <a:solidFill>
                  <a:srgbClr val="146737"/>
                </a:solidFill>
                <a:latin typeface="Arial" pitchFamily="34" charset="0"/>
                <a:cs typeface="Arial" pitchFamily="34" charset="0"/>
              </a:rPr>
              <a:t>Scientific Achievement</a:t>
            </a:r>
          </a:p>
          <a:p>
            <a:pPr marL="228600" lvl="1" fontAlgn="base">
              <a:spcAft>
                <a:spcPts val="400"/>
              </a:spcAft>
            </a:pPr>
            <a:r>
              <a:rPr lang="en-US" b="1" dirty="0">
                <a:solidFill>
                  <a:prstClr val="black"/>
                </a:solidFill>
                <a:latin typeface="Calibri"/>
                <a:cs typeface="Arial" pitchFamily="34" charset="0"/>
              </a:rPr>
              <a:t>At the Advanced Light Source (ALS), researchers simultaneously monitored both the structure and function of a photovoltaic material as it crystallized from solution.</a:t>
            </a:r>
          </a:p>
          <a:p>
            <a:pPr marL="228600" indent="-228600" fontAlgn="base">
              <a:spcAft>
                <a:spcPts val="200"/>
              </a:spcAft>
            </a:pPr>
            <a:r>
              <a:rPr lang="en-US" sz="2000" b="1" dirty="0">
                <a:solidFill>
                  <a:srgbClr val="146737"/>
                </a:solidFill>
                <a:latin typeface="Arial" pitchFamily="34" charset="0"/>
                <a:cs typeface="Arial" pitchFamily="34" charset="0"/>
              </a:rPr>
              <a:t>Significance and Impact</a:t>
            </a:r>
          </a:p>
          <a:p>
            <a:pPr marL="228600" lvl="1" fontAlgn="base">
              <a:spcAft>
                <a:spcPts val="400"/>
              </a:spcAft>
            </a:pPr>
            <a:r>
              <a:rPr lang="en-US" b="1" dirty="0">
                <a:solidFill>
                  <a:prstClr val="black"/>
                </a:solidFill>
                <a:latin typeface="Calibri"/>
                <a:cs typeface="Arial" pitchFamily="34" charset="0"/>
              </a:rPr>
              <a:t>The work raises the prospect of rationally tuning materials for optimal performance in photovoltaics and other light-manipulating devices, including light-emitting diodes, detectors, and lasers.</a:t>
            </a:r>
            <a:endParaRPr lang="en-US" sz="1600">
              <a:latin typeface="Calibri" charset="0"/>
            </a:endParaRPr>
          </a:p>
        </p:txBody>
      </p:sp>
      <p:sp>
        <p:nvSpPr>
          <p:cNvPr id="21" name="TextShape 4">
            <a:extLst>
              <a:ext uri="{FF2B5EF4-FFF2-40B4-BE49-F238E27FC236}">
                <a16:creationId xmlns:a16="http://schemas.microsoft.com/office/drawing/2014/main" id="{3E167EC4-2250-AB4F-94B1-6FCE1A8761A4}"/>
              </a:ext>
            </a:extLst>
          </p:cNvPr>
          <p:cNvSpPr txBox="1"/>
          <p:nvPr/>
        </p:nvSpPr>
        <p:spPr>
          <a:xfrm>
            <a:off x="59357" y="3738735"/>
            <a:ext cx="8991882" cy="1581846"/>
          </a:xfrm>
          <a:prstGeom prst="rect">
            <a:avLst/>
          </a:prstGeom>
          <a:noFill/>
          <a:ln>
            <a:noFill/>
          </a:ln>
        </p:spPr>
        <p:txBody>
          <a:bodyPr lIns="91080" rIns="91080"/>
          <a:lstStyle/>
          <a:p>
            <a:pPr>
              <a:lnSpc>
                <a:spcPct val="100000"/>
              </a:lnSpc>
              <a:spcAft>
                <a:spcPts val="200"/>
              </a:spcAft>
            </a:pPr>
            <a:r>
              <a:rPr lang="en-US" sz="2000" b="1" dirty="0">
                <a:solidFill>
                  <a:srgbClr val="146737"/>
                </a:solidFill>
                <a:latin typeface="Arial" pitchFamily="34" charset="0"/>
                <a:cs typeface="Arial" pitchFamily="34" charset="0"/>
              </a:rPr>
              <a:t>Research Details</a:t>
            </a:r>
            <a:endParaRPr lang="en-US" sz="2800" dirty="0"/>
          </a:p>
          <a:p>
            <a:pPr marL="215900" indent="-215900">
              <a:buFont typeface="Lucida Grande"/>
              <a:buChar char="−"/>
              <a:defRPr/>
            </a:pPr>
            <a:r>
              <a:rPr lang="en-US" sz="1600">
                <a:latin typeface="Calibri" charset="0"/>
              </a:rPr>
              <a:t>Thin films of methylammonium lead iodide (MAPI), a hybrid perovskite, were synthesized from solution.</a:t>
            </a:r>
          </a:p>
          <a:p>
            <a:pPr marL="215900" indent="-215900">
              <a:buFont typeface="Lucida Grande"/>
              <a:buChar char="−"/>
              <a:defRPr/>
            </a:pPr>
            <a:r>
              <a:rPr lang="en-US" sz="1600">
                <a:latin typeface="Calibri" charset="0"/>
              </a:rPr>
              <a:t>Grazing-incidence wide-angle x-ray scattering (GIWAXS) provided structural information.</a:t>
            </a:r>
          </a:p>
          <a:p>
            <a:pPr marL="215900" indent="-215900">
              <a:buFont typeface="Lucida Grande"/>
              <a:buChar char="−"/>
              <a:defRPr/>
            </a:pPr>
            <a:r>
              <a:rPr lang="en-US" sz="1600">
                <a:latin typeface="Calibri" charset="0"/>
              </a:rPr>
              <a:t>Photoluminescence spectroscopy provided information about the material’s optical response.</a:t>
            </a:r>
          </a:p>
          <a:p>
            <a:pPr marL="215900" indent="-215900">
              <a:buFont typeface="Lucida Grande"/>
              <a:buChar char="−"/>
              <a:defRPr/>
            </a:pPr>
            <a:r>
              <a:rPr lang="en-US" sz="1600">
                <a:latin typeface="Calibri" charset="0"/>
              </a:rPr>
              <a:t>Simultaneous scattering and spectroscopy provided complementary views of crystallization kinetics, revealing how changes in optical response correlate with the evolution of the material structure.</a:t>
            </a:r>
          </a:p>
        </p:txBody>
      </p:sp>
      <p:sp>
        <p:nvSpPr>
          <p:cNvPr id="44" name="TextShape 1"/>
          <p:cNvSpPr txBox="1"/>
          <p:nvPr/>
        </p:nvSpPr>
        <p:spPr>
          <a:xfrm>
            <a:off x="0" y="0"/>
            <a:ext cx="9143640" cy="731160"/>
          </a:xfrm>
          <a:prstGeom prst="rect">
            <a:avLst/>
          </a:prstGeom>
          <a:noFill/>
          <a:ln w="9360">
            <a:noFill/>
          </a:ln>
        </p:spPr>
        <p:txBody>
          <a:bodyPr lIns="91080" rIns="91080" anchor="ctr"/>
          <a:lstStyle/>
          <a:p>
            <a:pPr algn="ctr">
              <a:lnSpc>
                <a:spcPct val="100000"/>
              </a:lnSpc>
            </a:pPr>
            <a:r>
              <a:rPr lang="en-US" sz="2400" b="1" dirty="0">
                <a:solidFill>
                  <a:srgbClr val="106636"/>
                </a:solidFill>
              </a:rPr>
              <a:t>A Split-Screen View of Solar-Cell Crystallization</a:t>
            </a:r>
          </a:p>
        </p:txBody>
      </p:sp>
      <p:sp>
        <p:nvSpPr>
          <p:cNvPr id="45" name="CustomShape 2"/>
          <p:cNvSpPr/>
          <p:nvPr/>
        </p:nvSpPr>
        <p:spPr>
          <a:xfrm>
            <a:off x="292451" y="5402092"/>
            <a:ext cx="8566889" cy="888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106636"/>
                </a:solidFill>
                <a:latin typeface="Calibri"/>
              </a:rPr>
              <a:t>Publication about this research: S. Pratap, F. Babbe, N.S. Barchi, Z. Yuan, T. Luong, Z. Haber, T.-B. Song, J.L. Slack, C.V. Stan, N. Tamura, C.M. Sutter-Fella, and P. Müller-Buschbaum, </a:t>
            </a:r>
            <a:r>
              <a:rPr lang="en-US" sz="1200" i="1" dirty="0">
                <a:solidFill>
                  <a:srgbClr val="106636"/>
                </a:solidFill>
                <a:latin typeface="Calibri"/>
              </a:rPr>
              <a:t>Nat. Commun.</a:t>
            </a:r>
            <a:r>
              <a:rPr lang="en-US" sz="1200" dirty="0">
                <a:solidFill>
                  <a:srgbClr val="106636"/>
                </a:solidFill>
                <a:latin typeface="Calibri"/>
              </a:rPr>
              <a:t> </a:t>
            </a:r>
            <a:r>
              <a:rPr lang="en-US" sz="1200" b="1" dirty="0">
                <a:solidFill>
                  <a:srgbClr val="106636"/>
                </a:solidFill>
                <a:latin typeface="Calibri"/>
              </a:rPr>
              <a:t>12</a:t>
            </a:r>
            <a:r>
              <a:rPr lang="en-US" sz="1200" dirty="0">
                <a:solidFill>
                  <a:srgbClr val="106636"/>
                </a:solidFill>
                <a:latin typeface="Calibri"/>
              </a:rPr>
              <a:t>, 5624 (2021). Work was performed at Lawrence Berkeley National Laboratory, ALS Beamline 12.3.2. Operation of the ALS is supported by the U.S. Department of Energy, Office of Science, Basic Energy Sciences program.</a:t>
            </a:r>
          </a:p>
        </p:txBody>
      </p:sp>
      <p:pic>
        <p:nvPicPr>
          <p:cNvPr id="10" name="Picture 9" descr="0000_2016_ALS_Primary_Multiblue_SIgnature_RGB_ELCTRONIC.png"/>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8060264" y="6298711"/>
            <a:ext cx="791633" cy="532830"/>
          </a:xfrm>
          <a:prstGeom prst="rect">
            <a:avLst/>
          </a:prstGeom>
        </p:spPr>
      </p:pic>
      <p:pic>
        <p:nvPicPr>
          <p:cNvPr id="5" name="Picture 4">
            <a:extLst>
              <a:ext uri="{FF2B5EF4-FFF2-40B4-BE49-F238E27FC236}">
                <a16:creationId xmlns:a16="http://schemas.microsoft.com/office/drawing/2014/main" id="{346816C6-B999-0841-84ED-AFEE4C249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3713" y="6338327"/>
            <a:ext cx="349423" cy="453599"/>
          </a:xfrm>
          <a:prstGeom prst="rect">
            <a:avLst/>
          </a:prstGeom>
        </p:spPr>
      </p:pic>
      <p:sp>
        <p:nvSpPr>
          <p:cNvPr id="24" name="CustomShape 5">
            <a:extLst>
              <a:ext uri="{FF2B5EF4-FFF2-40B4-BE49-F238E27FC236}">
                <a16:creationId xmlns:a16="http://schemas.microsoft.com/office/drawing/2014/main" id="{739087E2-EB2B-BB45-B6F8-0BEF140A38C4}"/>
              </a:ext>
            </a:extLst>
          </p:cNvPr>
          <p:cNvSpPr/>
          <p:nvPr/>
        </p:nvSpPr>
        <p:spPr>
          <a:xfrm>
            <a:off x="5453560" y="3398742"/>
            <a:ext cx="3549056" cy="6597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000000"/>
                </a:solidFill>
                <a:latin typeface="Calibri"/>
                <a:cs typeface="Calibri"/>
              </a:rPr>
              <a:t>2D GIWAXS data during structural conversion of MAPI thin film before, during, and after antisolvent drop at t = 25 s.</a:t>
            </a:r>
          </a:p>
        </p:txBody>
      </p:sp>
      <p:pic>
        <p:nvPicPr>
          <p:cNvPr id="3" name="Picture 2" descr="A picture containing diagram&#10;&#10;Description automatically generated">
            <a:extLst>
              <a:ext uri="{FF2B5EF4-FFF2-40B4-BE49-F238E27FC236}">
                <a16:creationId xmlns:a16="http://schemas.microsoft.com/office/drawing/2014/main" id="{8C914850-7859-504E-AE3B-ABA601E4D1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6021" y="896055"/>
            <a:ext cx="3606595" cy="2506826"/>
          </a:xfrm>
          <a:prstGeom prst="rect">
            <a:avLst/>
          </a:prstGeom>
        </p:spPr>
      </p:pic>
      <p:pic>
        <p:nvPicPr>
          <p:cNvPr id="4" name="Picture 3" descr="Icon&#10;&#10;Description automatically generated">
            <a:extLst>
              <a:ext uri="{FF2B5EF4-FFF2-40B4-BE49-F238E27FC236}">
                <a16:creationId xmlns:a16="http://schemas.microsoft.com/office/drawing/2014/main" id="{54573969-9EEE-2A41-BEC2-0B1E6C8F0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0399" y="6367330"/>
            <a:ext cx="588378" cy="354965"/>
          </a:xfrm>
          <a:prstGeom prst="rect">
            <a:avLst/>
          </a:prstGeom>
        </p:spPr>
      </p:pic>
      <p:pic>
        <p:nvPicPr>
          <p:cNvPr id="7" name="Picture 6" descr="Logo&#10;&#10;Description automatically generated">
            <a:extLst>
              <a:ext uri="{FF2B5EF4-FFF2-40B4-BE49-F238E27FC236}">
                <a16:creationId xmlns:a16="http://schemas.microsoft.com/office/drawing/2014/main" id="{4292BFC7-60BD-4E45-825A-38CD31E77C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0147" y="6414788"/>
            <a:ext cx="926612" cy="267292"/>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62C6205E-1B7C-104D-BA3C-DC56306478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1056" y="6395940"/>
            <a:ext cx="1497214" cy="304988"/>
          </a:xfrm>
          <a:prstGeom prst="rect">
            <a:avLst/>
          </a:prstGeom>
        </p:spPr>
      </p:pic>
      <p:pic>
        <p:nvPicPr>
          <p:cNvPr id="16" name="Picture 15" descr="Logo&#10;&#10;Description automatically generated">
            <a:extLst>
              <a:ext uri="{FF2B5EF4-FFF2-40B4-BE49-F238E27FC236}">
                <a16:creationId xmlns:a16="http://schemas.microsoft.com/office/drawing/2014/main" id="{52D0141C-DC34-3444-BBD6-9C5E1E4715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19684" y="6318263"/>
            <a:ext cx="552673" cy="423716"/>
          </a:xfrm>
          <a:prstGeom prst="rect">
            <a:avLst/>
          </a:prstGeom>
        </p:spPr>
      </p:pic>
    </p:spTree>
    <p:extLst>
      <p:ext uri="{BB962C8B-B14F-4D97-AF65-F5344CB8AC3E}">
        <p14:creationId xmlns:p14="http://schemas.microsoft.com/office/powerpoint/2010/main" val="1232174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3.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29118</TotalTime>
  <Words>633</Words>
  <Application>Microsoft Macintosh PowerPoint</Application>
  <PresentationFormat>On-screen Show (4:3)</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Lucida Grande</vt:lpstr>
      <vt:lpstr>StarSymbol</vt:lpstr>
      <vt:lpstr>Times New Roman</vt:lpstr>
      <vt:lpstr>Office Theme</vt:lpstr>
      <vt:lpstr>15_Office Theme</vt:lpstr>
      <vt:lpstr>16_Office Theme</vt:lpstr>
      <vt:lpstr>PowerPoint Presentation</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Lori Tamura</cp:lastModifiedBy>
  <cp:revision>1913</cp:revision>
  <cp:lastPrinted>2021-05-21T01:29:15Z</cp:lastPrinted>
  <dcterms:created xsi:type="dcterms:W3CDTF">2010-12-15T20:48:04Z</dcterms:created>
  <dcterms:modified xsi:type="dcterms:W3CDTF">2021-10-21T18:51:20Z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US Department of Energy (SC)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화면 슬라이드 쇼(4:3)</vt:lpwstr>
  </property>
  <property fmtid="{D5CDD505-2E9C-101B-9397-08002B2CF9AE}" pid="10" name="ScaleCrop">
    <vt:bool>false</vt:bool>
  </property>
  <property fmtid="{D5CDD505-2E9C-101B-9397-08002B2CF9AE}" pid="11" name="ShareDoc">
    <vt:bool>false</vt:bool>
  </property>
  <property fmtid="{D5CDD505-2E9C-101B-9397-08002B2CF9AE}" pid="12" name="Slides">
    <vt:i4>1</vt:i4>
  </property>
</Properties>
</file>