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2" r:id="rId3"/>
  </p:sldMasterIdLst>
  <p:notesMasterIdLst>
    <p:notesMasterId r:id="rId5"/>
  </p:notesMasterIdLst>
  <p:sldIdLst>
    <p:sldId id="277"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hley Whit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66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269"/>
    <p:restoredTop sz="91127" autoAdjust="0"/>
  </p:normalViewPr>
  <p:slideViewPr>
    <p:cSldViewPr snapToGrid="0">
      <p:cViewPr varScale="1">
        <p:scale>
          <a:sx n="107" d="100"/>
          <a:sy n="107" d="100"/>
        </p:scale>
        <p:origin x="2560" y="176"/>
      </p:cViewPr>
      <p:guideLst/>
    </p:cSldViewPr>
  </p:slideViewPr>
  <p:outlineViewPr>
    <p:cViewPr>
      <p:scale>
        <a:sx n="33" d="100"/>
        <a:sy n="33" d="100"/>
      </p:scale>
      <p:origin x="0" y="0"/>
    </p:cViewPr>
  </p:outlineViewPr>
  <p:notesTextViewPr>
    <p:cViewPr>
      <p:scale>
        <a:sx n="110" d="100"/>
        <a:sy n="110" d="100"/>
      </p:scale>
      <p:origin x="0" y="-912"/>
    </p:cViewPr>
  </p:notesTextViewPr>
  <p:sorterViewPr>
    <p:cViewPr>
      <p:scale>
        <a:sx n="66" d="100"/>
        <a:sy n="66" d="100"/>
      </p:scale>
      <p:origin x="0" y="0"/>
    </p:cViewPr>
  </p:sorterViewPr>
  <p:notesViewPr>
    <p:cSldViewPr snapToGrid="0">
      <p:cViewPr varScale="1">
        <p:scale>
          <a:sx n="88" d="100"/>
          <a:sy n="88" d="100"/>
        </p:scale>
        <p:origin x="366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18C5ADA7-3C0E-4B24-9647-5CCC55B5DF92}" type="slidenum">
              <a:rPr lang="en-US" sz="1400">
                <a:latin typeface="Times New Roman"/>
              </a:rPr>
              <a:t>‹#›</a:t>
            </a:fld>
            <a:endParaRPr/>
          </a:p>
        </p:txBody>
      </p:sp>
    </p:spTree>
    <p:extLst>
      <p:ext uri="{BB962C8B-B14F-4D97-AF65-F5344CB8AC3E}">
        <p14:creationId xmlns:p14="http://schemas.microsoft.com/office/powerpoint/2010/main" val="254220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laceHolder 1"/>
          <p:cNvSpPr>
            <a:spLocks noGrp="1"/>
          </p:cNvSpPr>
          <p:nvPr>
            <p:ph type="body"/>
          </p:nvPr>
        </p:nvSpPr>
        <p:spPr>
          <a:xfrm>
            <a:off x="700920" y="4415760"/>
            <a:ext cx="5608080" cy="4183200"/>
          </a:xfrm>
          <a:prstGeom prst="rect">
            <a:avLst/>
          </a:prstGeom>
        </p:spPr>
        <p:txBody>
          <a:bodyPr lIns="93240" tIns="46440" rIns="93240" bIns="46440"/>
          <a:lstStyle/>
          <a:p>
            <a:pPr rtl="0"/>
            <a:r>
              <a:rPr lang="en-US" sz="1200" b="0" i="0" u="none" strike="noStrike" kern="1200">
                <a:solidFill>
                  <a:schemeClr val="tx1"/>
                </a:solidFill>
                <a:effectLst/>
                <a:latin typeface="+mn-lt"/>
                <a:ea typeface="+mn-ea"/>
                <a:cs typeface="+mn-cs"/>
              </a:rPr>
              <a:t>Carbon dioxide (CO</a:t>
            </a:r>
            <a:r>
              <a:rPr lang="en-US" sz="1200" b="0" i="0" u="none" strike="noStrike" kern="1200" baseline="-25000">
                <a:solidFill>
                  <a:schemeClr val="tx1"/>
                </a:solidFill>
                <a:effectLst/>
                <a:latin typeface="+mn-lt"/>
                <a:ea typeface="+mn-ea"/>
                <a:cs typeface="+mn-cs"/>
              </a:rPr>
              <a:t>2</a:t>
            </a:r>
            <a:r>
              <a:rPr lang="en-US" sz="1200" b="0" i="0" u="none" strike="noStrike" kern="1200">
                <a:solidFill>
                  <a:schemeClr val="tx1"/>
                </a:solidFill>
                <a:effectLst/>
                <a:latin typeface="+mn-lt"/>
                <a:ea typeface="+mn-ea"/>
                <a:cs typeface="+mn-cs"/>
              </a:rPr>
              <a:t>) makes up 80% of the greenhouse gases released into the atmosphere by the United States, mainly through the burning of fossil fuels. After a slight dip last year during the pandemic, the trend for CO</a:t>
            </a:r>
            <a:r>
              <a:rPr lang="en-US" sz="1200" b="0" i="0" u="none" strike="noStrike" kern="1200" baseline="-25000">
                <a:solidFill>
                  <a:schemeClr val="tx1"/>
                </a:solidFill>
                <a:effectLst/>
                <a:latin typeface="+mn-lt"/>
                <a:ea typeface="+mn-ea"/>
                <a:cs typeface="+mn-cs"/>
              </a:rPr>
              <a:t>2</a:t>
            </a:r>
            <a:r>
              <a:rPr lang="en-US" sz="1200" b="0" i="0" u="none" strike="noStrike" kern="1200">
                <a:solidFill>
                  <a:schemeClr val="tx1"/>
                </a:solidFill>
                <a:effectLst/>
                <a:latin typeface="+mn-lt"/>
                <a:ea typeface="+mn-ea"/>
                <a:cs typeface="+mn-cs"/>
              </a:rPr>
              <a:t> emissions is again on the rise. One thing we can do to help bend this curve downward again is to capture CO</a:t>
            </a:r>
            <a:r>
              <a:rPr lang="en-US" sz="1200" b="0" i="0" u="none" strike="noStrike" kern="1200" baseline="-25000">
                <a:solidFill>
                  <a:schemeClr val="tx1"/>
                </a:solidFill>
                <a:effectLst/>
                <a:latin typeface="+mn-lt"/>
                <a:ea typeface="+mn-ea"/>
                <a:cs typeface="+mn-cs"/>
              </a:rPr>
              <a:t>2</a:t>
            </a:r>
            <a:r>
              <a:rPr lang="en-US" sz="1200" b="0" i="0" u="none" strike="noStrike" kern="1200">
                <a:solidFill>
                  <a:schemeClr val="tx1"/>
                </a:solidFill>
                <a:effectLst/>
                <a:latin typeface="+mn-lt"/>
                <a:ea typeface="+mn-ea"/>
                <a:cs typeface="+mn-cs"/>
              </a:rPr>
              <a:t> and convert it into high-value feedstock chemicals such as ethylene and ethanol, which are chemical building blocks for other useful products. After years of searching for a material that improves on copper for the conversion of CO</a:t>
            </a:r>
            <a:r>
              <a:rPr lang="en-US" sz="1200" b="0" i="0" u="none" strike="noStrike" kern="1200" baseline="-25000">
                <a:solidFill>
                  <a:schemeClr val="tx1"/>
                </a:solidFill>
                <a:effectLst/>
                <a:latin typeface="+mn-lt"/>
                <a:ea typeface="+mn-ea"/>
                <a:cs typeface="+mn-cs"/>
              </a:rPr>
              <a:t>2</a:t>
            </a:r>
            <a:r>
              <a:rPr lang="en-US" sz="1200" b="0" i="0" u="none" strike="noStrike" kern="1200">
                <a:solidFill>
                  <a:schemeClr val="tx1"/>
                </a:solidFill>
                <a:effectLst/>
                <a:latin typeface="+mn-lt"/>
                <a:ea typeface="+mn-ea"/>
                <a:cs typeface="+mn-cs"/>
              </a:rPr>
              <a:t> into high-value chemicals, scientists found that copper remains the best performer overall. However, it still isn’t efficient enough for commercial applications. So, the focus shifted away from finding a better electrode material and toward re-engineering the microenvironment at the electrode’s surface. In this work, researchers drew from previous experiments in which they found that certain organic additives can tune copper’s ability to reduce CO</a:t>
            </a:r>
            <a:r>
              <a:rPr lang="en-US" sz="1200" b="0" i="0" u="none" strike="noStrike" kern="1200" baseline="-25000">
                <a:solidFill>
                  <a:schemeClr val="tx1"/>
                </a:solidFill>
                <a:effectLst/>
                <a:latin typeface="+mn-lt"/>
                <a:ea typeface="+mn-ea"/>
                <a:cs typeface="+mn-cs"/>
              </a:rPr>
              <a:t>2</a:t>
            </a:r>
            <a:r>
              <a:rPr lang="en-US" sz="1200" b="0" i="0" u="none" strike="noStrike" kern="1200">
                <a:solidFill>
                  <a:schemeClr val="tx1"/>
                </a:solidFill>
                <a:effectLst/>
                <a:latin typeface="+mn-lt"/>
                <a:ea typeface="+mn-ea"/>
                <a:cs typeface="+mn-cs"/>
              </a:rPr>
              <a:t>. To clarify the mechanism behind this observation, they repeated the experiment with a less complicated system, silver.</a:t>
            </a:r>
          </a:p>
          <a:p>
            <a:pPr rtl="0"/>
            <a:endParaRPr lang="en-US" sz="1200" b="0" i="0" u="none" strike="noStrike" kern="1200">
              <a:solidFill>
                <a:schemeClr val="tx1"/>
              </a:solidFill>
              <a:effectLst/>
              <a:latin typeface="+mn-lt"/>
              <a:ea typeface="ＭＳ Ｐゴシック" pitchFamily="28" charset="-128"/>
              <a:cs typeface="ＭＳ Ｐゴシック" charset="0"/>
            </a:endParaRPr>
          </a:p>
          <a:p>
            <a:pPr rtl="0"/>
            <a:r>
              <a:rPr lang="en-US" sz="1200" b="0" i="0" u="none" strike="noStrike" kern="1200">
                <a:solidFill>
                  <a:schemeClr val="tx1"/>
                </a:solidFill>
                <a:effectLst/>
                <a:latin typeface="+mn-lt"/>
                <a:ea typeface="ＭＳ Ｐゴシック" pitchFamily="28" charset="-128"/>
                <a:cs typeface="ＭＳ Ｐゴシック" charset="0"/>
              </a:rPr>
              <a:t>Researchers: A.K. Buckley, J. Garrison, S.W. Utan, and F.D. Toste (Berkeley Lab and UC Berkeley); T. Cheng (Soochow University, China, and Caltech); M.H. Oh (Berkeley Lab and Korea Institute of Energy Technology); G.M. Su (ALS and Berkley Lab); C. Zhu (ALS); W.A. Goddard III (Caltech); and F.M. Toma (Berkeley Lab).</a:t>
            </a:r>
          </a:p>
          <a:p>
            <a:pPr rtl="0"/>
            <a:endParaRPr lang="en-US" sz="1200" b="0" i="0" u="none" strike="noStrike" kern="1200">
              <a:solidFill>
                <a:schemeClr val="tx1"/>
              </a:solidFill>
              <a:effectLst/>
              <a:latin typeface="+mn-lt"/>
              <a:ea typeface="ＭＳ Ｐゴシック" pitchFamily="28" charset="-128"/>
              <a:cs typeface="ＭＳ Ｐゴシック"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ＭＳ Ｐゴシック" pitchFamily="28" charset="-128"/>
                <a:cs typeface="ＭＳ Ｐゴシック" charset="0"/>
              </a:rPr>
              <a:t>Funding: </a:t>
            </a:r>
            <a:r>
              <a:rPr lang="en-US" sz="1200" b="0" i="0" u="none" strike="noStrike" kern="1200">
                <a:solidFill>
                  <a:schemeClr val="tx1"/>
                </a:solidFill>
                <a:effectLst/>
                <a:latin typeface="+mn-lt"/>
                <a:ea typeface="+mn-ea"/>
                <a:cs typeface="+mn-cs"/>
              </a:rPr>
              <a:t>U.S. Department of Energy, Office of Science, Basic Energy Sciences program (DOE BES). Operation of the ALS is supported by DOE BES.</a:t>
            </a:r>
            <a:endParaRPr lang="en-US" sz="1200" b="0" i="0" u="none" strike="noStrike" kern="1200">
              <a:solidFill>
                <a:schemeClr val="tx1"/>
              </a:solidFill>
              <a:effectLst/>
              <a:latin typeface="+mn-lt"/>
              <a:ea typeface="ＭＳ Ｐゴシック" pitchFamily="28" charset="-128"/>
              <a:cs typeface="ＭＳ Ｐゴシック" charset="0"/>
            </a:endParaRPr>
          </a:p>
          <a:p>
            <a:pPr rtl="0"/>
            <a:endParaRPr lang="en-US" sz="1200" b="0" i="0" u="none" strike="noStrike" kern="1200">
              <a:solidFill>
                <a:schemeClr val="tx1"/>
              </a:solidFill>
              <a:effectLst/>
              <a:latin typeface="+mn-lt"/>
              <a:ea typeface="ＭＳ Ｐゴシック" pitchFamily="28" charset="-128"/>
              <a:cs typeface="ＭＳ Ｐゴシック" charset="0"/>
            </a:endParaRPr>
          </a:p>
          <a:p>
            <a:pPr rtl="0"/>
            <a:r>
              <a:rPr lang="en-US" sz="1200" b="0" i="0" u="none" strike="noStrike" kern="1200">
                <a:solidFill>
                  <a:schemeClr val="tx1"/>
                </a:solidFill>
                <a:effectLst/>
                <a:latin typeface="+mn-lt"/>
                <a:ea typeface="ＭＳ Ｐゴシック" pitchFamily="28" charset="-128"/>
                <a:cs typeface="ＭＳ Ｐゴシック" charset="0"/>
              </a:rPr>
              <a:t>Full highlight: https://als.lbl.gov/exquisitely-selective-co2-reduction-on-silver/</a:t>
            </a:r>
          </a:p>
        </p:txBody>
      </p:sp>
      <p:sp>
        <p:nvSpPr>
          <p:cNvPr id="56" name="TextShape 2"/>
          <p:cNvSpPr txBox="1"/>
          <p:nvPr/>
        </p:nvSpPr>
        <p:spPr>
          <a:xfrm>
            <a:off x="3970800" y="8830080"/>
            <a:ext cx="3037320" cy="464400"/>
          </a:xfrm>
          <a:prstGeom prst="rect">
            <a:avLst/>
          </a:prstGeom>
          <a:noFill/>
          <a:ln>
            <a:noFill/>
          </a:ln>
        </p:spPr>
        <p:txBody>
          <a:bodyPr lIns="93240" tIns="46440" rIns="93240" bIns="46440" anchor="b"/>
          <a:lstStyle/>
          <a:p>
            <a:pPr algn="r">
              <a:lnSpc>
                <a:spcPct val="100000"/>
              </a:lnSpc>
            </a:pPr>
            <a:fld id="{9FEF7077-F64D-4420-AF69-55F3A932AE45}" type="slidenum">
              <a:rPr lang="en-US" sz="1200" strike="noStrike">
                <a:solidFill>
                  <a:srgbClr val="000000"/>
                </a:solidFill>
                <a:latin typeface="+mn-lt"/>
                <a:ea typeface="+mn-ea"/>
              </a:rPr>
              <a:t>1</a:t>
            </a:fld>
            <a:endParaRPr/>
          </a:p>
        </p:txBody>
      </p:sp>
    </p:spTree>
    <p:extLst>
      <p:ext uri="{BB962C8B-B14F-4D97-AF65-F5344CB8AC3E}">
        <p14:creationId xmlns:p14="http://schemas.microsoft.com/office/powerpoint/2010/main" val="56467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27" name="PlaceHolder 2"/>
          <p:cNvSpPr>
            <a:spLocks noGrp="1"/>
          </p:cNvSpPr>
          <p:nvPr>
            <p:ph type="body"/>
          </p:nvPr>
        </p:nvSpPr>
        <p:spPr>
          <a:xfrm>
            <a:off x="352440" y="866880"/>
            <a:ext cx="8410320" cy="2508120"/>
          </a:xfrm>
          <a:prstGeom prst="rect">
            <a:avLst/>
          </a:prstGeom>
        </p:spPr>
        <p:txBody>
          <a:bodyPr lIns="0" tIns="0" rIns="0" bIns="0"/>
          <a:lstStyle/>
          <a:p>
            <a:endParaRPr/>
          </a:p>
        </p:txBody>
      </p:sp>
      <p:sp>
        <p:nvSpPr>
          <p:cNvPr id="28" name="PlaceHolder 3"/>
          <p:cNvSpPr>
            <a:spLocks noGrp="1"/>
          </p:cNvSpPr>
          <p:nvPr>
            <p:ph type="body"/>
          </p:nvPr>
        </p:nvSpPr>
        <p:spPr>
          <a:xfrm>
            <a:off x="352440" y="3613680"/>
            <a:ext cx="8410320" cy="25081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30" name="PlaceHolder 2"/>
          <p:cNvSpPr>
            <a:spLocks noGrp="1"/>
          </p:cNvSpPr>
          <p:nvPr>
            <p:ph type="body"/>
          </p:nvPr>
        </p:nvSpPr>
        <p:spPr>
          <a:xfrm>
            <a:off x="352440" y="866880"/>
            <a:ext cx="4104000" cy="2508120"/>
          </a:xfrm>
          <a:prstGeom prst="rect">
            <a:avLst/>
          </a:prstGeom>
        </p:spPr>
        <p:txBody>
          <a:bodyPr lIns="0" tIns="0" rIns="0" bIns="0"/>
          <a:lstStyle/>
          <a:p>
            <a:endParaRPr/>
          </a:p>
        </p:txBody>
      </p:sp>
      <p:sp>
        <p:nvSpPr>
          <p:cNvPr id="31" name="PlaceHolder 3"/>
          <p:cNvSpPr>
            <a:spLocks noGrp="1"/>
          </p:cNvSpPr>
          <p:nvPr>
            <p:ph type="body"/>
          </p:nvPr>
        </p:nvSpPr>
        <p:spPr>
          <a:xfrm>
            <a:off x="4662000" y="866880"/>
            <a:ext cx="4104000" cy="2508120"/>
          </a:xfrm>
          <a:prstGeom prst="rect">
            <a:avLst/>
          </a:prstGeom>
        </p:spPr>
        <p:txBody>
          <a:bodyPr lIns="0" tIns="0" rIns="0" bIns="0"/>
          <a:lstStyle/>
          <a:p>
            <a:endParaRPr/>
          </a:p>
        </p:txBody>
      </p:sp>
      <p:sp>
        <p:nvSpPr>
          <p:cNvPr id="32" name="PlaceHolder 4"/>
          <p:cNvSpPr>
            <a:spLocks noGrp="1"/>
          </p:cNvSpPr>
          <p:nvPr>
            <p:ph type="body"/>
          </p:nvPr>
        </p:nvSpPr>
        <p:spPr>
          <a:xfrm>
            <a:off x="4662000" y="3613680"/>
            <a:ext cx="4104000" cy="2508120"/>
          </a:xfrm>
          <a:prstGeom prst="rect">
            <a:avLst/>
          </a:prstGeom>
        </p:spPr>
        <p:txBody>
          <a:bodyPr lIns="0" tIns="0" rIns="0" bIns="0"/>
          <a:lstStyle/>
          <a:p>
            <a:endParaRPr/>
          </a:p>
        </p:txBody>
      </p:sp>
      <p:sp>
        <p:nvSpPr>
          <p:cNvPr id="33" name="PlaceHolder 5"/>
          <p:cNvSpPr>
            <a:spLocks noGrp="1"/>
          </p:cNvSpPr>
          <p:nvPr>
            <p:ph type="body"/>
          </p:nvPr>
        </p:nvSpPr>
        <p:spPr>
          <a:xfrm>
            <a:off x="352440" y="3613680"/>
            <a:ext cx="4104000" cy="25081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35" name="PlaceHolder 2"/>
          <p:cNvSpPr>
            <a:spLocks noGrp="1"/>
          </p:cNvSpPr>
          <p:nvPr>
            <p:ph type="body"/>
          </p:nvPr>
        </p:nvSpPr>
        <p:spPr>
          <a:xfrm>
            <a:off x="352440" y="866880"/>
            <a:ext cx="8410320" cy="5258880"/>
          </a:xfrm>
          <a:prstGeom prst="rect">
            <a:avLst/>
          </a:prstGeom>
        </p:spPr>
        <p:txBody>
          <a:bodyPr lIns="0" tIns="0" rIns="0" bIns="0"/>
          <a:lstStyle/>
          <a:p>
            <a:endParaRPr/>
          </a:p>
        </p:txBody>
      </p:sp>
      <p:sp>
        <p:nvSpPr>
          <p:cNvPr id="36" name="PlaceHolder 3"/>
          <p:cNvSpPr>
            <a:spLocks noGrp="1"/>
          </p:cNvSpPr>
          <p:nvPr>
            <p:ph type="body"/>
          </p:nvPr>
        </p:nvSpPr>
        <p:spPr>
          <a:xfrm>
            <a:off x="352440" y="866880"/>
            <a:ext cx="8410320" cy="5258880"/>
          </a:xfrm>
          <a:prstGeom prst="rect">
            <a:avLst/>
          </a:prstGeom>
        </p:spPr>
        <p:txBody>
          <a:bodyPr lIns="0" tIns="0" rIns="0" bIns="0"/>
          <a:lstStyle/>
          <a:p>
            <a:endParaRPr/>
          </a:p>
        </p:txBody>
      </p:sp>
      <p:pic>
        <p:nvPicPr>
          <p:cNvPr id="37" name="Picture 36"/>
          <p:cNvPicPr/>
          <p:nvPr/>
        </p:nvPicPr>
        <p:blipFill>
          <a:blip r:embed="rId2"/>
          <a:stretch/>
        </p:blipFill>
        <p:spPr>
          <a:xfrm>
            <a:off x="1262160" y="866880"/>
            <a:ext cx="6590880" cy="5258880"/>
          </a:xfrm>
          <a:prstGeom prst="rect">
            <a:avLst/>
          </a:prstGeom>
          <a:ln>
            <a:noFill/>
          </a:ln>
        </p:spPr>
      </p:pic>
      <p:pic>
        <p:nvPicPr>
          <p:cNvPr id="38" name="Picture 37"/>
          <p:cNvPicPr/>
          <p:nvPr/>
        </p:nvPicPr>
        <p:blipFill>
          <a:blip r:embed="rId2"/>
          <a:stretch/>
        </p:blipFill>
        <p:spPr>
          <a:xfrm>
            <a:off x="1262160" y="866880"/>
            <a:ext cx="6590880" cy="52588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6" name="PlaceHolder 2"/>
          <p:cNvSpPr>
            <a:spLocks noGrp="1"/>
          </p:cNvSpPr>
          <p:nvPr>
            <p:ph type="subTitle"/>
          </p:nvPr>
        </p:nvSpPr>
        <p:spPr>
          <a:xfrm>
            <a:off x="352440" y="866880"/>
            <a:ext cx="8410320" cy="52588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8" name="PlaceHolder 2"/>
          <p:cNvSpPr>
            <a:spLocks noGrp="1"/>
          </p:cNvSpPr>
          <p:nvPr>
            <p:ph type="body"/>
          </p:nvPr>
        </p:nvSpPr>
        <p:spPr>
          <a:xfrm>
            <a:off x="352440" y="866880"/>
            <a:ext cx="8410320" cy="52588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10" name="PlaceHolder 2"/>
          <p:cNvSpPr>
            <a:spLocks noGrp="1"/>
          </p:cNvSpPr>
          <p:nvPr>
            <p:ph type="body"/>
          </p:nvPr>
        </p:nvSpPr>
        <p:spPr>
          <a:xfrm>
            <a:off x="352440" y="866880"/>
            <a:ext cx="4104000" cy="5258880"/>
          </a:xfrm>
          <a:prstGeom prst="rect">
            <a:avLst/>
          </a:prstGeom>
        </p:spPr>
        <p:txBody>
          <a:bodyPr lIns="0" tIns="0" rIns="0" bIns="0"/>
          <a:lstStyle/>
          <a:p>
            <a:endParaRPr/>
          </a:p>
        </p:txBody>
      </p:sp>
      <p:sp>
        <p:nvSpPr>
          <p:cNvPr id="11" name="PlaceHolder 3"/>
          <p:cNvSpPr>
            <a:spLocks noGrp="1"/>
          </p:cNvSpPr>
          <p:nvPr>
            <p:ph type="body"/>
          </p:nvPr>
        </p:nvSpPr>
        <p:spPr>
          <a:xfrm>
            <a:off x="4662000" y="866880"/>
            <a:ext cx="4104000" cy="52588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53880" y="0"/>
            <a:ext cx="8412120" cy="339048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15" name="PlaceHolder 2"/>
          <p:cNvSpPr>
            <a:spLocks noGrp="1"/>
          </p:cNvSpPr>
          <p:nvPr>
            <p:ph type="body"/>
          </p:nvPr>
        </p:nvSpPr>
        <p:spPr>
          <a:xfrm>
            <a:off x="352440" y="866880"/>
            <a:ext cx="4104000" cy="2508120"/>
          </a:xfrm>
          <a:prstGeom prst="rect">
            <a:avLst/>
          </a:prstGeom>
        </p:spPr>
        <p:txBody>
          <a:bodyPr lIns="0" tIns="0" rIns="0" bIns="0"/>
          <a:lstStyle/>
          <a:p>
            <a:endParaRPr/>
          </a:p>
        </p:txBody>
      </p:sp>
      <p:sp>
        <p:nvSpPr>
          <p:cNvPr id="16" name="PlaceHolder 3"/>
          <p:cNvSpPr>
            <a:spLocks noGrp="1"/>
          </p:cNvSpPr>
          <p:nvPr>
            <p:ph type="body"/>
          </p:nvPr>
        </p:nvSpPr>
        <p:spPr>
          <a:xfrm>
            <a:off x="352440" y="3613680"/>
            <a:ext cx="4104000" cy="2508120"/>
          </a:xfrm>
          <a:prstGeom prst="rect">
            <a:avLst/>
          </a:prstGeom>
        </p:spPr>
        <p:txBody>
          <a:bodyPr lIns="0" tIns="0" rIns="0" bIns="0"/>
          <a:lstStyle/>
          <a:p>
            <a:endParaRPr/>
          </a:p>
        </p:txBody>
      </p:sp>
      <p:sp>
        <p:nvSpPr>
          <p:cNvPr id="17" name="PlaceHolder 4"/>
          <p:cNvSpPr>
            <a:spLocks noGrp="1"/>
          </p:cNvSpPr>
          <p:nvPr>
            <p:ph type="body"/>
          </p:nvPr>
        </p:nvSpPr>
        <p:spPr>
          <a:xfrm>
            <a:off x="4662000" y="866880"/>
            <a:ext cx="4104000" cy="52588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19" name="PlaceHolder 2"/>
          <p:cNvSpPr>
            <a:spLocks noGrp="1"/>
          </p:cNvSpPr>
          <p:nvPr>
            <p:ph type="body"/>
          </p:nvPr>
        </p:nvSpPr>
        <p:spPr>
          <a:xfrm>
            <a:off x="352440" y="866880"/>
            <a:ext cx="4104000" cy="5258880"/>
          </a:xfrm>
          <a:prstGeom prst="rect">
            <a:avLst/>
          </a:prstGeom>
        </p:spPr>
        <p:txBody>
          <a:bodyPr lIns="0" tIns="0" rIns="0" bIns="0"/>
          <a:lstStyle/>
          <a:p>
            <a:endParaRPr/>
          </a:p>
        </p:txBody>
      </p:sp>
      <p:sp>
        <p:nvSpPr>
          <p:cNvPr id="20" name="PlaceHolder 3"/>
          <p:cNvSpPr>
            <a:spLocks noGrp="1"/>
          </p:cNvSpPr>
          <p:nvPr>
            <p:ph type="body"/>
          </p:nvPr>
        </p:nvSpPr>
        <p:spPr>
          <a:xfrm>
            <a:off x="4662000" y="866880"/>
            <a:ext cx="4104000" cy="2508120"/>
          </a:xfrm>
          <a:prstGeom prst="rect">
            <a:avLst/>
          </a:prstGeom>
        </p:spPr>
        <p:txBody>
          <a:bodyPr lIns="0" tIns="0" rIns="0" bIns="0"/>
          <a:lstStyle/>
          <a:p>
            <a:endParaRPr/>
          </a:p>
        </p:txBody>
      </p:sp>
      <p:sp>
        <p:nvSpPr>
          <p:cNvPr id="21" name="PlaceHolder 4"/>
          <p:cNvSpPr>
            <a:spLocks noGrp="1"/>
          </p:cNvSpPr>
          <p:nvPr>
            <p:ph type="body"/>
          </p:nvPr>
        </p:nvSpPr>
        <p:spPr>
          <a:xfrm>
            <a:off x="4662000" y="3613680"/>
            <a:ext cx="4104000" cy="25081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53880" y="0"/>
            <a:ext cx="8412120" cy="731160"/>
          </a:xfrm>
          <a:prstGeom prst="rect">
            <a:avLst/>
          </a:prstGeom>
        </p:spPr>
        <p:txBody>
          <a:bodyPr lIns="0" tIns="0" rIns="0" bIns="0" anchor="ctr"/>
          <a:lstStyle/>
          <a:p>
            <a:endParaRPr/>
          </a:p>
        </p:txBody>
      </p:sp>
      <p:sp>
        <p:nvSpPr>
          <p:cNvPr id="23" name="PlaceHolder 2"/>
          <p:cNvSpPr>
            <a:spLocks noGrp="1"/>
          </p:cNvSpPr>
          <p:nvPr>
            <p:ph type="body"/>
          </p:nvPr>
        </p:nvSpPr>
        <p:spPr>
          <a:xfrm>
            <a:off x="352440" y="866880"/>
            <a:ext cx="4104000" cy="2508120"/>
          </a:xfrm>
          <a:prstGeom prst="rect">
            <a:avLst/>
          </a:prstGeom>
        </p:spPr>
        <p:txBody>
          <a:bodyPr lIns="0" tIns="0" rIns="0" bIns="0"/>
          <a:lstStyle/>
          <a:p>
            <a:endParaRPr/>
          </a:p>
        </p:txBody>
      </p:sp>
      <p:sp>
        <p:nvSpPr>
          <p:cNvPr id="24" name="PlaceHolder 3"/>
          <p:cNvSpPr>
            <a:spLocks noGrp="1"/>
          </p:cNvSpPr>
          <p:nvPr>
            <p:ph type="body"/>
          </p:nvPr>
        </p:nvSpPr>
        <p:spPr>
          <a:xfrm>
            <a:off x="4662000" y="866880"/>
            <a:ext cx="4104000" cy="2508120"/>
          </a:xfrm>
          <a:prstGeom prst="rect">
            <a:avLst/>
          </a:prstGeom>
        </p:spPr>
        <p:txBody>
          <a:bodyPr lIns="0" tIns="0" rIns="0" bIns="0"/>
          <a:lstStyle/>
          <a:p>
            <a:endParaRPr/>
          </a:p>
        </p:txBody>
      </p:sp>
      <p:sp>
        <p:nvSpPr>
          <p:cNvPr id="25" name="PlaceHolder 4"/>
          <p:cNvSpPr>
            <a:spLocks noGrp="1"/>
          </p:cNvSpPr>
          <p:nvPr>
            <p:ph type="body"/>
          </p:nvPr>
        </p:nvSpPr>
        <p:spPr>
          <a:xfrm>
            <a:off x="352440" y="3613680"/>
            <a:ext cx="8410320" cy="25081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5" name="Picture 9"/>
          <p:cNvPicPr/>
          <p:nvPr/>
        </p:nvPicPr>
        <p:blipFill>
          <a:blip r:embed="rId15"/>
          <a:stretch/>
        </p:blipFill>
        <p:spPr>
          <a:xfrm>
            <a:off x="457200" y="6354720"/>
            <a:ext cx="2437920" cy="407520"/>
          </a:xfrm>
          <a:prstGeom prst="rect">
            <a:avLst/>
          </a:prstGeom>
          <a:ln w="9360">
            <a:noFill/>
          </a:ln>
        </p:spPr>
      </p:pic>
      <p:sp>
        <p:nvSpPr>
          <p:cNvPr id="6" name="PlaceHolder 1"/>
          <p:cNvSpPr>
            <a:spLocks noGrp="1"/>
          </p:cNvSpPr>
          <p:nvPr>
            <p:ph type="body"/>
          </p:nvPr>
        </p:nvSpPr>
        <p:spPr>
          <a:xfrm>
            <a:off x="352440" y="866880"/>
            <a:ext cx="8410320" cy="5258880"/>
          </a:xfrm>
          <a:prstGeom prst="rect">
            <a:avLst/>
          </a:prstGeom>
        </p:spPr>
        <p:txBody>
          <a:bodyPr lIns="91080" rIns="91080"/>
          <a:lstStyle/>
          <a:p>
            <a:pPr>
              <a:buSzPct val="45000"/>
              <a:buFont typeface="StarSymbol"/>
              <a:buChar char=""/>
            </a:pPr>
            <a:r>
              <a:rPr lang="en-US" sz="2400" b="1" strike="noStrike">
                <a:solidFill>
                  <a:srgbClr val="106636"/>
                </a:solidFill>
                <a:latin typeface="Arial"/>
              </a:rPr>
              <a:t>Click to edit the outline text format</a:t>
            </a:r>
            <a:endParaRPr/>
          </a:p>
          <a:p>
            <a:pPr lvl="1">
              <a:buSzPct val="75000"/>
              <a:buFont typeface="StarSymbol"/>
              <a:buChar char=""/>
            </a:pPr>
            <a:r>
              <a:rPr lang="en-US" sz="2400" b="1" strike="noStrike">
                <a:solidFill>
                  <a:srgbClr val="106636"/>
                </a:solidFill>
                <a:latin typeface="Arial"/>
              </a:rPr>
              <a:t>Second Outline Level</a:t>
            </a:r>
            <a:endParaRPr/>
          </a:p>
          <a:p>
            <a:pPr lvl="2">
              <a:buSzPct val="45000"/>
              <a:buFont typeface="StarSymbol"/>
              <a:buChar char=""/>
            </a:pPr>
            <a:r>
              <a:rPr lang="en-US" sz="2400" b="1" strike="noStrike">
                <a:solidFill>
                  <a:srgbClr val="106636"/>
                </a:solidFill>
                <a:latin typeface="Arial"/>
              </a:rPr>
              <a:t>Third Outline Level</a:t>
            </a:r>
            <a:endParaRPr/>
          </a:p>
          <a:p>
            <a:pPr lvl="3">
              <a:buSzPct val="75000"/>
              <a:buFont typeface="StarSymbol"/>
              <a:buChar char=""/>
            </a:pPr>
            <a:r>
              <a:rPr lang="en-US" sz="2400" b="1" strike="noStrike">
                <a:solidFill>
                  <a:srgbClr val="106636"/>
                </a:solidFill>
                <a:latin typeface="Arial"/>
              </a:rPr>
              <a:t>Fourth Outline Level</a:t>
            </a:r>
            <a:endParaRPr/>
          </a:p>
          <a:p>
            <a:pPr lvl="4">
              <a:buSzPct val="45000"/>
              <a:buFont typeface="StarSymbol"/>
              <a:buChar char=""/>
            </a:pPr>
            <a:r>
              <a:rPr lang="en-US" sz="2400" b="1" strike="noStrike">
                <a:solidFill>
                  <a:srgbClr val="106636"/>
                </a:solidFill>
                <a:latin typeface="Arial"/>
              </a:rPr>
              <a:t>Fifth Outline Level</a:t>
            </a:r>
            <a:endParaRPr/>
          </a:p>
          <a:p>
            <a:pPr lvl="5">
              <a:buSzPct val="45000"/>
              <a:buFont typeface="StarSymbol"/>
              <a:buChar char=""/>
            </a:pPr>
            <a:r>
              <a:rPr lang="en-US" sz="2400" b="1" strike="noStrike">
                <a:solidFill>
                  <a:srgbClr val="106636"/>
                </a:solidFill>
                <a:latin typeface="Arial"/>
              </a:rPr>
              <a:t>Sixth Outline Level</a:t>
            </a:r>
            <a:endParaRPr/>
          </a:p>
          <a:p>
            <a:pPr>
              <a:lnSpc>
                <a:spcPct val="100000"/>
              </a:lnSpc>
              <a:buFont typeface="Arial"/>
              <a:buChar char="•"/>
            </a:pPr>
            <a:r>
              <a:rPr lang="en-US" sz="2400" b="1" strike="noStrike">
                <a:solidFill>
                  <a:srgbClr val="106636"/>
                </a:solidFill>
                <a:latin typeface="Arial"/>
              </a:rPr>
              <a:t>Seventh Outline LevelClick to edit Master text styles</a:t>
            </a:r>
            <a:endParaRPr/>
          </a:p>
          <a:p>
            <a:pPr lvl="1">
              <a:lnSpc>
                <a:spcPct val="100000"/>
              </a:lnSpc>
              <a:buFont typeface="Arial"/>
              <a:buChar char="–"/>
            </a:pPr>
            <a:r>
              <a:rPr lang="en-US" sz="2200" strike="noStrike">
                <a:solidFill>
                  <a:srgbClr val="404040"/>
                </a:solidFill>
                <a:latin typeface="Arial"/>
              </a:rPr>
              <a:t>Second level</a:t>
            </a:r>
            <a:endParaRPr/>
          </a:p>
          <a:p>
            <a:pPr lvl="2">
              <a:lnSpc>
                <a:spcPct val="100000"/>
              </a:lnSpc>
              <a:buFont typeface="Arial"/>
              <a:buChar char="•"/>
            </a:pPr>
            <a:r>
              <a:rPr lang="en-US" sz="2000" strike="noStrike">
                <a:solidFill>
                  <a:srgbClr val="000000"/>
                </a:solidFill>
                <a:latin typeface="Arial"/>
              </a:rPr>
              <a:t>Third level</a:t>
            </a:r>
            <a:endParaRPr/>
          </a:p>
          <a:p>
            <a:pPr lvl="3">
              <a:lnSpc>
                <a:spcPct val="100000"/>
              </a:lnSpc>
              <a:buFont typeface="Arial"/>
              <a:buChar char="–"/>
            </a:pPr>
            <a:r>
              <a:rPr lang="en-US" sz="2000" strike="noStrike">
                <a:solidFill>
                  <a:srgbClr val="000000"/>
                </a:solidFill>
                <a:latin typeface="Arial"/>
              </a:rPr>
              <a:t>Fourth level</a:t>
            </a:r>
            <a:endParaRPr/>
          </a:p>
          <a:p>
            <a:pPr lvl="4">
              <a:lnSpc>
                <a:spcPct val="100000"/>
              </a:lnSpc>
              <a:buFont typeface="Arial"/>
              <a:buChar char="»"/>
            </a:pPr>
            <a:r>
              <a:rPr lang="en-US" sz="2000" strike="noStrike">
                <a:solidFill>
                  <a:srgbClr val="000000"/>
                </a:solidFill>
                <a:latin typeface="Arial"/>
              </a:rPr>
              <a:t>Fifth level</a:t>
            </a:r>
            <a:endParaRPr/>
          </a:p>
        </p:txBody>
      </p:sp>
      <p:sp>
        <p:nvSpPr>
          <p:cNvPr id="2" name="PlaceHolder 2"/>
          <p:cNvSpPr>
            <a:spLocks noGrp="1"/>
          </p:cNvSpPr>
          <p:nvPr>
            <p:ph type="title"/>
          </p:nvPr>
        </p:nvSpPr>
        <p:spPr>
          <a:xfrm>
            <a:off x="353880" y="0"/>
            <a:ext cx="8412120" cy="731160"/>
          </a:xfrm>
          <a:prstGeom prst="rect">
            <a:avLst/>
          </a:prstGeom>
        </p:spPr>
        <p:txBody>
          <a:bodyPr lIns="91080" rIns="91080" anchor="ctr"/>
          <a:lstStyle/>
          <a:p>
            <a:pPr algn="ctr">
              <a:lnSpc>
                <a:spcPct val="100000"/>
              </a:lnSpc>
            </a:pPr>
            <a:r>
              <a:rPr lang="en-US" sz="2600" b="1" strike="noStrike">
                <a:solidFill>
                  <a:srgbClr val="106636"/>
                </a:solidFill>
                <a:latin typeface="Arial"/>
              </a:rPr>
              <a:t>Click to edit Master title style</a:t>
            </a:r>
            <a:endParaRPr/>
          </a:p>
        </p:txBody>
      </p:sp>
      <p:sp>
        <p:nvSpPr>
          <p:cNvPr id="3" name="PlaceHolder 3"/>
          <p:cNvSpPr>
            <a:spLocks noGrp="1"/>
          </p:cNvSpPr>
          <p:nvPr>
            <p:ph type="ftr"/>
          </p:nvPr>
        </p:nvSpPr>
        <p:spPr>
          <a:xfrm>
            <a:off x="3200400" y="6356520"/>
            <a:ext cx="5257440" cy="364680"/>
          </a:xfrm>
          <a:prstGeom prst="rect">
            <a:avLst/>
          </a:prstGeom>
        </p:spPr>
        <p:txBody>
          <a:bodyPr/>
          <a:lstStyle/>
          <a:p>
            <a:endParaRPr/>
          </a:p>
        </p:txBody>
      </p:sp>
      <p:sp>
        <p:nvSpPr>
          <p:cNvPr id="4" name="PlaceHolder 4"/>
          <p:cNvSpPr>
            <a:spLocks noGrp="1"/>
          </p:cNvSpPr>
          <p:nvPr>
            <p:ph type="sldNum"/>
          </p:nvPr>
        </p:nvSpPr>
        <p:spPr>
          <a:xfrm>
            <a:off x="8381880" y="6351480"/>
            <a:ext cx="456840" cy="364680"/>
          </a:xfrm>
          <a:prstGeom prst="rect">
            <a:avLst/>
          </a:prstGeom>
        </p:spPr>
        <p:txBody>
          <a:bodyPr lIns="91080" rIns="91080" anchor="ctr"/>
          <a:lstStyle/>
          <a:p>
            <a:pPr algn="ctr">
              <a:lnSpc>
                <a:spcPct val="100000"/>
              </a:lnSpc>
            </a:pPr>
            <a:fld id="{646E1C22-D5D7-4445-80C9-EAE55E4FF3D1}" type="slidenum">
              <a:rPr lang="en-US" sz="1200" strike="noStrike">
                <a:solidFill>
                  <a:srgbClr val="106636"/>
                </a:solidFill>
                <a:latin typeface="Arial"/>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Tree>
    <p:extLst>
      <p:ext uri="{BB962C8B-B14F-4D97-AF65-F5344CB8AC3E}">
        <p14:creationId xmlns:p14="http://schemas.microsoft.com/office/powerpoint/2010/main" val="1058960385"/>
      </p:ext>
    </p:extLst>
  </p:cSld>
  <p:clrMap bg1="lt1" tx1="dk1" bg2="lt2" tx2="dk2" accent1="accent1" accent2="accent2" accent3="accent3" accent4="accent4" accent5="accent5" accent6="accent6" hlink="hlink" folHlink="folHlink"/>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731520"/>
          </a:xfrm>
          <a:prstGeom prst="rect">
            <a:avLst/>
          </a:prstGeom>
          <a:noFill/>
          <a:ln w="9525">
            <a:noFill/>
            <a:miter lim="800000"/>
            <a:headEnd/>
            <a:tailEnd/>
          </a:ln>
        </p:spPr>
        <p:txBody>
          <a:bodyPr vert="horz" wrap="square" lIns="91169" tIns="45587" rIns="91169" bIns="45587" numCol="1" anchor="ctr" anchorCtr="0" compatLnSpc="1">
            <a:prstTxWarp prst="textNoShape">
              <a:avLst/>
            </a:prstTxWarp>
          </a:bodyPr>
          <a:lstStyle/>
          <a:p>
            <a:pPr lvl="0"/>
            <a:r>
              <a:rPr lang="en-US" dirty="0"/>
              <a:t>Click to edit Master title style</a:t>
            </a:r>
          </a:p>
        </p:txBody>
      </p:sp>
      <p:sp>
        <p:nvSpPr>
          <p:cNvPr id="2051" name="Text Placeholder 2"/>
          <p:cNvSpPr>
            <a:spLocks noGrp="1"/>
          </p:cNvSpPr>
          <p:nvPr>
            <p:ph type="body" idx="1"/>
          </p:nvPr>
        </p:nvSpPr>
        <p:spPr bwMode="auto">
          <a:xfrm>
            <a:off x="352438" y="866775"/>
            <a:ext cx="8410575" cy="5259388"/>
          </a:xfrm>
          <a:prstGeom prst="rect">
            <a:avLst/>
          </a:prstGeom>
          <a:noFill/>
          <a:ln w="9525">
            <a:noFill/>
            <a:miter lim="800000"/>
            <a:headEnd/>
            <a:tailEnd/>
          </a:ln>
        </p:spPr>
        <p:txBody>
          <a:bodyPr vert="horz" wrap="square" lIns="91169" tIns="45587" rIns="91169" bIns="45587"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69" tIns="45587" rIns="91169" bIns="45587" rtlCol="0" anchor="ctr"/>
          <a:lstStyle>
            <a:lvl1pPr algn="r" eaLnBrk="1" fontAlgn="auto" hangingPunct="1">
              <a:spcBef>
                <a:spcPts val="0"/>
              </a:spcBef>
              <a:spcAft>
                <a:spcPts val="0"/>
              </a:spcAft>
              <a:defRPr sz="1200">
                <a:solidFill>
                  <a:srgbClr val="106636"/>
                </a:solidFill>
                <a:latin typeface="Arial" pitchFamily="34" charset="0"/>
                <a:cs typeface="Arial" pitchFamily="34" charset="0"/>
              </a:defRPr>
            </a:lvl1pPr>
          </a:lstStyle>
          <a:p>
            <a:pPr>
              <a:defRPr/>
            </a:pPr>
            <a:fld id="{0706B74A-FC86-4F43-83EB-56E873241F13}" type="slidenum">
              <a:rPr lang="en-US"/>
              <a:pPr>
                <a:defRPr/>
              </a:pPr>
              <a:t>‹#›</a:t>
            </a:fld>
            <a:endParaRPr lang="en-US" dirty="0"/>
          </a:p>
        </p:txBody>
      </p:sp>
      <p:pic>
        <p:nvPicPr>
          <p:cNvPr id="2053" name="Picture 9" descr="horizontal-logo-green-text.jpg"/>
          <p:cNvPicPr>
            <a:picLocks noChangeAspect="1"/>
          </p:cNvPicPr>
          <p:nvPr/>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Tree>
    <p:extLst>
      <p:ext uri="{BB962C8B-B14F-4D97-AF65-F5344CB8AC3E}">
        <p14:creationId xmlns:p14="http://schemas.microsoft.com/office/powerpoint/2010/main" val="331779128"/>
      </p:ext>
    </p:extLst>
  </p:cSld>
  <p:clrMap bg1="lt1" tx1="dk1" bg2="lt2" tx2="dk2" accent1="accent1" accent2="accent2" accent3="accent3" accent4="accent4" accent5="accent5" accent6="accent6" hlink="hlink" folHlink="folHlink"/>
  <p:hf hdr="0" dt="0"/>
  <p:txStyles>
    <p:titleStyle>
      <a:lvl1pPr algn="ctr" rtl="0" eaLnBrk="1" fontAlgn="base" hangingPunct="1">
        <a:spcBef>
          <a:spcPct val="0"/>
        </a:spcBef>
        <a:spcAft>
          <a:spcPct val="0"/>
        </a:spcAft>
        <a:defRPr sz="2600" b="1"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D9048088-13F8-F642-8F25-67AA1E10D1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4623" y="840711"/>
            <a:ext cx="2495697" cy="3675833"/>
          </a:xfrm>
          <a:prstGeom prst="rect">
            <a:avLst/>
          </a:prstGeom>
        </p:spPr>
      </p:pic>
      <p:sp>
        <p:nvSpPr>
          <p:cNvPr id="44" name="TextShape 1"/>
          <p:cNvSpPr txBox="1"/>
          <p:nvPr/>
        </p:nvSpPr>
        <p:spPr>
          <a:xfrm>
            <a:off x="0" y="0"/>
            <a:ext cx="9143640" cy="731160"/>
          </a:xfrm>
          <a:prstGeom prst="rect">
            <a:avLst/>
          </a:prstGeom>
          <a:noFill/>
          <a:ln w="9360">
            <a:noFill/>
          </a:ln>
        </p:spPr>
        <p:txBody>
          <a:bodyPr lIns="91080" rIns="91080" anchor="ctr"/>
          <a:lstStyle/>
          <a:p>
            <a:pPr algn="ctr">
              <a:lnSpc>
                <a:spcPct val="100000"/>
              </a:lnSpc>
            </a:pPr>
            <a:r>
              <a:rPr lang="en-US" sz="2400" b="1" dirty="0">
                <a:solidFill>
                  <a:srgbClr val="106636"/>
                </a:solidFill>
              </a:rPr>
              <a:t>Exquisitely Selective CO</a:t>
            </a:r>
            <a:r>
              <a:rPr lang="en-US" sz="2400" b="1" baseline="-25000" dirty="0">
                <a:solidFill>
                  <a:srgbClr val="106636"/>
                </a:solidFill>
              </a:rPr>
              <a:t>2</a:t>
            </a:r>
            <a:r>
              <a:rPr lang="en-US" sz="2400" b="1" dirty="0">
                <a:solidFill>
                  <a:srgbClr val="106636"/>
                </a:solidFill>
              </a:rPr>
              <a:t> Reduction on Silver</a:t>
            </a:r>
          </a:p>
        </p:txBody>
      </p:sp>
      <p:sp>
        <p:nvSpPr>
          <p:cNvPr id="45" name="CustomShape 2"/>
          <p:cNvSpPr/>
          <p:nvPr/>
        </p:nvSpPr>
        <p:spPr>
          <a:xfrm>
            <a:off x="310408" y="5563213"/>
            <a:ext cx="8566889" cy="6690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200" dirty="0">
                <a:solidFill>
                  <a:srgbClr val="106636"/>
                </a:solidFill>
                <a:latin typeface="Calibri"/>
              </a:rPr>
              <a:t>Publication about this research: A.K. Buckley, T. Cheng, M.H. Oh, G.M. Su, J. Garrison, S.W. Utan, C. Zhu, F.D. Toste, W.A. Goddard III, and F.M. Toma, </a:t>
            </a:r>
            <a:r>
              <a:rPr lang="en-US" sz="1200" i="1" dirty="0">
                <a:solidFill>
                  <a:srgbClr val="106636"/>
                </a:solidFill>
                <a:latin typeface="Calibri"/>
              </a:rPr>
              <a:t>ACS Catal.</a:t>
            </a:r>
            <a:r>
              <a:rPr lang="en-US" sz="1200" dirty="0">
                <a:solidFill>
                  <a:srgbClr val="106636"/>
                </a:solidFill>
                <a:latin typeface="Calibri"/>
              </a:rPr>
              <a:t> </a:t>
            </a:r>
            <a:r>
              <a:rPr lang="en-US" sz="1200" b="1" dirty="0">
                <a:solidFill>
                  <a:srgbClr val="106636"/>
                </a:solidFill>
                <a:latin typeface="Calibri"/>
              </a:rPr>
              <a:t>11</a:t>
            </a:r>
            <a:r>
              <a:rPr lang="en-US" sz="1200" dirty="0">
                <a:solidFill>
                  <a:srgbClr val="106636"/>
                </a:solidFill>
                <a:latin typeface="Calibri"/>
              </a:rPr>
              <a:t>, 9034 (2021). Work was performed at Lawrence Berkeley National Laboratory, ALS Beamline 7.3.3. Operation of the ALS is supported by the U.S. Department of Energy, Office of Science, Basic Energy Sciences program.</a:t>
            </a:r>
          </a:p>
        </p:txBody>
      </p:sp>
      <p:pic>
        <p:nvPicPr>
          <p:cNvPr id="10" name="Picture 9" descr="0000_2016_ALS_Primary_Multiblue_SIgnature_RGB_ELCTRONIC.png"/>
          <p:cNvPicPr>
            <a:picLocks noChangeAspect="1"/>
          </p:cNvPicPr>
          <p:nvPr/>
        </p:nvPicPr>
        <p:blipFill rotWithShape="1">
          <a:blip r:embed="rId4" cstate="print">
            <a:extLst>
              <a:ext uri="{28A0092B-C50C-407E-A947-70E740481C1C}">
                <a14:useLocalDpi xmlns:a14="http://schemas.microsoft.com/office/drawing/2010/main" val="0"/>
              </a:ext>
            </a:extLst>
          </a:blip>
          <a:srcRect l="12152" t="15559" r="11253" b="17272"/>
          <a:stretch/>
        </p:blipFill>
        <p:spPr>
          <a:xfrm>
            <a:off x="8060264" y="6298711"/>
            <a:ext cx="791633" cy="532830"/>
          </a:xfrm>
          <a:prstGeom prst="rect">
            <a:avLst/>
          </a:prstGeom>
        </p:spPr>
      </p:pic>
      <p:pic>
        <p:nvPicPr>
          <p:cNvPr id="5" name="Picture 4">
            <a:extLst>
              <a:ext uri="{FF2B5EF4-FFF2-40B4-BE49-F238E27FC236}">
                <a16:creationId xmlns:a16="http://schemas.microsoft.com/office/drawing/2014/main" id="{346816C6-B999-0841-84ED-AFEE4C249B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3713" y="6338327"/>
            <a:ext cx="349423" cy="453599"/>
          </a:xfrm>
          <a:prstGeom prst="rect">
            <a:avLst/>
          </a:prstGeom>
        </p:spPr>
      </p:pic>
      <p:sp>
        <p:nvSpPr>
          <p:cNvPr id="50" name="TextShape 4"/>
          <p:cNvSpPr txBox="1"/>
          <p:nvPr/>
        </p:nvSpPr>
        <p:spPr>
          <a:xfrm>
            <a:off x="333680" y="841112"/>
            <a:ext cx="5881848" cy="4747501"/>
          </a:xfrm>
          <a:prstGeom prst="rect">
            <a:avLst/>
          </a:prstGeom>
          <a:noFill/>
          <a:ln>
            <a:noFill/>
          </a:ln>
        </p:spPr>
        <p:txBody>
          <a:bodyPr lIns="91080" rIns="91080"/>
          <a:lstStyle/>
          <a:p>
            <a:pPr marL="228600" lvl="0" indent="-228600" fontAlgn="base"/>
            <a:r>
              <a:rPr lang="en-US" sz="2000" b="1" dirty="0">
                <a:solidFill>
                  <a:srgbClr val="146737"/>
                </a:solidFill>
                <a:latin typeface="Arial" pitchFamily="34" charset="0"/>
                <a:cs typeface="Arial" pitchFamily="34" charset="0"/>
              </a:rPr>
              <a:t>Scientific Achievement</a:t>
            </a:r>
          </a:p>
          <a:p>
            <a:pPr marL="228600" lvl="1" fontAlgn="base">
              <a:spcAft>
                <a:spcPts val="300"/>
              </a:spcAft>
            </a:pPr>
            <a:r>
              <a:rPr lang="en-US" b="1" dirty="0">
                <a:solidFill>
                  <a:prstClr val="black"/>
                </a:solidFill>
                <a:latin typeface="Calibri"/>
                <a:cs typeface="Arial" pitchFamily="34" charset="0"/>
              </a:rPr>
              <a:t>Researchers electrochemically reduced CO</a:t>
            </a:r>
            <a:r>
              <a:rPr lang="en-US" b="1" baseline="-25000" dirty="0">
                <a:solidFill>
                  <a:prstClr val="black"/>
                </a:solidFill>
                <a:latin typeface="Calibri"/>
                <a:cs typeface="Arial" pitchFamily="34" charset="0"/>
              </a:rPr>
              <a:t>2</a:t>
            </a:r>
            <a:r>
              <a:rPr lang="en-US" b="1" dirty="0">
                <a:solidFill>
                  <a:prstClr val="black"/>
                </a:solidFill>
                <a:latin typeface="Calibri"/>
                <a:cs typeface="Arial" pitchFamily="34" charset="0"/>
              </a:rPr>
              <a:t> to CO with nearly perfect selectivity over other products by adding an organic compound to the surface of a silver electrode.</a:t>
            </a:r>
          </a:p>
          <a:p>
            <a:pPr marL="228600" indent="-228600" fontAlgn="base"/>
            <a:r>
              <a:rPr lang="en-US" sz="2000" b="1" dirty="0">
                <a:solidFill>
                  <a:srgbClr val="146737"/>
                </a:solidFill>
                <a:latin typeface="Arial" pitchFamily="34" charset="0"/>
                <a:cs typeface="Arial" pitchFamily="34" charset="0"/>
              </a:rPr>
              <a:t>Significance and Impact</a:t>
            </a:r>
          </a:p>
          <a:p>
            <a:pPr marL="228600" lvl="1" fontAlgn="base">
              <a:spcAft>
                <a:spcPts val="300"/>
              </a:spcAft>
            </a:pPr>
            <a:r>
              <a:rPr lang="en-US" b="1" dirty="0">
                <a:solidFill>
                  <a:prstClr val="black"/>
                </a:solidFill>
                <a:latin typeface="Calibri"/>
                <a:cs typeface="Arial" pitchFamily="34" charset="0"/>
              </a:rPr>
              <a:t>With theoretical analyses and Advanced Light Source (ALS) data, the work revealed the key role of the microenvironment in promoting the conversion of CO</a:t>
            </a:r>
            <a:r>
              <a:rPr lang="en-US" b="1" baseline="-25000" dirty="0">
                <a:solidFill>
                  <a:prstClr val="black"/>
                </a:solidFill>
                <a:latin typeface="Calibri"/>
                <a:cs typeface="Arial" pitchFamily="34" charset="0"/>
              </a:rPr>
              <a:t>2</a:t>
            </a:r>
            <a:r>
              <a:rPr lang="en-US" b="1" dirty="0">
                <a:solidFill>
                  <a:prstClr val="black"/>
                </a:solidFill>
                <a:latin typeface="Calibri"/>
                <a:cs typeface="Arial" pitchFamily="34" charset="0"/>
              </a:rPr>
              <a:t>, </a:t>
            </a:r>
            <a:br>
              <a:rPr lang="en-US" b="1" dirty="0">
                <a:solidFill>
                  <a:prstClr val="black"/>
                </a:solidFill>
                <a:latin typeface="Calibri"/>
                <a:cs typeface="Arial" pitchFamily="34" charset="0"/>
              </a:rPr>
            </a:br>
            <a:r>
              <a:rPr lang="en-US" b="1" dirty="0">
                <a:solidFill>
                  <a:prstClr val="black"/>
                </a:solidFill>
                <a:latin typeface="Calibri"/>
                <a:cs typeface="Arial" pitchFamily="34" charset="0"/>
              </a:rPr>
              <a:t>a greenhouse gas, into useful products.</a:t>
            </a:r>
          </a:p>
          <a:p>
            <a:pPr>
              <a:lnSpc>
                <a:spcPct val="100000"/>
              </a:lnSpc>
            </a:pPr>
            <a:r>
              <a:rPr lang="en-US" sz="2000" b="1" dirty="0">
                <a:solidFill>
                  <a:srgbClr val="146737"/>
                </a:solidFill>
                <a:latin typeface="Arial" pitchFamily="34" charset="0"/>
                <a:cs typeface="Arial" pitchFamily="34" charset="0"/>
              </a:rPr>
              <a:t>Research Details</a:t>
            </a:r>
            <a:endParaRPr lang="en-US" sz="2800" dirty="0"/>
          </a:p>
          <a:p>
            <a:pPr marL="215900" indent="-215900">
              <a:buFont typeface="Lucida Grande"/>
              <a:buChar char="−"/>
              <a:defRPr/>
            </a:pPr>
            <a:r>
              <a:rPr lang="en-US" sz="1600">
                <a:latin typeface="Calibri" charset="0"/>
              </a:rPr>
              <a:t>Organic compounds with one or two long chains of 10 or 16 carbons were known to tune CO</a:t>
            </a:r>
            <a:r>
              <a:rPr lang="en-US" sz="1600" baseline="-25000">
                <a:latin typeface="Calibri" charset="0"/>
              </a:rPr>
              <a:t>2</a:t>
            </a:r>
            <a:r>
              <a:rPr lang="en-US" sz="1600">
                <a:latin typeface="Calibri" charset="0"/>
              </a:rPr>
              <a:t> reduction on copper.</a:t>
            </a:r>
          </a:p>
          <a:p>
            <a:pPr marL="215900" indent="-215900">
              <a:buFont typeface="Lucida Grande"/>
              <a:buChar char="−"/>
              <a:defRPr/>
            </a:pPr>
            <a:r>
              <a:rPr lang="en-US" sz="1600">
                <a:latin typeface="Calibri" charset="0"/>
              </a:rPr>
              <a:t>On silver, compound 2-C16 showed extreme selectivity for CO.</a:t>
            </a:r>
          </a:p>
          <a:p>
            <a:pPr marL="215900" indent="-215900">
              <a:buFont typeface="Lucida Grande"/>
              <a:buChar char="−"/>
              <a:defRPr/>
            </a:pPr>
            <a:r>
              <a:rPr lang="en-US" sz="1600">
                <a:latin typeface="Calibri" charset="0"/>
              </a:rPr>
              <a:t>Molecular dynamics simulations predicted how 2-C16 affects the distribution of H</a:t>
            </a:r>
            <a:r>
              <a:rPr lang="en-US" sz="1600" baseline="-25000">
                <a:latin typeface="Calibri" charset="0"/>
              </a:rPr>
              <a:t>2</a:t>
            </a:r>
            <a:r>
              <a:rPr lang="en-US" sz="1600">
                <a:latin typeface="Calibri" charset="0"/>
              </a:rPr>
              <a:t>O and CO</a:t>
            </a:r>
            <a:r>
              <a:rPr lang="en-US" sz="1600" baseline="-25000">
                <a:latin typeface="Calibri" charset="0"/>
              </a:rPr>
              <a:t>2</a:t>
            </a:r>
            <a:r>
              <a:rPr lang="en-US" sz="1600">
                <a:latin typeface="Calibri" charset="0"/>
              </a:rPr>
              <a:t> at the silver surface.</a:t>
            </a:r>
          </a:p>
          <a:p>
            <a:pPr marL="215900" indent="-215900">
              <a:buFont typeface="Lucida Grande"/>
              <a:buChar char="−"/>
              <a:defRPr/>
            </a:pPr>
            <a:r>
              <a:rPr lang="en-US" sz="1600">
                <a:latin typeface="Calibri" charset="0"/>
              </a:rPr>
              <a:t>Grazing-incidence wide-angle x-ray scattering (GIWAXS) provided complementary data connecting structure with function.</a:t>
            </a:r>
          </a:p>
        </p:txBody>
      </p:sp>
      <p:pic>
        <p:nvPicPr>
          <p:cNvPr id="3" name="Picture 2" descr="Text, logo&#10;&#10;Description automatically generated">
            <a:extLst>
              <a:ext uri="{FF2B5EF4-FFF2-40B4-BE49-F238E27FC236}">
                <a16:creationId xmlns:a16="http://schemas.microsoft.com/office/drawing/2014/main" id="{E2DEBE98-F8C4-0047-BD94-EBB67E5E9BD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54325" y="6331413"/>
            <a:ext cx="1189440" cy="453600"/>
          </a:xfrm>
          <a:prstGeom prst="rect">
            <a:avLst/>
          </a:prstGeom>
        </p:spPr>
      </p:pic>
      <p:pic>
        <p:nvPicPr>
          <p:cNvPr id="6" name="Picture 5" descr="Logo, company name&#10;&#10;Description automatically generated">
            <a:extLst>
              <a:ext uri="{FF2B5EF4-FFF2-40B4-BE49-F238E27FC236}">
                <a16:creationId xmlns:a16="http://schemas.microsoft.com/office/drawing/2014/main" id="{6BA131D3-31A1-4B42-96F9-1873BF471C4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56465" y="6291798"/>
            <a:ext cx="1245882" cy="532830"/>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F0121B90-DB1E-4F47-AC94-939BB6944C3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03275" y="6338327"/>
            <a:ext cx="453599" cy="453599"/>
          </a:xfrm>
          <a:prstGeom prst="rect">
            <a:avLst/>
          </a:prstGeom>
        </p:spPr>
      </p:pic>
      <p:sp>
        <p:nvSpPr>
          <p:cNvPr id="24" name="CustomShape 5">
            <a:extLst>
              <a:ext uri="{FF2B5EF4-FFF2-40B4-BE49-F238E27FC236}">
                <a16:creationId xmlns:a16="http://schemas.microsoft.com/office/drawing/2014/main" id="{739087E2-EB2B-BB45-B6F8-0BEF140A38C4}"/>
              </a:ext>
            </a:extLst>
          </p:cNvPr>
          <p:cNvSpPr/>
          <p:nvPr/>
        </p:nvSpPr>
        <p:spPr>
          <a:xfrm>
            <a:off x="6450328" y="4491144"/>
            <a:ext cx="2376169" cy="10345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1200" dirty="0">
                <a:solidFill>
                  <a:srgbClr val="000000"/>
                </a:solidFill>
                <a:latin typeface="Calibri"/>
                <a:cs typeface="Calibri"/>
              </a:rPr>
              <a:t>Top: Simulations revealed that the compound 2-C16 concentrated CO</a:t>
            </a:r>
            <a:r>
              <a:rPr lang="en-US" sz="1200" baseline="-25000" dirty="0">
                <a:solidFill>
                  <a:srgbClr val="000000"/>
                </a:solidFill>
                <a:latin typeface="Calibri"/>
                <a:cs typeface="Calibri"/>
              </a:rPr>
              <a:t>2</a:t>
            </a:r>
            <a:r>
              <a:rPr lang="en-US" sz="1200" dirty="0">
                <a:solidFill>
                  <a:srgbClr val="000000"/>
                </a:solidFill>
                <a:latin typeface="Calibri"/>
                <a:cs typeface="Calibri"/>
              </a:rPr>
              <a:t> near the Ag surface. Bottom: GIWAXS provided complementary structural info about 2-C16.</a:t>
            </a:r>
          </a:p>
        </p:txBody>
      </p:sp>
    </p:spTree>
    <p:extLst>
      <p:ext uri="{BB962C8B-B14F-4D97-AF65-F5344CB8AC3E}">
        <p14:creationId xmlns:p14="http://schemas.microsoft.com/office/powerpoint/2010/main" val="1232174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EB7C7AA1-EA66-384C-8728-2CC293138E0C}" vid="{7C4A2123-EDC2-164A-8262-2F37D80514B4}"/>
    </a:ext>
  </a:extLst>
</a:theme>
</file>

<file path=ppt/theme/theme3.xml><?xml version="1.0" encoding="utf-8"?>
<a:theme xmlns:a="http://schemas.openxmlformats.org/drawingml/2006/main" name="16_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106636"/>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EB7C7AA1-EA66-384C-8728-2CC293138E0C}" vid="{7C4A2123-EDC2-164A-8262-2F37D80514B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27123</TotalTime>
  <Words>613</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Lucida Grande</vt:lpstr>
      <vt:lpstr>StarSymbol</vt:lpstr>
      <vt:lpstr>Times New Roman</vt:lpstr>
      <vt:lpstr>Office Theme</vt:lpstr>
      <vt:lpstr>15_Office Theme</vt:lpstr>
      <vt:lpstr>16_Office Theme</vt:lpstr>
      <vt:lpstr>PowerPoint Presentation</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Lori Tamura</cp:lastModifiedBy>
  <cp:revision>1875</cp:revision>
  <cp:lastPrinted>2021-05-21T01:29:15Z</cp:lastPrinted>
  <dcterms:created xsi:type="dcterms:W3CDTF">2010-12-15T20:48:04Z</dcterms:created>
  <dcterms:modified xsi:type="dcterms:W3CDTF">2021-11-04T01:23:36Z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US Department of Energy (SC)</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화면 슬라이드 쇼(4:3)</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