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2" r:id="rId3"/>
  </p:sldMasterIdLst>
  <p:notesMasterIdLst>
    <p:notesMasterId r:id="rId5"/>
  </p:notesMasterIdLst>
  <p:sldIdLst>
    <p:sldId id="277" r:id="rId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hley Whit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6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269"/>
    <p:restoredTop sz="88944" autoAdjust="0"/>
  </p:normalViewPr>
  <p:slideViewPr>
    <p:cSldViewPr snapToGrid="0">
      <p:cViewPr varScale="1">
        <p:scale>
          <a:sx n="105" d="100"/>
          <a:sy n="105" d="100"/>
        </p:scale>
        <p:origin x="2368" y="176"/>
      </p:cViewPr>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66" d="100"/>
        <a:sy n="66" d="100"/>
      </p:scale>
      <p:origin x="0" y="0"/>
    </p:cViewPr>
  </p:sorterViewPr>
  <p:notesViewPr>
    <p:cSldViewPr snapToGrid="0">
      <p:cViewPr varScale="1">
        <p:scale>
          <a:sx n="88" d="100"/>
          <a:sy n="88" d="100"/>
        </p:scale>
        <p:origin x="366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PlaceHolder 1"/>
          <p:cNvSpPr>
            <a:spLocks noGrp="1"/>
          </p:cNvSpPr>
          <p:nvPr>
            <p:ph type="body"/>
          </p:nvPr>
        </p:nvSpPr>
        <p:spPr>
          <a:xfrm>
            <a:off x="777240" y="4777560"/>
            <a:ext cx="6217560" cy="4525920"/>
          </a:xfrm>
          <a:prstGeom prst="rect">
            <a:avLst/>
          </a:prstGeom>
        </p:spPr>
        <p:txBody>
          <a:bodyPr lIns="0" tIns="0" rIns="0" bIns="0"/>
          <a:lstStyle/>
          <a:p>
            <a:r>
              <a:rPr lang="en-US" sz="2000">
                <a:latin typeface="Arial"/>
              </a:rPr>
              <a:t>Click to edit the notes format</a:t>
            </a:r>
            <a:endParaRPr/>
          </a:p>
        </p:txBody>
      </p:sp>
      <p:sp>
        <p:nvSpPr>
          <p:cNvPr id="40" name="PlaceHolder 2"/>
          <p:cNvSpPr>
            <a:spLocks noGrp="1"/>
          </p:cNvSpPr>
          <p:nvPr>
            <p:ph type="hdr"/>
          </p:nvPr>
        </p:nvSpPr>
        <p:spPr>
          <a:xfrm>
            <a:off x="0" y="0"/>
            <a:ext cx="3372840" cy="502560"/>
          </a:xfrm>
          <a:prstGeom prst="rect">
            <a:avLst/>
          </a:prstGeom>
        </p:spPr>
        <p:txBody>
          <a:bodyPr lIns="0" tIns="0" rIns="0" bIns="0"/>
          <a:lstStyle/>
          <a:p>
            <a:r>
              <a:rPr lang="en-US" sz="1400">
                <a:latin typeface="Times New Roman"/>
              </a:rPr>
              <a:t>&lt;header&gt;</a:t>
            </a:r>
            <a:endParaRPr/>
          </a:p>
        </p:txBody>
      </p:sp>
      <p:sp>
        <p:nvSpPr>
          <p:cNvPr id="41" name="PlaceHolder 3"/>
          <p:cNvSpPr>
            <a:spLocks noGrp="1"/>
          </p:cNvSpPr>
          <p:nvPr>
            <p:ph type="dt"/>
          </p:nvPr>
        </p:nvSpPr>
        <p:spPr>
          <a:xfrm>
            <a:off x="4399200" y="0"/>
            <a:ext cx="3372840" cy="502560"/>
          </a:xfrm>
          <a:prstGeom prst="rect">
            <a:avLst/>
          </a:prstGeom>
        </p:spPr>
        <p:txBody>
          <a:bodyPr lIns="0" tIns="0" rIns="0" bIns="0"/>
          <a:lstStyle/>
          <a:p>
            <a:pPr algn="r"/>
            <a:r>
              <a:rPr lang="en-US" sz="1400">
                <a:latin typeface="Times New Roman"/>
              </a:rPr>
              <a:t>&lt;date/time&gt;</a:t>
            </a:r>
            <a:endParaRPr/>
          </a:p>
        </p:txBody>
      </p:sp>
      <p:sp>
        <p:nvSpPr>
          <p:cNvPr id="42" name="PlaceHolder 4"/>
          <p:cNvSpPr>
            <a:spLocks noGrp="1"/>
          </p:cNvSpPr>
          <p:nvPr>
            <p:ph type="ftr"/>
          </p:nvPr>
        </p:nvSpPr>
        <p:spPr>
          <a:xfrm>
            <a:off x="0" y="9555480"/>
            <a:ext cx="3372840" cy="502560"/>
          </a:xfrm>
          <a:prstGeom prst="rect">
            <a:avLst/>
          </a:prstGeom>
        </p:spPr>
        <p:txBody>
          <a:bodyPr lIns="0" tIns="0" rIns="0" bIns="0" anchor="b"/>
          <a:lstStyle/>
          <a:p>
            <a:r>
              <a:rPr lang="en-US" sz="1400">
                <a:latin typeface="Times New Roman"/>
              </a:rPr>
              <a:t>&lt;footer&gt;</a:t>
            </a:r>
            <a:endParaRPr/>
          </a:p>
        </p:txBody>
      </p:sp>
      <p:sp>
        <p:nvSpPr>
          <p:cNvPr id="43" name="PlaceHolder 5"/>
          <p:cNvSpPr>
            <a:spLocks noGrp="1"/>
          </p:cNvSpPr>
          <p:nvPr>
            <p:ph type="sldNum"/>
          </p:nvPr>
        </p:nvSpPr>
        <p:spPr>
          <a:xfrm>
            <a:off x="4399200" y="9555480"/>
            <a:ext cx="3372840" cy="502560"/>
          </a:xfrm>
          <a:prstGeom prst="rect">
            <a:avLst/>
          </a:prstGeom>
        </p:spPr>
        <p:txBody>
          <a:bodyPr lIns="0" tIns="0" rIns="0" bIns="0" anchor="b"/>
          <a:lstStyle/>
          <a:p>
            <a:pPr algn="r"/>
            <a:fld id="{18C5ADA7-3C0E-4B24-9647-5CCC55B5DF92}" type="slidenum">
              <a:rPr lang="en-US" sz="1400">
                <a:latin typeface="Times New Roman"/>
              </a:rPr>
              <a:t>‹#›</a:t>
            </a:fld>
            <a:endParaRPr/>
          </a:p>
        </p:txBody>
      </p:sp>
    </p:spTree>
    <p:extLst>
      <p:ext uri="{BB962C8B-B14F-4D97-AF65-F5344CB8AC3E}">
        <p14:creationId xmlns:p14="http://schemas.microsoft.com/office/powerpoint/2010/main" val="254220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PlaceHolder 1"/>
          <p:cNvSpPr>
            <a:spLocks noGrp="1"/>
          </p:cNvSpPr>
          <p:nvPr>
            <p:ph type="body"/>
          </p:nvPr>
        </p:nvSpPr>
        <p:spPr>
          <a:xfrm>
            <a:off x="700920" y="4415760"/>
            <a:ext cx="5608080" cy="4183200"/>
          </a:xfrm>
          <a:prstGeom prst="rect">
            <a:avLst/>
          </a:prstGeom>
        </p:spPr>
        <p:txBody>
          <a:bodyPr lIns="93240" tIns="46440" rIns="93240" bIns="46440"/>
          <a:lstStyle/>
          <a:p>
            <a:pPr rtl="0"/>
            <a:r>
              <a:rPr lang="en-US" sz="1200" b="0" i="0" u="none" strike="noStrike" kern="1200">
                <a:solidFill>
                  <a:schemeClr val="tx1"/>
                </a:solidFill>
                <a:effectLst/>
                <a:latin typeface="+mn-lt"/>
                <a:ea typeface="ＭＳ Ｐゴシック" pitchFamily="28" charset="-128"/>
                <a:cs typeface="ＭＳ Ｐゴシック" charset="0"/>
              </a:rPr>
              <a:t>Fuel cells are electrochemical devices that generate electricity from hydrogen—a “clean” fuel that produces only water when burned. For automotive applications, polymer electrolyte fuel cells (PEFCs) are attractive because they are powerful yet compact, and can quickly ramp up power output as needed. To achieve the required power, hundreds of fuel cells are combined in parallel to form a fuel cell “stack.” Improving the durability of PEFC stacks and reducing their cost remain challenging, however. According to one Department of Energy breakdown for fuel cells in light-duty vehicles, precious-metal electrocatalysts accounts for 31% of stack cost. These precious metals are mostly platinum or platinum alloys that catalyze the required but sluggish oxygen reduction reaction on the PEFC cathode. Relatively large quantities of platinum are often used to maintain sufficient performance, since active catalyst surface area is lost as a result of degradation over time. If the degradation is not spatially uniform, some still-active platinum can be left underutilized. To improve fuel cell durability and reduce waste, the detailed causes of uneven platinum degradation need to be better understood. </a:t>
            </a:r>
          </a:p>
          <a:p>
            <a:pPr rtl="0"/>
            <a:endParaRPr lang="en-US" sz="1200" b="0" i="0" u="none" strike="noStrike" kern="1200">
              <a:solidFill>
                <a:schemeClr val="tx1"/>
              </a:solidFill>
              <a:effectLst/>
              <a:latin typeface="+mn-lt"/>
              <a:ea typeface="ＭＳ Ｐゴシック" pitchFamily="28" charset="-128"/>
              <a:cs typeface="ＭＳ Ｐゴシック" charset="0"/>
            </a:endParaRPr>
          </a:p>
          <a:p>
            <a:pPr rtl="0"/>
            <a:r>
              <a:rPr lang="en-US" sz="1200" b="0" i="0" u="none" strike="noStrike" kern="1200">
                <a:solidFill>
                  <a:schemeClr val="tx1"/>
                </a:solidFill>
                <a:effectLst/>
                <a:latin typeface="+mn-lt"/>
                <a:ea typeface="ＭＳ Ｐゴシック" pitchFamily="28" charset="-128"/>
                <a:cs typeface="ＭＳ Ｐゴシック" charset="0"/>
              </a:rPr>
              <a:t>Researchers: K. Khedekar, M.R. Talarposhti, A. Perego, Y. Chen, P. Atanassov, and I.V. Zenyuk (UC Irvine); M.M. Besli (Karlsruhe Institute of Technology); S. Kuppan, M. Metzger, S. Stewart, N. Craig, L. Cheng, and C.M. Johnston (Bosch Research and Technology Center North America); and N. Tamura (ALS).</a:t>
            </a:r>
          </a:p>
          <a:p>
            <a:pPr rtl="0"/>
            <a:endParaRPr lang="en-US" sz="1200" b="0" i="0" u="none" strike="noStrike" kern="1200">
              <a:solidFill>
                <a:schemeClr val="tx1"/>
              </a:solidFill>
              <a:effectLst/>
              <a:latin typeface="+mn-lt"/>
              <a:ea typeface="ＭＳ Ｐゴシック" pitchFamily="28" charset="-128"/>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ＭＳ Ｐゴシック" pitchFamily="28" charset="-128"/>
                <a:cs typeface="ＭＳ Ｐゴシック" charset="0"/>
              </a:rPr>
              <a:t>Funding: </a:t>
            </a:r>
            <a:r>
              <a:rPr lang="en-US" sz="1200" b="0" i="0" u="none" strike="noStrike" kern="1200">
                <a:solidFill>
                  <a:schemeClr val="tx1"/>
                </a:solidFill>
                <a:effectLst/>
                <a:latin typeface="+mn-lt"/>
                <a:ea typeface="+mn-ea"/>
                <a:cs typeface="+mn-cs"/>
              </a:rPr>
              <a:t>Bosch Research. Operation of the ALS is supported by the U.S. Department of Energy, Office of Science, Basic Energy Sciences program.</a:t>
            </a:r>
            <a:endParaRPr lang="en-US" sz="1200" b="0" i="0" u="none" strike="noStrike" kern="1200">
              <a:solidFill>
                <a:schemeClr val="tx1"/>
              </a:solidFill>
              <a:effectLst/>
              <a:latin typeface="+mn-lt"/>
              <a:ea typeface="ＭＳ Ｐゴシック" pitchFamily="28" charset="-128"/>
              <a:cs typeface="ＭＳ Ｐゴシック" charset="0"/>
            </a:endParaRPr>
          </a:p>
          <a:p>
            <a:pPr rtl="0"/>
            <a:endParaRPr lang="en-US" sz="1200" b="0" i="0" u="none" strike="noStrike" kern="1200">
              <a:solidFill>
                <a:schemeClr val="tx1"/>
              </a:solidFill>
              <a:effectLst/>
              <a:latin typeface="+mn-lt"/>
              <a:ea typeface="ＭＳ Ｐゴシック" pitchFamily="28" charset="-128"/>
              <a:cs typeface="ＭＳ Ｐゴシック" charset="0"/>
            </a:endParaRPr>
          </a:p>
          <a:p>
            <a:pPr rtl="0"/>
            <a:r>
              <a:rPr lang="en-US" sz="1200" b="0" i="0" u="none" strike="noStrike" kern="1200">
                <a:solidFill>
                  <a:schemeClr val="tx1"/>
                </a:solidFill>
                <a:effectLst/>
                <a:latin typeface="+mn-lt"/>
                <a:ea typeface="ＭＳ Ｐゴシック" pitchFamily="28" charset="-128"/>
                <a:cs typeface="ＭＳ Ｐゴシック" charset="0"/>
              </a:rPr>
              <a:t>Full highlight: https://als.lbl.gov/strategies-for-reducing-platinum-waste-in-fuel-cells/</a:t>
            </a:r>
          </a:p>
        </p:txBody>
      </p:sp>
      <p:sp>
        <p:nvSpPr>
          <p:cNvPr id="56" name="TextShape 2"/>
          <p:cNvSpPr txBox="1"/>
          <p:nvPr/>
        </p:nvSpPr>
        <p:spPr>
          <a:xfrm>
            <a:off x="3970800" y="8830080"/>
            <a:ext cx="3037320" cy="464400"/>
          </a:xfrm>
          <a:prstGeom prst="rect">
            <a:avLst/>
          </a:prstGeom>
          <a:noFill/>
          <a:ln>
            <a:noFill/>
          </a:ln>
        </p:spPr>
        <p:txBody>
          <a:bodyPr lIns="93240" tIns="46440" rIns="93240" bIns="46440" anchor="b"/>
          <a:lstStyle/>
          <a:p>
            <a:pPr algn="r">
              <a:lnSpc>
                <a:spcPct val="100000"/>
              </a:lnSpc>
            </a:pPr>
            <a:fld id="{9FEF7077-F64D-4420-AF69-55F3A932AE45}" type="slidenum">
              <a:rPr lang="en-US" sz="1200" strike="noStrike">
                <a:solidFill>
                  <a:srgbClr val="000000"/>
                </a:solidFill>
                <a:latin typeface="+mn-lt"/>
                <a:ea typeface="+mn-ea"/>
              </a:rPr>
              <a:t>1</a:t>
            </a:fld>
            <a:endParaRPr/>
          </a:p>
        </p:txBody>
      </p:sp>
    </p:spTree>
    <p:extLst>
      <p:ext uri="{BB962C8B-B14F-4D97-AF65-F5344CB8AC3E}">
        <p14:creationId xmlns:p14="http://schemas.microsoft.com/office/powerpoint/2010/main" val="564677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27" name="PlaceHolder 2"/>
          <p:cNvSpPr>
            <a:spLocks noGrp="1"/>
          </p:cNvSpPr>
          <p:nvPr>
            <p:ph type="body"/>
          </p:nvPr>
        </p:nvSpPr>
        <p:spPr>
          <a:xfrm>
            <a:off x="352440" y="866880"/>
            <a:ext cx="8410320" cy="2508120"/>
          </a:xfrm>
          <a:prstGeom prst="rect">
            <a:avLst/>
          </a:prstGeom>
        </p:spPr>
        <p:txBody>
          <a:bodyPr lIns="0" tIns="0" rIns="0" bIns="0"/>
          <a:lstStyle/>
          <a:p>
            <a:endParaRPr/>
          </a:p>
        </p:txBody>
      </p:sp>
      <p:sp>
        <p:nvSpPr>
          <p:cNvPr id="28" name="PlaceHolder 3"/>
          <p:cNvSpPr>
            <a:spLocks noGrp="1"/>
          </p:cNvSpPr>
          <p:nvPr>
            <p:ph type="body"/>
          </p:nvPr>
        </p:nvSpPr>
        <p:spPr>
          <a:xfrm>
            <a:off x="352440" y="3613680"/>
            <a:ext cx="8410320" cy="250812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30" name="PlaceHolder 2"/>
          <p:cNvSpPr>
            <a:spLocks noGrp="1"/>
          </p:cNvSpPr>
          <p:nvPr>
            <p:ph type="body"/>
          </p:nvPr>
        </p:nvSpPr>
        <p:spPr>
          <a:xfrm>
            <a:off x="352440" y="866880"/>
            <a:ext cx="4104000" cy="2508120"/>
          </a:xfrm>
          <a:prstGeom prst="rect">
            <a:avLst/>
          </a:prstGeom>
        </p:spPr>
        <p:txBody>
          <a:bodyPr lIns="0" tIns="0" rIns="0" bIns="0"/>
          <a:lstStyle/>
          <a:p>
            <a:endParaRPr/>
          </a:p>
        </p:txBody>
      </p:sp>
      <p:sp>
        <p:nvSpPr>
          <p:cNvPr id="31" name="PlaceHolder 3"/>
          <p:cNvSpPr>
            <a:spLocks noGrp="1"/>
          </p:cNvSpPr>
          <p:nvPr>
            <p:ph type="body"/>
          </p:nvPr>
        </p:nvSpPr>
        <p:spPr>
          <a:xfrm>
            <a:off x="4662000" y="866880"/>
            <a:ext cx="4104000" cy="2508120"/>
          </a:xfrm>
          <a:prstGeom prst="rect">
            <a:avLst/>
          </a:prstGeom>
        </p:spPr>
        <p:txBody>
          <a:bodyPr lIns="0" tIns="0" rIns="0" bIns="0"/>
          <a:lstStyle/>
          <a:p>
            <a:endParaRPr/>
          </a:p>
        </p:txBody>
      </p:sp>
      <p:sp>
        <p:nvSpPr>
          <p:cNvPr id="32" name="PlaceHolder 4"/>
          <p:cNvSpPr>
            <a:spLocks noGrp="1"/>
          </p:cNvSpPr>
          <p:nvPr>
            <p:ph type="body"/>
          </p:nvPr>
        </p:nvSpPr>
        <p:spPr>
          <a:xfrm>
            <a:off x="4662000" y="3613680"/>
            <a:ext cx="4104000" cy="2508120"/>
          </a:xfrm>
          <a:prstGeom prst="rect">
            <a:avLst/>
          </a:prstGeom>
        </p:spPr>
        <p:txBody>
          <a:bodyPr lIns="0" tIns="0" rIns="0" bIns="0"/>
          <a:lstStyle/>
          <a:p>
            <a:endParaRPr/>
          </a:p>
        </p:txBody>
      </p:sp>
      <p:sp>
        <p:nvSpPr>
          <p:cNvPr id="33" name="PlaceHolder 5"/>
          <p:cNvSpPr>
            <a:spLocks noGrp="1"/>
          </p:cNvSpPr>
          <p:nvPr>
            <p:ph type="body"/>
          </p:nvPr>
        </p:nvSpPr>
        <p:spPr>
          <a:xfrm>
            <a:off x="352440" y="3613680"/>
            <a:ext cx="4104000" cy="250812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35" name="PlaceHolder 2"/>
          <p:cNvSpPr>
            <a:spLocks noGrp="1"/>
          </p:cNvSpPr>
          <p:nvPr>
            <p:ph type="body"/>
          </p:nvPr>
        </p:nvSpPr>
        <p:spPr>
          <a:xfrm>
            <a:off x="352440" y="866880"/>
            <a:ext cx="8410320" cy="5258880"/>
          </a:xfrm>
          <a:prstGeom prst="rect">
            <a:avLst/>
          </a:prstGeom>
        </p:spPr>
        <p:txBody>
          <a:bodyPr lIns="0" tIns="0" rIns="0" bIns="0"/>
          <a:lstStyle/>
          <a:p>
            <a:endParaRPr/>
          </a:p>
        </p:txBody>
      </p:sp>
      <p:sp>
        <p:nvSpPr>
          <p:cNvPr id="36" name="PlaceHolder 3"/>
          <p:cNvSpPr>
            <a:spLocks noGrp="1"/>
          </p:cNvSpPr>
          <p:nvPr>
            <p:ph type="body"/>
          </p:nvPr>
        </p:nvSpPr>
        <p:spPr>
          <a:xfrm>
            <a:off x="352440" y="866880"/>
            <a:ext cx="8410320" cy="5258880"/>
          </a:xfrm>
          <a:prstGeom prst="rect">
            <a:avLst/>
          </a:prstGeom>
        </p:spPr>
        <p:txBody>
          <a:bodyPr lIns="0" tIns="0" rIns="0" bIns="0"/>
          <a:lstStyle/>
          <a:p>
            <a:endParaRPr/>
          </a:p>
        </p:txBody>
      </p:sp>
      <p:pic>
        <p:nvPicPr>
          <p:cNvPr id="37" name="Picture 36"/>
          <p:cNvPicPr/>
          <p:nvPr/>
        </p:nvPicPr>
        <p:blipFill>
          <a:blip r:embed="rId2"/>
          <a:stretch/>
        </p:blipFill>
        <p:spPr>
          <a:xfrm>
            <a:off x="1262160" y="866880"/>
            <a:ext cx="6590880" cy="5258880"/>
          </a:xfrm>
          <a:prstGeom prst="rect">
            <a:avLst/>
          </a:prstGeom>
          <a:ln>
            <a:noFill/>
          </a:ln>
        </p:spPr>
      </p:pic>
      <p:pic>
        <p:nvPicPr>
          <p:cNvPr id="38" name="Picture 37"/>
          <p:cNvPicPr/>
          <p:nvPr/>
        </p:nvPicPr>
        <p:blipFill>
          <a:blip r:embed="rId2"/>
          <a:stretch/>
        </p:blipFill>
        <p:spPr>
          <a:xfrm>
            <a:off x="1262160" y="866880"/>
            <a:ext cx="6590880" cy="525888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6" name="PlaceHolder 2"/>
          <p:cNvSpPr>
            <a:spLocks noGrp="1"/>
          </p:cNvSpPr>
          <p:nvPr>
            <p:ph type="subTitle"/>
          </p:nvPr>
        </p:nvSpPr>
        <p:spPr>
          <a:xfrm>
            <a:off x="352440" y="866880"/>
            <a:ext cx="8410320" cy="525888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8" name="PlaceHolder 2"/>
          <p:cNvSpPr>
            <a:spLocks noGrp="1"/>
          </p:cNvSpPr>
          <p:nvPr>
            <p:ph type="body"/>
          </p:nvPr>
        </p:nvSpPr>
        <p:spPr>
          <a:xfrm>
            <a:off x="352440" y="866880"/>
            <a:ext cx="8410320" cy="52588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10" name="PlaceHolder 2"/>
          <p:cNvSpPr>
            <a:spLocks noGrp="1"/>
          </p:cNvSpPr>
          <p:nvPr>
            <p:ph type="body"/>
          </p:nvPr>
        </p:nvSpPr>
        <p:spPr>
          <a:xfrm>
            <a:off x="352440" y="866880"/>
            <a:ext cx="4104000" cy="5258880"/>
          </a:xfrm>
          <a:prstGeom prst="rect">
            <a:avLst/>
          </a:prstGeom>
        </p:spPr>
        <p:txBody>
          <a:bodyPr lIns="0" tIns="0" rIns="0" bIns="0"/>
          <a:lstStyle/>
          <a:p>
            <a:endParaRPr/>
          </a:p>
        </p:txBody>
      </p:sp>
      <p:sp>
        <p:nvSpPr>
          <p:cNvPr id="11" name="PlaceHolder 3"/>
          <p:cNvSpPr>
            <a:spLocks noGrp="1"/>
          </p:cNvSpPr>
          <p:nvPr>
            <p:ph type="body"/>
          </p:nvPr>
        </p:nvSpPr>
        <p:spPr>
          <a:xfrm>
            <a:off x="4662000" y="866880"/>
            <a:ext cx="4104000" cy="52588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353880" y="0"/>
            <a:ext cx="8412120" cy="339048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15" name="PlaceHolder 2"/>
          <p:cNvSpPr>
            <a:spLocks noGrp="1"/>
          </p:cNvSpPr>
          <p:nvPr>
            <p:ph type="body"/>
          </p:nvPr>
        </p:nvSpPr>
        <p:spPr>
          <a:xfrm>
            <a:off x="352440" y="866880"/>
            <a:ext cx="4104000" cy="2508120"/>
          </a:xfrm>
          <a:prstGeom prst="rect">
            <a:avLst/>
          </a:prstGeom>
        </p:spPr>
        <p:txBody>
          <a:bodyPr lIns="0" tIns="0" rIns="0" bIns="0"/>
          <a:lstStyle/>
          <a:p>
            <a:endParaRPr/>
          </a:p>
        </p:txBody>
      </p:sp>
      <p:sp>
        <p:nvSpPr>
          <p:cNvPr id="16" name="PlaceHolder 3"/>
          <p:cNvSpPr>
            <a:spLocks noGrp="1"/>
          </p:cNvSpPr>
          <p:nvPr>
            <p:ph type="body"/>
          </p:nvPr>
        </p:nvSpPr>
        <p:spPr>
          <a:xfrm>
            <a:off x="352440" y="3613680"/>
            <a:ext cx="4104000" cy="2508120"/>
          </a:xfrm>
          <a:prstGeom prst="rect">
            <a:avLst/>
          </a:prstGeom>
        </p:spPr>
        <p:txBody>
          <a:bodyPr lIns="0" tIns="0" rIns="0" bIns="0"/>
          <a:lstStyle/>
          <a:p>
            <a:endParaRPr/>
          </a:p>
        </p:txBody>
      </p:sp>
      <p:sp>
        <p:nvSpPr>
          <p:cNvPr id="17" name="PlaceHolder 4"/>
          <p:cNvSpPr>
            <a:spLocks noGrp="1"/>
          </p:cNvSpPr>
          <p:nvPr>
            <p:ph type="body"/>
          </p:nvPr>
        </p:nvSpPr>
        <p:spPr>
          <a:xfrm>
            <a:off x="4662000" y="866880"/>
            <a:ext cx="4104000" cy="52588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19" name="PlaceHolder 2"/>
          <p:cNvSpPr>
            <a:spLocks noGrp="1"/>
          </p:cNvSpPr>
          <p:nvPr>
            <p:ph type="body"/>
          </p:nvPr>
        </p:nvSpPr>
        <p:spPr>
          <a:xfrm>
            <a:off x="352440" y="866880"/>
            <a:ext cx="4104000" cy="5258880"/>
          </a:xfrm>
          <a:prstGeom prst="rect">
            <a:avLst/>
          </a:prstGeom>
        </p:spPr>
        <p:txBody>
          <a:bodyPr lIns="0" tIns="0" rIns="0" bIns="0"/>
          <a:lstStyle/>
          <a:p>
            <a:endParaRPr/>
          </a:p>
        </p:txBody>
      </p:sp>
      <p:sp>
        <p:nvSpPr>
          <p:cNvPr id="20" name="PlaceHolder 3"/>
          <p:cNvSpPr>
            <a:spLocks noGrp="1"/>
          </p:cNvSpPr>
          <p:nvPr>
            <p:ph type="body"/>
          </p:nvPr>
        </p:nvSpPr>
        <p:spPr>
          <a:xfrm>
            <a:off x="4662000" y="866880"/>
            <a:ext cx="4104000" cy="2508120"/>
          </a:xfrm>
          <a:prstGeom prst="rect">
            <a:avLst/>
          </a:prstGeom>
        </p:spPr>
        <p:txBody>
          <a:bodyPr lIns="0" tIns="0" rIns="0" bIns="0"/>
          <a:lstStyle/>
          <a:p>
            <a:endParaRPr/>
          </a:p>
        </p:txBody>
      </p:sp>
      <p:sp>
        <p:nvSpPr>
          <p:cNvPr id="21" name="PlaceHolder 4"/>
          <p:cNvSpPr>
            <a:spLocks noGrp="1"/>
          </p:cNvSpPr>
          <p:nvPr>
            <p:ph type="body"/>
          </p:nvPr>
        </p:nvSpPr>
        <p:spPr>
          <a:xfrm>
            <a:off x="4662000" y="3613680"/>
            <a:ext cx="4104000" cy="250812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23" name="PlaceHolder 2"/>
          <p:cNvSpPr>
            <a:spLocks noGrp="1"/>
          </p:cNvSpPr>
          <p:nvPr>
            <p:ph type="body"/>
          </p:nvPr>
        </p:nvSpPr>
        <p:spPr>
          <a:xfrm>
            <a:off x="352440" y="866880"/>
            <a:ext cx="4104000" cy="2508120"/>
          </a:xfrm>
          <a:prstGeom prst="rect">
            <a:avLst/>
          </a:prstGeom>
        </p:spPr>
        <p:txBody>
          <a:bodyPr lIns="0" tIns="0" rIns="0" bIns="0"/>
          <a:lstStyle/>
          <a:p>
            <a:endParaRPr/>
          </a:p>
        </p:txBody>
      </p:sp>
      <p:sp>
        <p:nvSpPr>
          <p:cNvPr id="24" name="PlaceHolder 3"/>
          <p:cNvSpPr>
            <a:spLocks noGrp="1"/>
          </p:cNvSpPr>
          <p:nvPr>
            <p:ph type="body"/>
          </p:nvPr>
        </p:nvSpPr>
        <p:spPr>
          <a:xfrm>
            <a:off x="4662000" y="866880"/>
            <a:ext cx="4104000" cy="2508120"/>
          </a:xfrm>
          <a:prstGeom prst="rect">
            <a:avLst/>
          </a:prstGeom>
        </p:spPr>
        <p:txBody>
          <a:bodyPr lIns="0" tIns="0" rIns="0" bIns="0"/>
          <a:lstStyle/>
          <a:p>
            <a:endParaRPr/>
          </a:p>
        </p:txBody>
      </p:sp>
      <p:sp>
        <p:nvSpPr>
          <p:cNvPr id="25" name="PlaceHolder 4"/>
          <p:cNvSpPr>
            <a:spLocks noGrp="1"/>
          </p:cNvSpPr>
          <p:nvPr>
            <p:ph type="body"/>
          </p:nvPr>
        </p:nvSpPr>
        <p:spPr>
          <a:xfrm>
            <a:off x="352440" y="3613680"/>
            <a:ext cx="8410320" cy="250812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5" name="Picture 9"/>
          <p:cNvPicPr/>
          <p:nvPr/>
        </p:nvPicPr>
        <p:blipFill>
          <a:blip r:embed="rId15"/>
          <a:stretch/>
        </p:blipFill>
        <p:spPr>
          <a:xfrm>
            <a:off x="457200" y="6354720"/>
            <a:ext cx="2437920" cy="407520"/>
          </a:xfrm>
          <a:prstGeom prst="rect">
            <a:avLst/>
          </a:prstGeom>
          <a:ln w="9360">
            <a:noFill/>
          </a:ln>
        </p:spPr>
      </p:pic>
      <p:sp>
        <p:nvSpPr>
          <p:cNvPr id="6" name="PlaceHolder 1"/>
          <p:cNvSpPr>
            <a:spLocks noGrp="1"/>
          </p:cNvSpPr>
          <p:nvPr>
            <p:ph type="body"/>
          </p:nvPr>
        </p:nvSpPr>
        <p:spPr>
          <a:xfrm>
            <a:off x="352440" y="866880"/>
            <a:ext cx="8410320" cy="5258880"/>
          </a:xfrm>
          <a:prstGeom prst="rect">
            <a:avLst/>
          </a:prstGeom>
        </p:spPr>
        <p:txBody>
          <a:bodyPr lIns="91080" rIns="91080"/>
          <a:lstStyle/>
          <a:p>
            <a:pPr>
              <a:buSzPct val="45000"/>
              <a:buFont typeface="StarSymbol"/>
              <a:buChar char=""/>
            </a:pPr>
            <a:r>
              <a:rPr lang="en-US" sz="2400" b="1" strike="noStrike">
                <a:solidFill>
                  <a:srgbClr val="106636"/>
                </a:solidFill>
                <a:latin typeface="Arial"/>
              </a:rPr>
              <a:t>Click to edit the outline text format</a:t>
            </a:r>
            <a:endParaRPr/>
          </a:p>
          <a:p>
            <a:pPr lvl="1">
              <a:buSzPct val="75000"/>
              <a:buFont typeface="StarSymbol"/>
              <a:buChar char=""/>
            </a:pPr>
            <a:r>
              <a:rPr lang="en-US" sz="2400" b="1" strike="noStrike">
                <a:solidFill>
                  <a:srgbClr val="106636"/>
                </a:solidFill>
                <a:latin typeface="Arial"/>
              </a:rPr>
              <a:t>Second Outline Level</a:t>
            </a:r>
            <a:endParaRPr/>
          </a:p>
          <a:p>
            <a:pPr lvl="2">
              <a:buSzPct val="45000"/>
              <a:buFont typeface="StarSymbol"/>
              <a:buChar char=""/>
            </a:pPr>
            <a:r>
              <a:rPr lang="en-US" sz="2400" b="1" strike="noStrike">
                <a:solidFill>
                  <a:srgbClr val="106636"/>
                </a:solidFill>
                <a:latin typeface="Arial"/>
              </a:rPr>
              <a:t>Third Outline Level</a:t>
            </a:r>
            <a:endParaRPr/>
          </a:p>
          <a:p>
            <a:pPr lvl="3">
              <a:buSzPct val="75000"/>
              <a:buFont typeface="StarSymbol"/>
              <a:buChar char=""/>
            </a:pPr>
            <a:r>
              <a:rPr lang="en-US" sz="2400" b="1" strike="noStrike">
                <a:solidFill>
                  <a:srgbClr val="106636"/>
                </a:solidFill>
                <a:latin typeface="Arial"/>
              </a:rPr>
              <a:t>Fourth Outline Level</a:t>
            </a:r>
            <a:endParaRPr/>
          </a:p>
          <a:p>
            <a:pPr lvl="4">
              <a:buSzPct val="45000"/>
              <a:buFont typeface="StarSymbol"/>
              <a:buChar char=""/>
            </a:pPr>
            <a:r>
              <a:rPr lang="en-US" sz="2400" b="1" strike="noStrike">
                <a:solidFill>
                  <a:srgbClr val="106636"/>
                </a:solidFill>
                <a:latin typeface="Arial"/>
              </a:rPr>
              <a:t>Fifth Outline Level</a:t>
            </a:r>
            <a:endParaRPr/>
          </a:p>
          <a:p>
            <a:pPr lvl="5">
              <a:buSzPct val="45000"/>
              <a:buFont typeface="StarSymbol"/>
              <a:buChar char=""/>
            </a:pPr>
            <a:r>
              <a:rPr lang="en-US" sz="2400" b="1" strike="noStrike">
                <a:solidFill>
                  <a:srgbClr val="106636"/>
                </a:solidFill>
                <a:latin typeface="Arial"/>
              </a:rPr>
              <a:t>Sixth Outline Level</a:t>
            </a:r>
            <a:endParaRPr/>
          </a:p>
          <a:p>
            <a:pPr>
              <a:lnSpc>
                <a:spcPct val="100000"/>
              </a:lnSpc>
              <a:buFont typeface="Arial"/>
              <a:buChar char="•"/>
            </a:pPr>
            <a:r>
              <a:rPr lang="en-US" sz="2400" b="1" strike="noStrike">
                <a:solidFill>
                  <a:srgbClr val="106636"/>
                </a:solidFill>
                <a:latin typeface="Arial"/>
              </a:rPr>
              <a:t>Seventh Outline LevelClick to edit Master text styles</a:t>
            </a:r>
            <a:endParaRPr/>
          </a:p>
          <a:p>
            <a:pPr lvl="1">
              <a:lnSpc>
                <a:spcPct val="100000"/>
              </a:lnSpc>
              <a:buFont typeface="Arial"/>
              <a:buChar char="–"/>
            </a:pPr>
            <a:r>
              <a:rPr lang="en-US" sz="2200" strike="noStrike">
                <a:solidFill>
                  <a:srgbClr val="404040"/>
                </a:solidFill>
                <a:latin typeface="Arial"/>
              </a:rPr>
              <a:t>Second level</a:t>
            </a:r>
            <a:endParaRPr/>
          </a:p>
          <a:p>
            <a:pPr lvl="2">
              <a:lnSpc>
                <a:spcPct val="100000"/>
              </a:lnSpc>
              <a:buFont typeface="Arial"/>
              <a:buChar char="•"/>
            </a:pPr>
            <a:r>
              <a:rPr lang="en-US" sz="2000" strike="noStrike">
                <a:solidFill>
                  <a:srgbClr val="000000"/>
                </a:solidFill>
                <a:latin typeface="Arial"/>
              </a:rPr>
              <a:t>Third level</a:t>
            </a:r>
            <a:endParaRPr/>
          </a:p>
          <a:p>
            <a:pPr lvl="3">
              <a:lnSpc>
                <a:spcPct val="100000"/>
              </a:lnSpc>
              <a:buFont typeface="Arial"/>
              <a:buChar char="–"/>
            </a:pPr>
            <a:r>
              <a:rPr lang="en-US" sz="2000" strike="noStrike">
                <a:solidFill>
                  <a:srgbClr val="000000"/>
                </a:solidFill>
                <a:latin typeface="Arial"/>
              </a:rPr>
              <a:t>Fourth level</a:t>
            </a:r>
            <a:endParaRPr/>
          </a:p>
          <a:p>
            <a:pPr lvl="4">
              <a:lnSpc>
                <a:spcPct val="100000"/>
              </a:lnSpc>
              <a:buFont typeface="Arial"/>
              <a:buChar char="»"/>
            </a:pPr>
            <a:r>
              <a:rPr lang="en-US" sz="2000" strike="noStrike">
                <a:solidFill>
                  <a:srgbClr val="000000"/>
                </a:solidFill>
                <a:latin typeface="Arial"/>
              </a:rPr>
              <a:t>Fifth level</a:t>
            </a:r>
            <a:endParaRPr/>
          </a:p>
        </p:txBody>
      </p:sp>
      <p:sp>
        <p:nvSpPr>
          <p:cNvPr id="2" name="PlaceHolder 2"/>
          <p:cNvSpPr>
            <a:spLocks noGrp="1"/>
          </p:cNvSpPr>
          <p:nvPr>
            <p:ph type="title"/>
          </p:nvPr>
        </p:nvSpPr>
        <p:spPr>
          <a:xfrm>
            <a:off x="353880" y="0"/>
            <a:ext cx="8412120" cy="731160"/>
          </a:xfrm>
          <a:prstGeom prst="rect">
            <a:avLst/>
          </a:prstGeom>
        </p:spPr>
        <p:txBody>
          <a:bodyPr lIns="91080" rIns="91080" anchor="ctr"/>
          <a:lstStyle/>
          <a:p>
            <a:pPr algn="ctr">
              <a:lnSpc>
                <a:spcPct val="100000"/>
              </a:lnSpc>
            </a:pPr>
            <a:r>
              <a:rPr lang="en-US" sz="2600" b="1" strike="noStrike">
                <a:solidFill>
                  <a:srgbClr val="106636"/>
                </a:solidFill>
                <a:latin typeface="Arial"/>
              </a:rPr>
              <a:t>Click to edit Master title style</a:t>
            </a:r>
            <a:endParaRPr/>
          </a:p>
        </p:txBody>
      </p:sp>
      <p:sp>
        <p:nvSpPr>
          <p:cNvPr id="3" name="PlaceHolder 3"/>
          <p:cNvSpPr>
            <a:spLocks noGrp="1"/>
          </p:cNvSpPr>
          <p:nvPr>
            <p:ph type="ftr"/>
          </p:nvPr>
        </p:nvSpPr>
        <p:spPr>
          <a:xfrm>
            <a:off x="3200400" y="6356520"/>
            <a:ext cx="5257440" cy="364680"/>
          </a:xfrm>
          <a:prstGeom prst="rect">
            <a:avLst/>
          </a:prstGeom>
        </p:spPr>
        <p:txBody>
          <a:bodyPr/>
          <a:lstStyle/>
          <a:p>
            <a:endParaRPr/>
          </a:p>
        </p:txBody>
      </p:sp>
      <p:sp>
        <p:nvSpPr>
          <p:cNvPr id="4" name="PlaceHolder 4"/>
          <p:cNvSpPr>
            <a:spLocks noGrp="1"/>
          </p:cNvSpPr>
          <p:nvPr>
            <p:ph type="sldNum"/>
          </p:nvPr>
        </p:nvSpPr>
        <p:spPr>
          <a:xfrm>
            <a:off x="8381880" y="6351480"/>
            <a:ext cx="456840" cy="364680"/>
          </a:xfrm>
          <a:prstGeom prst="rect">
            <a:avLst/>
          </a:prstGeom>
        </p:spPr>
        <p:txBody>
          <a:bodyPr lIns="91080" rIns="91080" anchor="ctr"/>
          <a:lstStyle/>
          <a:p>
            <a:pPr algn="ctr">
              <a:lnSpc>
                <a:spcPct val="100000"/>
              </a:lnSpc>
            </a:pPr>
            <a:fld id="{646E1C22-D5D7-4445-80C9-EAE55E4FF3D1}" type="slidenum">
              <a:rPr lang="en-US" sz="1200" strike="noStrike">
                <a:solidFill>
                  <a:srgbClr val="106636"/>
                </a:solidFill>
                <a:latin typeface="Arial"/>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73152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extLst>
      <p:ext uri="{BB962C8B-B14F-4D97-AF65-F5344CB8AC3E}">
        <p14:creationId xmlns:p14="http://schemas.microsoft.com/office/powerpoint/2010/main" val="1058960385"/>
      </p:ext>
    </p:extLst>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6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73152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extLst>
      <p:ext uri="{BB962C8B-B14F-4D97-AF65-F5344CB8AC3E}">
        <p14:creationId xmlns:p14="http://schemas.microsoft.com/office/powerpoint/2010/main" val="331779128"/>
      </p:ext>
    </p:extLst>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6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CFF1351F-7B70-224B-B749-BCF2E6FE7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7130" y="844499"/>
            <a:ext cx="4947191" cy="1930611"/>
          </a:xfrm>
          <a:prstGeom prst="rect">
            <a:avLst/>
          </a:prstGeom>
        </p:spPr>
      </p:pic>
      <p:sp>
        <p:nvSpPr>
          <p:cNvPr id="50" name="TextShape 4"/>
          <p:cNvSpPr txBox="1"/>
          <p:nvPr/>
        </p:nvSpPr>
        <p:spPr>
          <a:xfrm>
            <a:off x="76716" y="894122"/>
            <a:ext cx="4000414" cy="2534878"/>
          </a:xfrm>
          <a:prstGeom prst="rect">
            <a:avLst/>
          </a:prstGeom>
          <a:noFill/>
          <a:ln>
            <a:noFill/>
          </a:ln>
        </p:spPr>
        <p:txBody>
          <a:bodyPr lIns="91080" rIns="91080"/>
          <a:lstStyle/>
          <a:p>
            <a:pPr marL="228600" lvl="0" indent="-228600" fontAlgn="base">
              <a:spcAft>
                <a:spcPts val="300"/>
              </a:spcAft>
            </a:pPr>
            <a:r>
              <a:rPr lang="en-US" sz="2000" b="1" dirty="0">
                <a:solidFill>
                  <a:srgbClr val="146737"/>
                </a:solidFill>
                <a:latin typeface="Arial" pitchFamily="34" charset="0"/>
                <a:cs typeface="Arial" pitchFamily="34" charset="0"/>
              </a:rPr>
              <a:t>Scientific Achievement</a:t>
            </a:r>
          </a:p>
          <a:p>
            <a:pPr marL="228600" lvl="1" fontAlgn="base">
              <a:spcAft>
                <a:spcPts val="700"/>
              </a:spcAft>
            </a:pPr>
            <a:r>
              <a:rPr lang="en-US" b="1" dirty="0">
                <a:solidFill>
                  <a:prstClr val="black"/>
                </a:solidFill>
                <a:latin typeface="Calibri"/>
                <a:cs typeface="Arial" pitchFamily="34" charset="0"/>
              </a:rPr>
              <a:t>Industry and university researchers used the Advanced Light Source (ALS) to explore why the platinum used as a catalyst in hydrogen fuel cells degrades unevenly.</a:t>
            </a:r>
          </a:p>
          <a:p>
            <a:pPr marL="228600" lvl="0" indent="-228600" fontAlgn="base">
              <a:spcAft>
                <a:spcPts val="300"/>
              </a:spcAft>
            </a:pPr>
            <a:r>
              <a:rPr lang="en-US" sz="2000" b="1" dirty="0">
                <a:solidFill>
                  <a:srgbClr val="146737"/>
                </a:solidFill>
                <a:latin typeface="Arial" pitchFamily="34" charset="0"/>
                <a:cs typeface="Arial" pitchFamily="34" charset="0"/>
              </a:rPr>
              <a:t>Scientific Achievement</a:t>
            </a:r>
          </a:p>
        </p:txBody>
      </p:sp>
      <p:sp>
        <p:nvSpPr>
          <p:cNvPr id="21" name="TextShape 4">
            <a:extLst>
              <a:ext uri="{FF2B5EF4-FFF2-40B4-BE49-F238E27FC236}">
                <a16:creationId xmlns:a16="http://schemas.microsoft.com/office/drawing/2014/main" id="{3E167EC4-2250-AB4F-94B1-6FCE1A8761A4}"/>
              </a:ext>
            </a:extLst>
          </p:cNvPr>
          <p:cNvSpPr txBox="1"/>
          <p:nvPr/>
        </p:nvSpPr>
        <p:spPr>
          <a:xfrm>
            <a:off x="76716" y="3050635"/>
            <a:ext cx="9066924" cy="2375949"/>
          </a:xfrm>
          <a:prstGeom prst="rect">
            <a:avLst/>
          </a:prstGeom>
          <a:noFill/>
          <a:ln>
            <a:noFill/>
          </a:ln>
        </p:spPr>
        <p:txBody>
          <a:bodyPr lIns="91080" rIns="91080"/>
          <a:lstStyle/>
          <a:p>
            <a:pPr marL="228600" lvl="1" fontAlgn="base">
              <a:spcAft>
                <a:spcPts val="700"/>
              </a:spcAft>
            </a:pPr>
            <a:r>
              <a:rPr lang="en-US" b="1" dirty="0">
                <a:solidFill>
                  <a:prstClr val="black"/>
                </a:solidFill>
                <a:latin typeface="Calibri"/>
                <a:cs typeface="Arial" pitchFamily="34" charset="0"/>
              </a:rPr>
              <a:t>The resulting knowledge has enabled </a:t>
            </a:r>
            <a:br>
              <a:rPr lang="en-US" b="1" dirty="0">
                <a:solidFill>
                  <a:prstClr val="black"/>
                </a:solidFill>
                <a:latin typeface="Calibri"/>
                <a:cs typeface="Arial" pitchFamily="34" charset="0"/>
              </a:rPr>
            </a:br>
            <a:r>
              <a:rPr lang="en-US" b="1" dirty="0">
                <a:solidFill>
                  <a:prstClr val="black"/>
                </a:solidFill>
                <a:latin typeface="Calibri"/>
                <a:cs typeface="Arial" pitchFamily="34" charset="0"/>
              </a:rPr>
              <a:t>the development of simple, effective strategies to reduce the waste of precious catalyst material, lowering the costs associated with a promising green technology.</a:t>
            </a:r>
            <a:endParaRPr lang="en-US" sz="1600">
              <a:latin typeface="Calibri" charset="0"/>
            </a:endParaRPr>
          </a:p>
          <a:p>
            <a:pPr>
              <a:lnSpc>
                <a:spcPct val="100000"/>
              </a:lnSpc>
              <a:spcAft>
                <a:spcPts val="300"/>
              </a:spcAft>
            </a:pPr>
            <a:r>
              <a:rPr lang="en-US" sz="2000" b="1" dirty="0">
                <a:solidFill>
                  <a:srgbClr val="146737"/>
                </a:solidFill>
                <a:latin typeface="Arial" pitchFamily="34" charset="0"/>
                <a:cs typeface="Arial" pitchFamily="34" charset="0"/>
              </a:rPr>
              <a:t>Research Details</a:t>
            </a:r>
            <a:endParaRPr lang="en-US" sz="2800" dirty="0"/>
          </a:p>
          <a:p>
            <a:pPr marL="215900" indent="-215900">
              <a:buFont typeface="Lucida Grande"/>
              <a:buChar char="−"/>
              <a:defRPr/>
            </a:pPr>
            <a:r>
              <a:rPr lang="en-US" sz="1600">
                <a:latin typeface="Calibri" charset="0"/>
              </a:rPr>
              <a:t>Catalyst-coated membranes were aged in wet/dry and air/nitrogen conditions at inlet/outlet locations.</a:t>
            </a:r>
          </a:p>
          <a:p>
            <a:pPr marL="215900" indent="-215900">
              <a:buFont typeface="Lucida Grande"/>
              <a:buChar char="−"/>
              <a:defRPr/>
            </a:pPr>
            <a:r>
              <a:rPr lang="en-US" sz="1600">
                <a:latin typeface="Calibri" charset="0"/>
              </a:rPr>
              <a:t>X-ray microdiffraction revealed changes in Pt particle size (larger particles indicate greater degradation).</a:t>
            </a:r>
          </a:p>
          <a:p>
            <a:pPr marL="215900" indent="-215900">
              <a:buFont typeface="Lucida Grande"/>
              <a:buChar char="−"/>
              <a:defRPr/>
            </a:pPr>
            <a:r>
              <a:rPr lang="en-US" sz="1600">
                <a:latin typeface="Calibri" charset="0"/>
              </a:rPr>
              <a:t>Higher-temperature operation would enable more uniformity in catalyst utilization, but must be balanced against degradation of other components; changes in flow-field design can also reduce waste.</a:t>
            </a:r>
          </a:p>
          <a:p>
            <a:pPr marL="215900" indent="-215900">
              <a:buFont typeface="Lucida Grande"/>
              <a:buChar char="−"/>
              <a:defRPr/>
            </a:pPr>
            <a:endParaRPr lang="en-US" sz="1600">
              <a:latin typeface="Calibri" charset="0"/>
            </a:endParaRPr>
          </a:p>
          <a:p>
            <a:pPr marL="215900" indent="-215900">
              <a:buFont typeface="Lucida Grande"/>
              <a:buChar char="−"/>
              <a:defRPr/>
            </a:pPr>
            <a:endParaRPr lang="en-US" sz="1600">
              <a:latin typeface="Calibri" charset="0"/>
            </a:endParaRPr>
          </a:p>
          <a:p>
            <a:pPr marL="215900" indent="-215900">
              <a:buFont typeface="Lucida Grande"/>
              <a:buChar char="−"/>
              <a:defRPr/>
            </a:pPr>
            <a:endParaRPr lang="en-US" sz="1600">
              <a:latin typeface="Calibri" charset="0"/>
            </a:endParaRPr>
          </a:p>
        </p:txBody>
      </p:sp>
      <p:sp>
        <p:nvSpPr>
          <p:cNvPr id="44" name="TextShape 1"/>
          <p:cNvSpPr txBox="1"/>
          <p:nvPr/>
        </p:nvSpPr>
        <p:spPr>
          <a:xfrm>
            <a:off x="0" y="0"/>
            <a:ext cx="9143640" cy="731160"/>
          </a:xfrm>
          <a:prstGeom prst="rect">
            <a:avLst/>
          </a:prstGeom>
          <a:noFill/>
          <a:ln w="9360">
            <a:noFill/>
          </a:ln>
        </p:spPr>
        <p:txBody>
          <a:bodyPr lIns="91080" rIns="91080" anchor="ctr"/>
          <a:lstStyle/>
          <a:p>
            <a:pPr algn="ctr">
              <a:lnSpc>
                <a:spcPct val="100000"/>
              </a:lnSpc>
            </a:pPr>
            <a:r>
              <a:rPr lang="en-US" sz="2400" b="1" dirty="0">
                <a:solidFill>
                  <a:srgbClr val="106636"/>
                </a:solidFill>
              </a:rPr>
              <a:t>Strategies for Reducing Platinum Waste in Fuel Cells</a:t>
            </a:r>
          </a:p>
        </p:txBody>
      </p:sp>
      <p:sp>
        <p:nvSpPr>
          <p:cNvPr id="45" name="CustomShape 2"/>
          <p:cNvSpPr/>
          <p:nvPr/>
        </p:nvSpPr>
        <p:spPr>
          <a:xfrm>
            <a:off x="292451" y="5386287"/>
            <a:ext cx="8566889" cy="85941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200" dirty="0">
                <a:solidFill>
                  <a:srgbClr val="106636"/>
                </a:solidFill>
                <a:latin typeface="Calibri"/>
              </a:rPr>
              <a:t>Publication about this research: K. Khedekar, M.R. Talarposhti, M.M. Besli, S. Kuppan, A. Perego, Y. Chen, M. Metzger, S. Stewart, </a:t>
            </a:r>
            <a:br>
              <a:rPr lang="en-US" sz="1200" dirty="0">
                <a:solidFill>
                  <a:srgbClr val="106636"/>
                </a:solidFill>
                <a:latin typeface="Calibri"/>
              </a:rPr>
            </a:br>
            <a:r>
              <a:rPr lang="en-US" sz="1200" dirty="0">
                <a:solidFill>
                  <a:srgbClr val="106636"/>
                </a:solidFill>
                <a:latin typeface="Calibri"/>
              </a:rPr>
              <a:t>P. Atanassov, N. Tamura, N. Craig, L. Cheng, C.M. Johnston, and I.V. Zenyuk, </a:t>
            </a:r>
            <a:r>
              <a:rPr lang="en-US" sz="1200" i="1" dirty="0">
                <a:solidFill>
                  <a:srgbClr val="106636"/>
                </a:solidFill>
                <a:latin typeface="Calibri"/>
              </a:rPr>
              <a:t>Adv. Energy Mater.</a:t>
            </a:r>
            <a:r>
              <a:rPr lang="en-US" sz="1200" dirty="0">
                <a:solidFill>
                  <a:srgbClr val="106636"/>
                </a:solidFill>
                <a:latin typeface="Calibri"/>
              </a:rPr>
              <a:t> </a:t>
            </a:r>
            <a:r>
              <a:rPr lang="en-US" sz="1200" b="1" dirty="0">
                <a:solidFill>
                  <a:srgbClr val="106636"/>
                </a:solidFill>
                <a:latin typeface="Calibri"/>
              </a:rPr>
              <a:t>11</a:t>
            </a:r>
            <a:r>
              <a:rPr lang="en-US" sz="1200" dirty="0">
                <a:solidFill>
                  <a:srgbClr val="106636"/>
                </a:solidFill>
                <a:latin typeface="Calibri"/>
              </a:rPr>
              <a:t>, 2101794 (2021). Work was performed at Lawrence Berkeley National Laboratory, ALS Beamlines 8.3.2 and 12.3.2. Operation of the ALS is supported by the U.S. Department of Energy, Office of Science, Basic Energy Sciences program.</a:t>
            </a:r>
          </a:p>
        </p:txBody>
      </p:sp>
      <p:pic>
        <p:nvPicPr>
          <p:cNvPr id="10" name="Picture 9" descr="0000_2016_ALS_Primary_Multiblue_SIgnature_RGB_ELCTRONIC.png"/>
          <p:cNvPicPr>
            <a:picLocks noChangeAspect="1"/>
          </p:cNvPicPr>
          <p:nvPr/>
        </p:nvPicPr>
        <p:blipFill rotWithShape="1">
          <a:blip r:embed="rId4" cstate="print">
            <a:extLst>
              <a:ext uri="{28A0092B-C50C-407E-A947-70E740481C1C}">
                <a14:useLocalDpi xmlns:a14="http://schemas.microsoft.com/office/drawing/2010/main" val="0"/>
              </a:ext>
            </a:extLst>
          </a:blip>
          <a:srcRect l="12152" t="15559" r="11253" b="17272"/>
          <a:stretch/>
        </p:blipFill>
        <p:spPr>
          <a:xfrm>
            <a:off x="8060264" y="6298711"/>
            <a:ext cx="791633" cy="532830"/>
          </a:xfrm>
          <a:prstGeom prst="rect">
            <a:avLst/>
          </a:prstGeom>
        </p:spPr>
      </p:pic>
      <p:pic>
        <p:nvPicPr>
          <p:cNvPr id="5" name="Picture 4">
            <a:extLst>
              <a:ext uri="{FF2B5EF4-FFF2-40B4-BE49-F238E27FC236}">
                <a16:creationId xmlns:a16="http://schemas.microsoft.com/office/drawing/2014/main" id="{346816C6-B999-0841-84ED-AFEE4C249B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3713" y="6338327"/>
            <a:ext cx="349423" cy="453599"/>
          </a:xfrm>
          <a:prstGeom prst="rect">
            <a:avLst/>
          </a:prstGeom>
        </p:spPr>
      </p:pic>
      <p:sp>
        <p:nvSpPr>
          <p:cNvPr id="24" name="CustomShape 5">
            <a:extLst>
              <a:ext uri="{FF2B5EF4-FFF2-40B4-BE49-F238E27FC236}">
                <a16:creationId xmlns:a16="http://schemas.microsoft.com/office/drawing/2014/main" id="{739087E2-EB2B-BB45-B6F8-0BEF140A38C4}"/>
              </a:ext>
            </a:extLst>
          </p:cNvPr>
          <p:cNvSpPr/>
          <p:nvPr/>
        </p:nvSpPr>
        <p:spPr>
          <a:xfrm>
            <a:off x="4168571" y="2703404"/>
            <a:ext cx="4801830" cy="6890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200" dirty="0">
                <a:solidFill>
                  <a:srgbClr val="000000"/>
                </a:solidFill>
                <a:latin typeface="Calibri"/>
                <a:cs typeface="Calibri"/>
              </a:rPr>
              <a:t>X-ray microdiffraction maps (1 cm</a:t>
            </a:r>
            <a:r>
              <a:rPr lang="en-US" sz="1200" baseline="30000" dirty="0">
                <a:solidFill>
                  <a:srgbClr val="000000"/>
                </a:solidFill>
                <a:latin typeface="Calibri"/>
                <a:cs typeface="Calibri"/>
              </a:rPr>
              <a:t>2</a:t>
            </a:r>
            <a:r>
              <a:rPr lang="en-US" sz="1200" dirty="0">
                <a:solidFill>
                  <a:srgbClr val="000000"/>
                </a:solidFill>
                <a:latin typeface="Calibri"/>
                <a:cs typeface="Calibri"/>
              </a:rPr>
              <a:t>) show Pt particle sizes at inlet and out-</a:t>
            </a:r>
            <a:br>
              <a:rPr lang="en-US" sz="1200" dirty="0">
                <a:solidFill>
                  <a:srgbClr val="000000"/>
                </a:solidFill>
                <a:latin typeface="Calibri"/>
                <a:cs typeface="Calibri"/>
              </a:rPr>
            </a:br>
            <a:r>
              <a:rPr lang="en-US" sz="1200" dirty="0">
                <a:solidFill>
                  <a:srgbClr val="000000"/>
                </a:solidFill>
                <a:latin typeface="Calibri"/>
                <a:cs typeface="Calibri"/>
              </a:rPr>
              <a:t>let regions of fuel-cell flow fields under various environmental conditions. Larger particle sizes (redder colors) indicate greater degradation.</a:t>
            </a:r>
          </a:p>
        </p:txBody>
      </p:sp>
      <p:pic>
        <p:nvPicPr>
          <p:cNvPr id="8" name="Picture 7" descr="A picture containing graphical user interface&#10;&#10;Description automatically generated">
            <a:extLst>
              <a:ext uri="{FF2B5EF4-FFF2-40B4-BE49-F238E27FC236}">
                <a16:creationId xmlns:a16="http://schemas.microsoft.com/office/drawing/2014/main" id="{B78DA57D-36FD-4949-9125-B2F99721FD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4637" y="6310552"/>
            <a:ext cx="2115930" cy="481374"/>
          </a:xfrm>
          <a:prstGeom prst="rect">
            <a:avLst/>
          </a:prstGeom>
        </p:spPr>
      </p:pic>
      <p:pic>
        <p:nvPicPr>
          <p:cNvPr id="11" name="Graphic 10">
            <a:extLst>
              <a:ext uri="{FF2B5EF4-FFF2-40B4-BE49-F238E27FC236}">
                <a16:creationId xmlns:a16="http://schemas.microsoft.com/office/drawing/2014/main" id="{461AC86C-FFC5-4B45-8304-892E2341F5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02374" y="6392119"/>
            <a:ext cx="1491748" cy="318240"/>
          </a:xfrm>
          <a:prstGeom prst="rect">
            <a:avLst/>
          </a:prstGeom>
        </p:spPr>
      </p:pic>
      <p:pic>
        <p:nvPicPr>
          <p:cNvPr id="13" name="Picture 12" descr="Logo, company name&#10;&#10;Description automatically generated">
            <a:extLst>
              <a:ext uri="{FF2B5EF4-FFF2-40B4-BE49-F238E27FC236}">
                <a16:creationId xmlns:a16="http://schemas.microsoft.com/office/drawing/2014/main" id="{CA8C5C5A-2A81-9E4B-A3AD-1891C430A7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31325" y="6433536"/>
            <a:ext cx="669086" cy="303820"/>
          </a:xfrm>
          <a:prstGeom prst="rect">
            <a:avLst/>
          </a:prstGeom>
        </p:spPr>
      </p:pic>
    </p:spTree>
    <p:extLst>
      <p:ext uri="{BB962C8B-B14F-4D97-AF65-F5344CB8AC3E}">
        <p14:creationId xmlns:p14="http://schemas.microsoft.com/office/powerpoint/2010/main" val="1232174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5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B7C7AA1-EA66-384C-8728-2CC293138E0C}" vid="{7C4A2123-EDC2-164A-8262-2F37D80514B4}"/>
    </a:ext>
  </a:extLst>
</a:theme>
</file>

<file path=ppt/theme/theme3.xml><?xml version="1.0" encoding="utf-8"?>
<a:theme xmlns:a="http://schemas.openxmlformats.org/drawingml/2006/main" name="16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B7C7AA1-EA66-384C-8728-2CC293138E0C}" vid="{7C4A2123-EDC2-164A-8262-2F37D80514B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38900</TotalTime>
  <Words>631</Words>
  <Application>Microsoft Macintosh PowerPoint</Application>
  <PresentationFormat>On-screen Show (4:3)</PresentationFormat>
  <Paragraphs>20</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Calibri</vt:lpstr>
      <vt:lpstr>Lucida Grande</vt:lpstr>
      <vt:lpstr>StarSymbol</vt:lpstr>
      <vt:lpstr>Times New Roman</vt:lpstr>
      <vt:lpstr>Office Theme</vt:lpstr>
      <vt:lpstr>15_Office Theme</vt:lpstr>
      <vt:lpstr>16_Office Theme</vt:lpstr>
      <vt:lpstr>PowerPoint Presentation</vt:lpstr>
    </vt:vector>
  </TitlesOfParts>
  <Company>US Department of Energy (SC)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helpdesk</dc:creator>
  <cp:lastModifiedBy>Lori Tamura</cp:lastModifiedBy>
  <cp:revision>1974</cp:revision>
  <cp:lastPrinted>2021-05-21T01:29:15Z</cp:lastPrinted>
  <dcterms:created xsi:type="dcterms:W3CDTF">2010-12-15T20:48:04Z</dcterms:created>
  <dcterms:modified xsi:type="dcterms:W3CDTF">2021-11-12T20:29:02Z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US Department of Energy (SC)</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vt:i4>
  </property>
  <property fmtid="{D5CDD505-2E9C-101B-9397-08002B2CF9AE}" pid="9" name="PresentationFormat">
    <vt:lpwstr>화면 슬라이드 쇼(4:3)</vt:lpwstr>
  </property>
  <property fmtid="{D5CDD505-2E9C-101B-9397-08002B2CF9AE}" pid="10" name="ScaleCrop">
    <vt:bool>false</vt:bool>
  </property>
  <property fmtid="{D5CDD505-2E9C-101B-9397-08002B2CF9AE}" pid="11" name="ShareDoc">
    <vt:bool>false</vt:bool>
  </property>
  <property fmtid="{D5CDD505-2E9C-101B-9397-08002B2CF9AE}" pid="12" name="Slides">
    <vt:i4>1</vt:i4>
  </property>
</Properties>
</file>