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3239" autoAdjust="0"/>
  </p:normalViewPr>
  <p:slideViewPr>
    <p:cSldViewPr snapToGrid="0">
      <p:cViewPr varScale="1">
        <p:scale>
          <a:sx n="97" d="100"/>
          <a:sy n="97" d="100"/>
        </p:scale>
        <p:origin x="2880" y="64"/>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r>
              <a:rPr lang="en-US" sz="1200" kern="1200" dirty="0">
                <a:solidFill>
                  <a:schemeClr val="tx1"/>
                </a:solidFill>
                <a:effectLst/>
                <a:latin typeface="+mn-lt"/>
                <a:ea typeface="+mn-ea"/>
                <a:cs typeface="+mn-cs"/>
              </a:rPr>
              <a:t>Modern concrete’s binder is typically Portland cement, formed by heating a mixture of limestone, clay, and sand to high temperatures. Roman concrete from the late Republican era (509–27 BCE), in contrast, consists of coarse brick or volcanic rock bound with mortar made from hydrated lime and glass and crystal fragments from volcanic eruptions. In this study, scientists from the University of Utah, MIT, and the Advanced Light Source examined a sample from the Tomb of </a:t>
            </a:r>
            <a:r>
              <a:rPr lang="en-US" sz="1200" kern="1200" dirty="0" err="1">
                <a:solidFill>
                  <a:schemeClr val="tx1"/>
                </a:solidFill>
                <a:effectLst/>
                <a:latin typeface="+mn-lt"/>
                <a:ea typeface="+mn-ea"/>
                <a:cs typeface="+mn-cs"/>
              </a:rPr>
              <a:t>Caecilia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Metella</a:t>
            </a:r>
            <a:r>
              <a:rPr lang="en-US" sz="1200" kern="1200" dirty="0">
                <a:solidFill>
                  <a:schemeClr val="tx1"/>
                </a:solidFill>
                <a:effectLst/>
                <a:latin typeface="+mn-lt"/>
                <a:ea typeface="+mn-ea"/>
                <a:cs typeface="+mn-cs"/>
              </a:rPr>
              <a: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BCE). The team hoped that the 2,050-year-old monument would provide insights into how Roman builders' selections of reactive volcanic rock influenced the material characteristics of the very robust concrete.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researchers studied thin-sectioned samples from the tomb’s substructure with a variety of techniques, using scanning electron microscopy and energy dispersive spectroscopy to identify regions of interest, which they then studied at the ALS using x-ray microdiffraction at Beamline 12.3.2. Emerging from the perimeters of the calcium-aluminum-silicate-hydrate (C-A-S-H) binding phase, the team discovered delicate wisps and tendrils with nanocrystalline preferred orientation—evidence of long-term evolution of the material. These profound changes suggest that leucite crystals in the volcanic aggregate dissolved over time, leading to the incorporation of potassium in the C-A-S-H binder. A new C-A-S-H phase has nanocrystalline preferred orientation and further reinforces cohesion in the mortar.</a:t>
            </a:r>
          </a:p>
          <a:p>
            <a:endParaRPr lang="en-US" sz="800" b="0" i="0" u="none" strike="noStrike" kern="1200" dirty="0">
              <a:solidFill>
                <a:schemeClr val="tx1"/>
              </a:solidFill>
              <a:effectLst/>
              <a:latin typeface="Calibri" pitchFamily="28" charset="0"/>
              <a:ea typeface="ＭＳ Ｐゴシック" pitchFamily="28" charset="-128"/>
              <a:cs typeface="ＭＳ Ｐゴシック" charset="0"/>
            </a:endParaRPr>
          </a:p>
          <a:p>
            <a:r>
              <a:rPr lang="en-US" sz="800" b="0" dirty="0"/>
              <a:t>Researchers:</a:t>
            </a:r>
            <a:r>
              <a:rPr lang="en-US" sz="800" b="0" dirty="0">
                <a:effectLst/>
              </a:rPr>
              <a:t> L.M. Seymour and A. </a:t>
            </a:r>
            <a:r>
              <a:rPr lang="en-US" sz="800" b="0" dirty="0" err="1">
                <a:effectLst/>
              </a:rPr>
              <a:t>Masic</a:t>
            </a:r>
            <a:r>
              <a:rPr lang="en-US" sz="800" b="0" dirty="0">
                <a:effectLst/>
              </a:rPr>
              <a:t> (Massachusetts Institute of Technology); N. Tamura (ALS); and M.D. Jackson (Univ. of Utah). </a:t>
            </a:r>
          </a:p>
          <a:p>
            <a:endParaRPr lang="en-US" sz="800" b="0" dirty="0"/>
          </a:p>
          <a:p>
            <a:r>
              <a:rPr lang="en-US" sz="800" b="0" dirty="0"/>
              <a:t>Funding:</a:t>
            </a:r>
            <a:r>
              <a:rPr lang="en-US" sz="800" b="0" dirty="0">
                <a:effectLst/>
              </a:rPr>
              <a:t> U.S. Department of Energy (DOE) Advanced Research Projects Agency-Energy (ARPA-E). Operation of the ALS is supported by the U.S. Department of Energy, Office of Science, Basic Energy Sciences program (DOE BES).</a:t>
            </a:r>
          </a:p>
          <a:p>
            <a:endParaRPr lang="en-US" sz="800" b="0" dirty="0">
              <a:effectLst/>
            </a:endParaRPr>
          </a:p>
          <a:p>
            <a:r>
              <a:rPr lang="en-US" sz="800" b="0" dirty="0">
                <a:effectLst/>
              </a:rPr>
              <a:t>Full highlight: https://</a:t>
            </a:r>
            <a:r>
              <a:rPr lang="en-US" sz="800" b="0" dirty="0" err="1">
                <a:effectLst/>
              </a:rPr>
              <a:t>als.lbl.gov</a:t>
            </a:r>
            <a:r>
              <a:rPr lang="en-US" sz="800" b="0" dirty="0">
                <a:effectLst/>
              </a:rPr>
              <a:t>/unexpected-transformations-reinforce-roman-architectural-concrete/</a:t>
            </a:r>
            <a:endParaRPr lang="en-US" sz="800" b="0" dirty="0"/>
          </a:p>
          <a:p>
            <a:endParaRPr lang="en-US" sz="800" b="0" i="0" u="none" strike="noStrike" kern="1200" dirty="0">
              <a:solidFill>
                <a:schemeClr val="tx1"/>
              </a:solidFill>
              <a:effectLst/>
              <a:latin typeface="Calibri" pitchFamily="28" charset="0"/>
              <a:ea typeface="ＭＳ Ｐゴシック" pitchFamily="28" charset="-128"/>
              <a:cs typeface="ＭＳ Ｐゴシック" charset="0"/>
            </a:endParaRP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4"/>
          <p:cNvSpPr txBox="1"/>
          <p:nvPr/>
        </p:nvSpPr>
        <p:spPr>
          <a:xfrm>
            <a:off x="71853" y="781852"/>
            <a:ext cx="4867963" cy="3053311"/>
          </a:xfrm>
          <a:prstGeom prst="rect">
            <a:avLst/>
          </a:prstGeom>
          <a:noFill/>
          <a:ln>
            <a:noFill/>
          </a:ln>
        </p:spPr>
        <p:txBody>
          <a:bodyPr lIns="91080" rIns="91080"/>
          <a:lstStyle/>
          <a:p>
            <a:pPr marL="228600" lvl="0" indent="-228600" fontAlgn="base">
              <a:spcAft>
                <a:spcPts val="200"/>
              </a:spcAft>
            </a:pPr>
            <a:r>
              <a:rPr lang="en-US" sz="2000" b="1" dirty="0">
                <a:solidFill>
                  <a:srgbClr val="146737"/>
                </a:solidFill>
                <a:latin typeface="Arial" pitchFamily="34" charset="0"/>
                <a:cs typeface="Arial" pitchFamily="34" charset="0"/>
              </a:rPr>
              <a:t>Scientific Achievement</a:t>
            </a:r>
          </a:p>
          <a:p>
            <a:pPr marL="230188" lvl="2" fontAlgn="base">
              <a:spcAft>
                <a:spcPts val="400"/>
              </a:spcAft>
            </a:pPr>
            <a:r>
              <a:rPr lang="en-US" b="1" dirty="0">
                <a:latin typeface="Calibri"/>
                <a:cs typeface="Arial" pitchFamily="34" charset="0"/>
              </a:rPr>
              <a:t>Researchers used the Advanced Light Source to study binding phases in Roman architectural concrete, revealing reactions and profound transformations that contribute to the material’s long-term cohesion and durability.</a:t>
            </a:r>
          </a:p>
          <a:p>
            <a:pPr marL="11113" lvl="1" fontAlgn="base">
              <a:spcAft>
                <a:spcPts val="400"/>
              </a:spcAft>
            </a:pPr>
            <a:r>
              <a:rPr lang="en-US" sz="100" b="1" dirty="0">
                <a:solidFill>
                  <a:prstClr val="black"/>
                </a:solidFill>
                <a:latin typeface="Calibri"/>
                <a:cs typeface="Arial" pitchFamily="34" charset="0"/>
              </a:rPr>
              <a:t> </a:t>
            </a:r>
            <a:br>
              <a:rPr lang="en-US" b="1" dirty="0">
                <a:solidFill>
                  <a:prstClr val="black"/>
                </a:solidFill>
                <a:latin typeface="Calibri"/>
                <a:cs typeface="Arial" pitchFamily="34" charset="0"/>
              </a:rPr>
            </a:br>
            <a:r>
              <a:rPr lang="en-US" sz="2000" b="1" dirty="0">
                <a:solidFill>
                  <a:srgbClr val="146737"/>
                </a:solidFill>
                <a:latin typeface="Arial" pitchFamily="34" charset="0"/>
                <a:cs typeface="Arial" pitchFamily="34" charset="0"/>
              </a:rPr>
              <a:t>Significance and Impact</a:t>
            </a:r>
          </a:p>
          <a:p>
            <a:pPr marL="228600" lvl="1" fontAlgn="base">
              <a:spcAft>
                <a:spcPts val="400"/>
              </a:spcAft>
            </a:pPr>
            <a:r>
              <a:rPr lang="en-US" b="1" dirty="0">
                <a:latin typeface="Calibri"/>
                <a:cs typeface="Arial" pitchFamily="34" charset="0"/>
              </a:rPr>
              <a:t>The findings add to our growing understanding of cementing processes in Roman concretes, informing resilient materials of the future.</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100" b="1" dirty="0">
                <a:solidFill>
                  <a:srgbClr val="106636"/>
                </a:solidFill>
              </a:rPr>
              <a:t>Unexpected Transformations Reinforce Roman Architectural Concrete</a:t>
            </a:r>
          </a:p>
        </p:txBody>
      </p:sp>
      <p:sp>
        <p:nvSpPr>
          <p:cNvPr id="45" name="CustomShape 2"/>
          <p:cNvSpPr/>
          <p:nvPr/>
        </p:nvSpPr>
        <p:spPr>
          <a:xfrm>
            <a:off x="198424" y="5392094"/>
            <a:ext cx="8746794" cy="667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L.M. Seymour, N. Tamura, M.D. Jackson, and A. </a:t>
            </a:r>
            <a:r>
              <a:rPr lang="en-US" sz="1200" dirty="0" err="1">
                <a:solidFill>
                  <a:srgbClr val="106636"/>
                </a:solidFill>
                <a:latin typeface="Calibri"/>
              </a:rPr>
              <a:t>Masic</a:t>
            </a:r>
            <a:r>
              <a:rPr lang="en-US" sz="1200" dirty="0">
                <a:solidFill>
                  <a:srgbClr val="106636"/>
                </a:solidFill>
                <a:latin typeface="Calibri"/>
              </a:rPr>
              <a:t>, "Reactive binder and aggregate interfacial zones in the mortar of Tomb of </a:t>
            </a:r>
            <a:r>
              <a:rPr lang="en-US" sz="1200" dirty="0" err="1">
                <a:solidFill>
                  <a:srgbClr val="106636"/>
                </a:solidFill>
                <a:latin typeface="Calibri"/>
              </a:rPr>
              <a:t>Caecilia</a:t>
            </a:r>
            <a:r>
              <a:rPr lang="en-US" sz="1200" dirty="0">
                <a:solidFill>
                  <a:srgbClr val="106636"/>
                </a:solidFill>
                <a:latin typeface="Calibri"/>
              </a:rPr>
              <a:t> </a:t>
            </a:r>
            <a:r>
              <a:rPr lang="en-US" sz="1200" dirty="0" err="1">
                <a:solidFill>
                  <a:srgbClr val="106636"/>
                </a:solidFill>
                <a:latin typeface="Calibri"/>
              </a:rPr>
              <a:t>Metella</a:t>
            </a:r>
            <a:r>
              <a:rPr lang="en-US" sz="1200" dirty="0">
                <a:solidFill>
                  <a:srgbClr val="106636"/>
                </a:solidFill>
                <a:latin typeface="Calibri"/>
              </a:rPr>
              <a:t> concrete, 1C BCE, Rome," </a:t>
            </a:r>
            <a:r>
              <a:rPr lang="en-US" sz="1200" i="1" dirty="0">
                <a:solidFill>
                  <a:srgbClr val="106636"/>
                </a:solidFill>
                <a:latin typeface="Calibri"/>
              </a:rPr>
              <a:t>J. Am. Ceram. Soc. </a:t>
            </a:r>
            <a:r>
              <a:rPr lang="en-US" sz="1200" b="1" dirty="0">
                <a:solidFill>
                  <a:srgbClr val="106636"/>
                </a:solidFill>
                <a:latin typeface="Calibri"/>
              </a:rPr>
              <a:t>105</a:t>
            </a:r>
            <a:r>
              <a:rPr lang="en-US" sz="1200" dirty="0">
                <a:solidFill>
                  <a:srgbClr val="106636"/>
                </a:solidFill>
                <a:latin typeface="Calibri"/>
              </a:rPr>
              <a:t>, 1503  (2021). Work was performed at Lawrence Berkeley National Laboratory, ALS Beamline 12.3.2.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17" name="TextShape 4">
            <a:extLst>
              <a:ext uri="{FF2B5EF4-FFF2-40B4-BE49-F238E27FC236}">
                <a16:creationId xmlns:a16="http://schemas.microsoft.com/office/drawing/2014/main" id="{AB3C0440-B65F-7543-8252-C815CB942223}"/>
              </a:ext>
            </a:extLst>
          </p:cNvPr>
          <p:cNvSpPr txBox="1"/>
          <p:nvPr/>
        </p:nvSpPr>
        <p:spPr>
          <a:xfrm>
            <a:off x="198783" y="3802869"/>
            <a:ext cx="8820461" cy="1646289"/>
          </a:xfrm>
          <a:prstGeom prst="rect">
            <a:avLst/>
          </a:prstGeom>
          <a:noFill/>
          <a:ln>
            <a:noFill/>
          </a:ln>
        </p:spPr>
        <p:txBody>
          <a:bodyPr lIns="91080" rIns="91080"/>
          <a:lstStyle/>
          <a:p>
            <a:pPr>
              <a:lnSpc>
                <a:spcPct val="100000"/>
              </a:lnSpc>
              <a:spcAft>
                <a:spcPts val="2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dirty="0">
                <a:latin typeface="Calibri" charset="0"/>
              </a:rPr>
              <a:t>X-ray microdiffraction experiments probed mortar from the Tomb of </a:t>
            </a:r>
            <a:r>
              <a:rPr lang="en-US" sz="1600" dirty="0" err="1">
                <a:latin typeface="Calibri" charset="0"/>
              </a:rPr>
              <a:t>Caecilia</a:t>
            </a:r>
            <a:r>
              <a:rPr lang="en-US" sz="1600" dirty="0">
                <a:latin typeface="Calibri" charset="0"/>
              </a:rPr>
              <a:t> </a:t>
            </a:r>
            <a:r>
              <a:rPr lang="en-US" sz="1600" dirty="0" err="1">
                <a:latin typeface="Calibri" charset="0"/>
              </a:rPr>
              <a:t>Metella</a:t>
            </a:r>
            <a:r>
              <a:rPr lang="en-US" sz="1600" dirty="0">
                <a:latin typeface="Calibri" charset="0"/>
              </a:rPr>
              <a:t> </a:t>
            </a:r>
            <a:r>
              <a:rPr lang="en-US" sz="1600" dirty="0">
                <a:latin typeface="Calibri"/>
                <a:cs typeface="Calibri"/>
              </a:rPr>
              <a:t>(1</a:t>
            </a:r>
            <a:r>
              <a:rPr lang="en-US" sz="1600" baseline="30000" dirty="0">
                <a:latin typeface="Calibri"/>
                <a:cs typeface="Calibri"/>
              </a:rPr>
              <a:t>st</a:t>
            </a:r>
            <a:r>
              <a:rPr lang="en-US" sz="1600" dirty="0">
                <a:latin typeface="Calibri"/>
                <a:cs typeface="Calibri"/>
              </a:rPr>
              <a:t> C BCE)</a:t>
            </a:r>
            <a:r>
              <a:rPr lang="en-US" sz="1600" dirty="0">
                <a:latin typeface="Calibri" charset="0"/>
              </a:rPr>
              <a:t>.</a:t>
            </a:r>
          </a:p>
          <a:p>
            <a:pPr marL="215900" indent="-215900">
              <a:buFont typeface="Lucida Grande"/>
              <a:buChar char="−"/>
              <a:defRPr/>
            </a:pPr>
            <a:r>
              <a:rPr lang="en-US" sz="1600" dirty="0">
                <a:latin typeface="Calibri" charset="0"/>
              </a:rPr>
              <a:t>Researchers characterized the cementing phases at 10-micron steps, forming a phase map.</a:t>
            </a:r>
          </a:p>
          <a:p>
            <a:pPr marL="215900" indent="-215900">
              <a:buFont typeface="Lucida Grande"/>
              <a:buChar char="−"/>
              <a:defRPr/>
            </a:pPr>
            <a:r>
              <a:rPr lang="en-US" sz="1600" dirty="0">
                <a:latin typeface="Calibri" charset="0"/>
              </a:rPr>
              <a:t>The data showed that leucite crystals in the volcanic aggregate dissolved over time, leading to the incorporation of potassium in the calcium-aluminum-silicate-hydrate (C-A-S-H) binder. A new </a:t>
            </a:r>
            <a:br>
              <a:rPr lang="en-US" sz="1600" dirty="0">
                <a:latin typeface="Calibri" charset="0"/>
              </a:rPr>
            </a:br>
            <a:r>
              <a:rPr lang="en-US" sz="1600" dirty="0">
                <a:latin typeface="Calibri" charset="0"/>
              </a:rPr>
              <a:t>C-A-S-H phase has nanocrystalline preferred orientation and further reinforces cohesion in the mortar.</a:t>
            </a:r>
            <a:endParaRPr lang="en-US" sz="1600" dirty="0">
              <a:solidFill>
                <a:srgbClr val="C00000"/>
              </a:solidFill>
              <a:latin typeface="Calibri" charset="0"/>
            </a:endParaRPr>
          </a:p>
        </p:txBody>
      </p:sp>
      <p:sp>
        <p:nvSpPr>
          <p:cNvPr id="24" name="CustomShape 5">
            <a:extLst>
              <a:ext uri="{FF2B5EF4-FFF2-40B4-BE49-F238E27FC236}">
                <a16:creationId xmlns:a16="http://schemas.microsoft.com/office/drawing/2014/main" id="{739087E2-EB2B-BB45-B6F8-0BEF140A38C4}"/>
              </a:ext>
            </a:extLst>
          </p:cNvPr>
          <p:cNvSpPr/>
          <p:nvPr/>
        </p:nvSpPr>
        <p:spPr>
          <a:xfrm>
            <a:off x="4859198" y="3035003"/>
            <a:ext cx="4299935" cy="9966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a:t>
            </a:r>
            <a:r>
              <a:rPr lang="en-US" sz="1200" dirty="0">
                <a:latin typeface="Calibri"/>
                <a:cs typeface="Calibri"/>
              </a:rPr>
              <a:t>a) Tomb of </a:t>
            </a:r>
            <a:r>
              <a:rPr lang="en-US" sz="1200" dirty="0" err="1">
                <a:latin typeface="Calibri"/>
                <a:cs typeface="Calibri"/>
              </a:rPr>
              <a:t>Caecilia</a:t>
            </a:r>
            <a:r>
              <a:rPr lang="en-US" sz="1200" dirty="0">
                <a:latin typeface="Calibri"/>
                <a:cs typeface="Calibri"/>
              </a:rPr>
              <a:t> </a:t>
            </a:r>
            <a:r>
              <a:rPr lang="en-US" sz="1200" dirty="0" err="1">
                <a:latin typeface="Calibri"/>
                <a:cs typeface="Calibri"/>
              </a:rPr>
              <a:t>Metella</a:t>
            </a:r>
            <a:r>
              <a:rPr lang="en-US" sz="1200" dirty="0">
                <a:latin typeface="Calibri"/>
                <a:cs typeface="Calibri"/>
              </a:rPr>
              <a:t> and mortar in concrete wall. </a:t>
            </a:r>
            <a:br>
              <a:rPr lang="en-US" sz="1200" dirty="0">
                <a:latin typeface="Calibri"/>
                <a:cs typeface="Calibri"/>
              </a:rPr>
            </a:br>
            <a:r>
              <a:rPr lang="en-US" sz="1200" dirty="0">
                <a:latin typeface="Calibri"/>
                <a:cs typeface="Calibri"/>
              </a:rPr>
              <a:t>(b) Integrated intensity of the 5.4 Å reflection of the binding phase (C-A-S-H) revealed a nanocrystalline structure with preferred orientation (lower panel), indicating substantial beneficial chemical and material reorganization during the past 2,050 years.</a:t>
            </a:r>
          </a:p>
        </p:txBody>
      </p:sp>
      <p:pic>
        <p:nvPicPr>
          <p:cNvPr id="1026" name="Picture 2" descr="Download Massachusetts Institute of Technology (MIT) Logo in SVG Vector or  PNG File Format - Logo.wine">
            <a:extLst>
              <a:ext uri="{FF2B5EF4-FFF2-40B4-BE49-F238E27FC236}">
                <a16:creationId xmlns:a16="http://schemas.microsoft.com/office/drawing/2014/main" id="{280A1B27-06AF-5045-9153-69724064D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19" y="6285063"/>
            <a:ext cx="823799" cy="549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BB107A-CF70-1249-9847-777EF84BA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798" y="5927608"/>
            <a:ext cx="1244699" cy="124469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6C0AFD0-F942-3144-8E53-282D5D3B9B0F}"/>
              </a:ext>
            </a:extLst>
          </p:cNvPr>
          <p:cNvGrpSpPr/>
          <p:nvPr/>
        </p:nvGrpSpPr>
        <p:grpSpPr>
          <a:xfrm>
            <a:off x="5007191" y="839608"/>
            <a:ext cx="4012053" cy="2216573"/>
            <a:chOff x="3515059" y="1548241"/>
            <a:chExt cx="4012053" cy="2216573"/>
          </a:xfrm>
        </p:grpSpPr>
        <p:grpSp>
          <p:nvGrpSpPr>
            <p:cNvPr id="19" name="Group 18">
              <a:extLst>
                <a:ext uri="{FF2B5EF4-FFF2-40B4-BE49-F238E27FC236}">
                  <a16:creationId xmlns:a16="http://schemas.microsoft.com/office/drawing/2014/main" id="{82052049-DD91-2B47-83BF-DEB7396E39D4}"/>
                </a:ext>
              </a:extLst>
            </p:cNvPr>
            <p:cNvGrpSpPr/>
            <p:nvPr/>
          </p:nvGrpSpPr>
          <p:grpSpPr>
            <a:xfrm>
              <a:off x="5424844" y="1548241"/>
              <a:ext cx="2102268" cy="2216573"/>
              <a:chOff x="6345960" y="1492032"/>
              <a:chExt cx="2538085" cy="2676084"/>
            </a:xfrm>
          </p:grpSpPr>
          <p:pic>
            <p:nvPicPr>
              <p:cNvPr id="21" name="Main graphic">
                <a:extLst>
                  <a:ext uri="{FF2B5EF4-FFF2-40B4-BE49-F238E27FC236}">
                    <a16:creationId xmlns:a16="http://schemas.microsoft.com/office/drawing/2014/main" id="{DD441C5A-5056-9B45-AA49-43D5B476E474}"/>
                  </a:ext>
                </a:extLst>
              </p:cNvPr>
              <p:cNvPicPr/>
              <p:nvPr/>
            </p:nvPicPr>
            <p:blipFill rotWithShape="1">
              <a:blip r:embed="rId7"/>
              <a:srcRect l="64070" t="43599" b="1092"/>
              <a:stretch/>
            </p:blipFill>
            <p:spPr>
              <a:xfrm>
                <a:off x="6373217" y="1492032"/>
                <a:ext cx="2510828" cy="2676084"/>
              </a:xfrm>
              <a:prstGeom prst="rect">
                <a:avLst/>
              </a:prstGeom>
              <a:ln>
                <a:noFill/>
              </a:ln>
            </p:spPr>
          </p:pic>
          <p:sp>
            <p:nvSpPr>
              <p:cNvPr id="22" name="Rectangle 21">
                <a:extLst>
                  <a:ext uri="{FF2B5EF4-FFF2-40B4-BE49-F238E27FC236}">
                    <a16:creationId xmlns:a16="http://schemas.microsoft.com/office/drawing/2014/main" id="{73A510F7-7E3F-7A48-A7A8-6CE150C538BB}"/>
                  </a:ext>
                </a:extLst>
              </p:cNvPr>
              <p:cNvSpPr/>
              <p:nvPr/>
            </p:nvSpPr>
            <p:spPr>
              <a:xfrm>
                <a:off x="6345960" y="3557080"/>
                <a:ext cx="161365" cy="437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4C87F87B-A2BF-D945-B0D7-3E86733D0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5059" y="1573395"/>
              <a:ext cx="1834491" cy="1375868"/>
            </a:xfrm>
            <a:prstGeom prst="rect">
              <a:avLst/>
            </a:prstGeom>
            <a:ln>
              <a:solidFill>
                <a:schemeClr val="tx1"/>
              </a:solidFill>
            </a:ln>
          </p:spPr>
        </p:pic>
      </p:grpSp>
      <p:sp>
        <p:nvSpPr>
          <p:cNvPr id="4" name="TextBox 3">
            <a:extLst>
              <a:ext uri="{FF2B5EF4-FFF2-40B4-BE49-F238E27FC236}">
                <a16:creationId xmlns:a16="http://schemas.microsoft.com/office/drawing/2014/main" id="{5C4DA59F-5AB9-4547-A546-96D626BD907E}"/>
              </a:ext>
            </a:extLst>
          </p:cNvPr>
          <p:cNvSpPr txBox="1"/>
          <p:nvPr/>
        </p:nvSpPr>
        <p:spPr>
          <a:xfrm>
            <a:off x="4939816" y="813412"/>
            <a:ext cx="372218" cy="276999"/>
          </a:xfrm>
          <a:prstGeom prst="rect">
            <a:avLst/>
          </a:prstGeom>
          <a:noFill/>
        </p:spPr>
        <p:txBody>
          <a:bodyPr wrap="none" rtlCol="0">
            <a:spAutoFit/>
          </a:bodyPr>
          <a:lstStyle/>
          <a:p>
            <a:r>
              <a:rPr lang="en-US" sz="1200" dirty="0">
                <a:solidFill>
                  <a:schemeClr val="bg1"/>
                </a:solidFill>
              </a:rPr>
              <a:t>(a)</a:t>
            </a:r>
          </a:p>
        </p:txBody>
      </p:sp>
      <p:sp>
        <p:nvSpPr>
          <p:cNvPr id="30" name="TextBox 29">
            <a:extLst>
              <a:ext uri="{FF2B5EF4-FFF2-40B4-BE49-F238E27FC236}">
                <a16:creationId xmlns:a16="http://schemas.microsoft.com/office/drawing/2014/main" id="{B4C56779-6B92-1845-9C2C-96F113AC4493}"/>
              </a:ext>
            </a:extLst>
          </p:cNvPr>
          <p:cNvSpPr txBox="1"/>
          <p:nvPr/>
        </p:nvSpPr>
        <p:spPr>
          <a:xfrm>
            <a:off x="6896618" y="808347"/>
            <a:ext cx="372218" cy="276999"/>
          </a:xfrm>
          <a:prstGeom prst="rect">
            <a:avLst/>
          </a:prstGeom>
          <a:noFill/>
        </p:spPr>
        <p:txBody>
          <a:bodyPr wrap="none" rtlCol="0">
            <a:spAutoFit/>
          </a:bodyPr>
          <a:lstStyle/>
          <a:p>
            <a:r>
              <a:rPr lang="en-US" sz="1200" dirty="0">
                <a:solidFill>
                  <a:schemeClr val="bg1"/>
                </a:solidFill>
              </a:rPr>
              <a:t>(b)</a:t>
            </a:r>
          </a:p>
        </p:txBody>
      </p:sp>
      <p:pic>
        <p:nvPicPr>
          <p:cNvPr id="12" name="Picture 11">
            <a:extLst>
              <a:ext uri="{FF2B5EF4-FFF2-40B4-BE49-F238E27FC236}">
                <a16:creationId xmlns:a16="http://schemas.microsoft.com/office/drawing/2014/main" id="{29CF3CE7-3429-694C-8CFC-85E46E64C56A}"/>
              </a:ext>
            </a:extLst>
          </p:cNvPr>
          <p:cNvPicPr>
            <a:picLocks noChangeAspect="1"/>
          </p:cNvPicPr>
          <p:nvPr/>
        </p:nvPicPr>
        <p:blipFill rotWithShape="1">
          <a:blip r:embed="rId9">
            <a:extLst>
              <a:ext uri="{28A0092B-C50C-407E-A947-70E740481C1C}">
                <a14:useLocalDpi xmlns:a14="http://schemas.microsoft.com/office/drawing/2010/main" val="0"/>
              </a:ext>
            </a:extLst>
          </a:blip>
          <a:srcRect l="29337" r="28827"/>
          <a:stretch/>
        </p:blipFill>
        <p:spPr>
          <a:xfrm rot="5400000">
            <a:off x="5520236" y="2076200"/>
            <a:ext cx="755557" cy="1202305"/>
          </a:xfrm>
          <a:prstGeom prst="rect">
            <a:avLst/>
          </a:prstGeom>
          <a:ln>
            <a:solidFill>
              <a:schemeClr val="tx1"/>
            </a:solidFill>
          </a:ln>
        </p:spPr>
      </p:pic>
      <p:sp>
        <p:nvSpPr>
          <p:cNvPr id="27" name="Oval 26">
            <a:extLst>
              <a:ext uri="{FF2B5EF4-FFF2-40B4-BE49-F238E27FC236}">
                <a16:creationId xmlns:a16="http://schemas.microsoft.com/office/drawing/2014/main" id="{22271C06-0459-714E-A1C4-38200F83112F}"/>
              </a:ext>
            </a:extLst>
          </p:cNvPr>
          <p:cNvSpPr/>
          <p:nvPr/>
        </p:nvSpPr>
        <p:spPr>
          <a:xfrm>
            <a:off x="5681368" y="2611433"/>
            <a:ext cx="178473" cy="17847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35030A88-0562-CD45-992A-A2305A428E9D}"/>
              </a:ext>
            </a:extLst>
          </p:cNvPr>
          <p:cNvSpPr txBox="1"/>
          <p:nvPr/>
        </p:nvSpPr>
        <p:spPr>
          <a:xfrm>
            <a:off x="5826070" y="2563607"/>
            <a:ext cx="518091" cy="261610"/>
          </a:xfrm>
          <a:prstGeom prst="rect">
            <a:avLst/>
          </a:prstGeom>
          <a:noFill/>
        </p:spPr>
        <p:txBody>
          <a:bodyPr wrap="none" rtlCol="0">
            <a:spAutoFit/>
          </a:bodyPr>
          <a:lstStyle/>
          <a:p>
            <a:r>
              <a:rPr lang="en-US" sz="1100" dirty="0">
                <a:solidFill>
                  <a:schemeClr val="bg1"/>
                </a:solidFill>
                <a:latin typeface="Arial Narrow" panose="020B0604020202020204" pitchFamily="34" charset="0"/>
                <a:cs typeface="Arial Narrow" panose="020B0604020202020204" pitchFamily="34" charset="0"/>
              </a:rPr>
              <a:t>Mortar</a:t>
            </a:r>
          </a:p>
        </p:txBody>
      </p:sp>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30012</TotalTime>
  <Words>641</Words>
  <Application>Microsoft Macintosh PowerPoint</Application>
  <PresentationFormat>On-screen Show (4:3)</PresentationFormat>
  <Paragraphs>24</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Narrow</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1655</cp:revision>
  <cp:lastPrinted>2021-05-21T01:29:15Z</cp:lastPrinted>
  <dcterms:created xsi:type="dcterms:W3CDTF">2010-12-15T20:48:04Z</dcterms:created>
  <dcterms:modified xsi:type="dcterms:W3CDTF">2022-01-26T21:59:36Z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