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2" r:id="rId3"/>
  </p:sldMasterIdLst>
  <p:notesMasterIdLst>
    <p:notesMasterId r:id="rId5"/>
  </p:notesMasterIdLst>
  <p:sldIdLst>
    <p:sldId id="277" r:id="rId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shley Whit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066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269"/>
    <p:restoredTop sz="89296" autoAdjust="0"/>
  </p:normalViewPr>
  <p:slideViewPr>
    <p:cSldViewPr snapToGrid="0">
      <p:cViewPr varScale="1">
        <p:scale>
          <a:sx n="98" d="100"/>
          <a:sy n="98" d="100"/>
        </p:scale>
        <p:origin x="1224" y="192"/>
      </p:cViewPr>
      <p:guideLst/>
    </p:cSldViewPr>
  </p:slideViewPr>
  <p:outlineViewPr>
    <p:cViewPr>
      <p:scale>
        <a:sx n="33" d="100"/>
        <a:sy n="33" d="100"/>
      </p:scale>
      <p:origin x="0" y="0"/>
    </p:cViewPr>
  </p:outlineViewPr>
  <p:notesTextViewPr>
    <p:cViewPr>
      <p:scale>
        <a:sx n="95" d="100"/>
        <a:sy n="95" d="100"/>
      </p:scale>
      <p:origin x="0" y="0"/>
    </p:cViewPr>
  </p:notesTextViewPr>
  <p:sorterViewPr>
    <p:cViewPr>
      <p:scale>
        <a:sx n="66" d="100"/>
        <a:sy n="66" d="100"/>
      </p:scale>
      <p:origin x="0" y="0"/>
    </p:cViewPr>
  </p:sorterViewPr>
  <p:notesViewPr>
    <p:cSldViewPr snapToGrid="0">
      <p:cViewPr varScale="1">
        <p:scale>
          <a:sx n="88" d="100"/>
          <a:sy n="88" d="100"/>
        </p:scale>
        <p:origin x="3664"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PlaceHolder 1"/>
          <p:cNvSpPr>
            <a:spLocks noGrp="1"/>
          </p:cNvSpPr>
          <p:nvPr>
            <p:ph type="body"/>
          </p:nvPr>
        </p:nvSpPr>
        <p:spPr>
          <a:xfrm>
            <a:off x="777240" y="4777560"/>
            <a:ext cx="6217560" cy="4525920"/>
          </a:xfrm>
          <a:prstGeom prst="rect">
            <a:avLst/>
          </a:prstGeom>
        </p:spPr>
        <p:txBody>
          <a:bodyPr lIns="0" tIns="0" rIns="0" bIns="0"/>
          <a:lstStyle/>
          <a:p>
            <a:r>
              <a:rPr lang="en-US" sz="2000">
                <a:latin typeface="Arial"/>
              </a:rPr>
              <a:t>Click to edit the notes format</a:t>
            </a:r>
            <a:endParaRPr/>
          </a:p>
        </p:txBody>
      </p:sp>
      <p:sp>
        <p:nvSpPr>
          <p:cNvPr id="40" name="PlaceHolder 2"/>
          <p:cNvSpPr>
            <a:spLocks noGrp="1"/>
          </p:cNvSpPr>
          <p:nvPr>
            <p:ph type="hdr"/>
          </p:nvPr>
        </p:nvSpPr>
        <p:spPr>
          <a:xfrm>
            <a:off x="0" y="0"/>
            <a:ext cx="3372840" cy="502560"/>
          </a:xfrm>
          <a:prstGeom prst="rect">
            <a:avLst/>
          </a:prstGeom>
        </p:spPr>
        <p:txBody>
          <a:bodyPr lIns="0" tIns="0" rIns="0" bIns="0"/>
          <a:lstStyle/>
          <a:p>
            <a:r>
              <a:rPr lang="en-US" sz="1400">
                <a:latin typeface="Times New Roman"/>
              </a:rPr>
              <a:t>&lt;header&gt;</a:t>
            </a:r>
            <a:endParaRPr/>
          </a:p>
        </p:txBody>
      </p:sp>
      <p:sp>
        <p:nvSpPr>
          <p:cNvPr id="41" name="PlaceHolder 3"/>
          <p:cNvSpPr>
            <a:spLocks noGrp="1"/>
          </p:cNvSpPr>
          <p:nvPr>
            <p:ph type="dt"/>
          </p:nvPr>
        </p:nvSpPr>
        <p:spPr>
          <a:xfrm>
            <a:off x="4399200" y="0"/>
            <a:ext cx="3372840" cy="502560"/>
          </a:xfrm>
          <a:prstGeom prst="rect">
            <a:avLst/>
          </a:prstGeom>
        </p:spPr>
        <p:txBody>
          <a:bodyPr lIns="0" tIns="0" rIns="0" bIns="0"/>
          <a:lstStyle/>
          <a:p>
            <a:pPr algn="r"/>
            <a:r>
              <a:rPr lang="en-US" sz="1400">
                <a:latin typeface="Times New Roman"/>
              </a:rPr>
              <a:t>&lt;date/time&gt;</a:t>
            </a:r>
            <a:endParaRPr/>
          </a:p>
        </p:txBody>
      </p:sp>
      <p:sp>
        <p:nvSpPr>
          <p:cNvPr id="42" name="PlaceHolder 4"/>
          <p:cNvSpPr>
            <a:spLocks noGrp="1"/>
          </p:cNvSpPr>
          <p:nvPr>
            <p:ph type="ftr"/>
          </p:nvPr>
        </p:nvSpPr>
        <p:spPr>
          <a:xfrm>
            <a:off x="0" y="9555480"/>
            <a:ext cx="3372840" cy="502560"/>
          </a:xfrm>
          <a:prstGeom prst="rect">
            <a:avLst/>
          </a:prstGeom>
        </p:spPr>
        <p:txBody>
          <a:bodyPr lIns="0" tIns="0" rIns="0" bIns="0" anchor="b"/>
          <a:lstStyle/>
          <a:p>
            <a:r>
              <a:rPr lang="en-US" sz="1400">
                <a:latin typeface="Times New Roman"/>
              </a:rPr>
              <a:t>&lt;footer&gt;</a:t>
            </a:r>
            <a:endParaRPr/>
          </a:p>
        </p:txBody>
      </p:sp>
      <p:sp>
        <p:nvSpPr>
          <p:cNvPr id="43" name="PlaceHolder 5"/>
          <p:cNvSpPr>
            <a:spLocks noGrp="1"/>
          </p:cNvSpPr>
          <p:nvPr>
            <p:ph type="sldNum"/>
          </p:nvPr>
        </p:nvSpPr>
        <p:spPr>
          <a:xfrm>
            <a:off x="4399200" y="9555480"/>
            <a:ext cx="3372840" cy="502560"/>
          </a:xfrm>
          <a:prstGeom prst="rect">
            <a:avLst/>
          </a:prstGeom>
        </p:spPr>
        <p:txBody>
          <a:bodyPr lIns="0" tIns="0" rIns="0" bIns="0" anchor="b"/>
          <a:lstStyle/>
          <a:p>
            <a:pPr algn="r"/>
            <a:fld id="{18C5ADA7-3C0E-4B24-9647-5CCC55B5DF92}" type="slidenum">
              <a:rPr lang="en-US" sz="1400">
                <a:latin typeface="Times New Roman"/>
              </a:rPr>
              <a:t>‹#›</a:t>
            </a:fld>
            <a:endParaRPr/>
          </a:p>
        </p:txBody>
      </p:sp>
    </p:spTree>
    <p:extLst>
      <p:ext uri="{BB962C8B-B14F-4D97-AF65-F5344CB8AC3E}">
        <p14:creationId xmlns:p14="http://schemas.microsoft.com/office/powerpoint/2010/main" val="254220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PlaceHolder 1"/>
          <p:cNvSpPr>
            <a:spLocks noGrp="1"/>
          </p:cNvSpPr>
          <p:nvPr>
            <p:ph type="body"/>
          </p:nvPr>
        </p:nvSpPr>
        <p:spPr>
          <a:xfrm>
            <a:off x="700920" y="4415760"/>
            <a:ext cx="5608080" cy="4183200"/>
          </a:xfrm>
          <a:prstGeom prst="rect">
            <a:avLst/>
          </a:prstGeom>
        </p:spPr>
        <p:txBody>
          <a:bodyPr lIns="93240" tIns="46440" rIns="93240" bIns="46440"/>
          <a:lstStyle/>
          <a:p>
            <a:pPr rtl="0"/>
            <a:r>
              <a:rPr lang="en-US" sz="800" b="0" i="0" u="none" strike="noStrike" kern="1200" dirty="0">
                <a:solidFill>
                  <a:schemeClr val="tx1"/>
                </a:solidFill>
                <a:effectLst/>
                <a:latin typeface="+mn-lt"/>
                <a:ea typeface="ＭＳ Ｐゴシック" pitchFamily="28" charset="-128"/>
                <a:cs typeface="ＭＳ Ｐゴシック" charset="0"/>
              </a:rPr>
              <a:t>A battery with a metallic lithium anode has yet to be realized because of practical constraints and a lack of fundamental understanding of lithium’s chemistry. A combination of factors has plagued attempts to pin down lithium’s relevant electronic structure including lithium’s high reactivity, the low energy range of the K-edge electron excitation, and lithium’s small atomic radius, which leads to strong many-body effects that challenge popular computational models. Now, using the high soft x-ray flux of the ALS and novel theoretical approaches developed at the Molecular Foundry, researchers have uncovered new information about the electronic structure of lithium and explained the contradictions in previous studies.</a:t>
            </a:r>
          </a:p>
          <a:p>
            <a:pPr rtl="0"/>
            <a:endParaRPr lang="en-US" sz="800" b="0" i="0" u="none" strike="noStrike" kern="1200" dirty="0">
              <a:solidFill>
                <a:schemeClr val="tx1"/>
              </a:solidFill>
              <a:effectLst/>
              <a:latin typeface="+mn-lt"/>
              <a:ea typeface="ＭＳ Ｐゴシック" pitchFamily="28" charset="-128"/>
              <a:cs typeface="ＭＳ Ｐゴシック" charset="0"/>
            </a:endParaRPr>
          </a:p>
          <a:p>
            <a:pPr rtl="0"/>
            <a:r>
              <a:rPr lang="en-US" sz="800" b="0" i="0" u="none" strike="noStrike" kern="1200" dirty="0">
                <a:solidFill>
                  <a:schemeClr val="tx1"/>
                </a:solidFill>
                <a:effectLst/>
                <a:latin typeface="+mn-lt"/>
                <a:ea typeface="ＭＳ Ｐゴシック" pitchFamily="28" charset="-128"/>
                <a:cs typeface="ＭＳ Ｐゴシック" charset="0"/>
              </a:rPr>
              <a:t>The team used ALS Beamline 4.0.3 to probe the lithium K-edge. To avoid oxidation that often contaminates results, they measured a pure lithium sample in ultra-high vacuum immediately after cleaving it. They observed a strong peak at 55.6 eV, which was either absent or severely suppressed in previous studies.</a:t>
            </a:r>
          </a:p>
          <a:p>
            <a:pPr rtl="0"/>
            <a:endParaRPr lang="en-US" sz="800" b="0" i="0" u="none" strike="noStrike" kern="1200" dirty="0">
              <a:solidFill>
                <a:schemeClr val="tx1"/>
              </a:solidFill>
              <a:effectLst/>
              <a:latin typeface="+mn-lt"/>
              <a:ea typeface="ＭＳ Ｐゴシック" pitchFamily="28" charset="-128"/>
              <a:cs typeface="ＭＳ Ｐゴシック" charset="0"/>
            </a:endParaRPr>
          </a:p>
          <a:p>
            <a:pPr rtl="0"/>
            <a:r>
              <a:rPr lang="en-US" sz="800" b="0" i="0" u="none" strike="noStrike" kern="1200" dirty="0">
                <a:solidFill>
                  <a:schemeClr val="tx1"/>
                </a:solidFill>
                <a:effectLst/>
                <a:latin typeface="+mn-lt"/>
                <a:ea typeface="ＭＳ Ｐゴシック" pitchFamily="28" charset="-128"/>
                <a:cs typeface="ＭＳ Ｐゴシック" charset="0"/>
              </a:rPr>
              <a:t>The peak was also missing in previous theoretical calculations. These had relied on single-particle approaches based on density functional theory. To more accurately describe the x-ray excitation of lithium metal atoms’ core electrons, the researchers developed a new computational treatment that explicitly accounted for the many-body response of all valence electrons to the core excitation, and they were able to replicate the 55.6 eV peak.</a:t>
            </a:r>
          </a:p>
          <a:p>
            <a:pPr rtl="0"/>
            <a:endParaRPr lang="en-US" sz="800" b="0" i="0" u="none" strike="noStrike" kern="1200" dirty="0">
              <a:solidFill>
                <a:schemeClr val="tx1"/>
              </a:solidFill>
              <a:effectLst/>
              <a:latin typeface="+mn-lt"/>
              <a:ea typeface="ＭＳ Ｐゴシック" pitchFamily="28" charset="-128"/>
              <a:cs typeface="ＭＳ Ｐゴシック" charset="0"/>
            </a:endParaRPr>
          </a:p>
          <a:p>
            <a:pPr rtl="0"/>
            <a:endParaRPr lang="en-US" sz="800" b="0" i="0" u="none" strike="noStrike" kern="1200" dirty="0">
              <a:solidFill>
                <a:schemeClr val="tx1"/>
              </a:solidFill>
              <a:effectLst/>
              <a:latin typeface="+mn-lt"/>
              <a:ea typeface="ＭＳ Ｐゴシック" pitchFamily="28" charset="-128"/>
              <a:cs typeface="ＭＳ Ｐゴシック" charset="0"/>
            </a:endParaRPr>
          </a:p>
          <a:p>
            <a:pPr rtl="0"/>
            <a:r>
              <a:rPr lang="en-US" sz="800" b="0" i="0" u="none" strike="noStrike" kern="1200" dirty="0">
                <a:solidFill>
                  <a:schemeClr val="tx1"/>
                </a:solidFill>
                <a:effectLst/>
                <a:latin typeface="+mn-lt"/>
                <a:ea typeface="ＭＳ Ｐゴシック" pitchFamily="28" charset="-128"/>
                <a:cs typeface="ＭＳ Ｐゴシック" charset="0"/>
              </a:rPr>
              <a:t>Researchers: S. </a:t>
            </a:r>
            <a:r>
              <a:rPr lang="en-US" sz="800" b="0" i="0" u="none" strike="noStrike" kern="1200" dirty="0" err="1">
                <a:solidFill>
                  <a:schemeClr val="tx1"/>
                </a:solidFill>
                <a:effectLst/>
                <a:latin typeface="+mn-lt"/>
                <a:ea typeface="ＭＳ Ｐゴシック" pitchFamily="28" charset="-128"/>
                <a:cs typeface="ＭＳ Ｐゴシック" charset="0"/>
              </a:rPr>
              <a:t>Roychoudhury</a:t>
            </a:r>
            <a:r>
              <a:rPr lang="en-US" sz="800" b="0" i="0" u="none" strike="noStrike" kern="1200" dirty="0">
                <a:solidFill>
                  <a:schemeClr val="tx1"/>
                </a:solidFill>
                <a:effectLst/>
                <a:latin typeface="+mn-lt"/>
                <a:ea typeface="ＭＳ Ｐゴシック" pitchFamily="28" charset="-128"/>
                <a:cs typeface="ＭＳ Ｐゴシック" charset="0"/>
              </a:rPr>
              <a:t> (ALS and Molecular Foundry); Z. </a:t>
            </a:r>
            <a:r>
              <a:rPr lang="en-US" sz="800" b="0" i="0" u="none" strike="noStrike" kern="1200" dirty="0" err="1">
                <a:solidFill>
                  <a:schemeClr val="tx1"/>
                </a:solidFill>
                <a:effectLst/>
                <a:latin typeface="+mn-lt"/>
                <a:ea typeface="ＭＳ Ｐゴシック" pitchFamily="28" charset="-128"/>
                <a:cs typeface="ＭＳ Ｐゴシック" charset="0"/>
              </a:rPr>
              <a:t>Zhuo</a:t>
            </a:r>
            <a:r>
              <a:rPr lang="en-US" sz="800" b="0" i="0" u="none" strike="noStrike" kern="1200" dirty="0">
                <a:solidFill>
                  <a:schemeClr val="tx1"/>
                </a:solidFill>
                <a:effectLst/>
                <a:latin typeface="+mn-lt"/>
                <a:ea typeface="ＭＳ Ｐゴシック" pitchFamily="28" charset="-128"/>
                <a:cs typeface="ＭＳ Ｐゴシック" charset="0"/>
              </a:rPr>
              <a:t>, R. </a:t>
            </a:r>
            <a:r>
              <a:rPr lang="en-US" sz="800" b="0" i="0" u="none" strike="noStrike" kern="1200" dirty="0" err="1">
                <a:solidFill>
                  <a:schemeClr val="tx1"/>
                </a:solidFill>
                <a:effectLst/>
                <a:latin typeface="+mn-lt"/>
                <a:ea typeface="ＭＳ Ｐゴシック" pitchFamily="28" charset="-128"/>
                <a:cs typeface="ＭＳ Ｐゴシック" charset="0"/>
              </a:rPr>
              <a:t>Qiao</a:t>
            </a:r>
            <a:r>
              <a:rPr lang="en-US" sz="800" b="0" i="0" u="none" strike="noStrike" kern="1200" dirty="0">
                <a:solidFill>
                  <a:schemeClr val="tx1"/>
                </a:solidFill>
                <a:effectLst/>
                <a:latin typeface="+mn-lt"/>
                <a:ea typeface="ＭＳ Ｐゴシック" pitchFamily="28" charset="-128"/>
                <a:cs typeface="ＭＳ Ｐゴシック" charset="0"/>
              </a:rPr>
              <a:t>, Y.-D. Chuang, and W. Yang (ALS); L. Wan (Lawrence Livermore National Laboratory); Y. Liang and D. Prendergast (Molecular Foundry); and F. Pan (Peking University).</a:t>
            </a:r>
          </a:p>
          <a:p>
            <a:pPr rtl="0"/>
            <a:endParaRPr lang="en-US" sz="800" b="0" i="0" u="none" strike="noStrike" kern="1200" dirty="0">
              <a:solidFill>
                <a:schemeClr val="tx1"/>
              </a:solidFill>
              <a:effectLst/>
              <a:latin typeface="+mn-lt"/>
              <a:ea typeface="ＭＳ Ｐゴシック" pitchFamily="28" charset="-128"/>
              <a:cs typeface="ＭＳ Ｐゴシック"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800" b="0" i="0" u="none" strike="noStrike" kern="1200" dirty="0">
                <a:solidFill>
                  <a:schemeClr val="tx1"/>
                </a:solidFill>
                <a:effectLst/>
                <a:latin typeface="+mn-lt"/>
                <a:ea typeface="ＭＳ Ｐゴシック" pitchFamily="28" charset="-128"/>
                <a:cs typeface="ＭＳ Ｐゴシック" charset="0"/>
              </a:rPr>
              <a:t>Funding: </a:t>
            </a:r>
            <a:r>
              <a:rPr lang="en-US" sz="800" b="0" i="0" u="none" strike="noStrike" kern="1200" dirty="0">
                <a:solidFill>
                  <a:schemeClr val="tx1"/>
                </a:solidFill>
                <a:effectLst/>
                <a:latin typeface="+mn-lt"/>
                <a:ea typeface="+mn-ea"/>
                <a:cs typeface="+mn-cs"/>
              </a:rPr>
              <a:t>Laboratory Directed Research and Development program at Berkeley Lab, U.S. Department of Energy (DOE) Office of Science, Basic Energy Sciences (BES) program. Operation of the ALS and Molecular Foundry are supported by DOE BES.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800" b="0" i="0" u="none" strike="noStrike" kern="1200" dirty="0">
              <a:solidFill>
                <a:schemeClr val="tx1"/>
              </a:solidFill>
              <a:effectLst/>
              <a:latin typeface="+mn-lt"/>
              <a:ea typeface="ＭＳ Ｐゴシック" pitchFamily="28" charset="-128"/>
              <a:cs typeface="ＭＳ Ｐゴシック" charset="0"/>
            </a:endParaRPr>
          </a:p>
          <a:p>
            <a:pPr rtl="0"/>
            <a:r>
              <a:rPr lang="en-US" sz="800" b="0" i="0" u="none" strike="noStrike" kern="1200" dirty="0">
                <a:solidFill>
                  <a:schemeClr val="tx1"/>
                </a:solidFill>
                <a:effectLst/>
                <a:latin typeface="+mn-lt"/>
                <a:ea typeface="ＭＳ Ｐゴシック" pitchFamily="28" charset="-128"/>
                <a:cs typeface="ＭＳ Ｐゴシック" charset="0"/>
              </a:rPr>
              <a:t>Full highlight: https://</a:t>
            </a:r>
            <a:r>
              <a:rPr lang="en-US" sz="800" b="0" i="0" u="none" strike="noStrike" kern="1200" dirty="0" err="1">
                <a:solidFill>
                  <a:schemeClr val="tx1"/>
                </a:solidFill>
                <a:effectLst/>
                <a:latin typeface="+mn-lt"/>
                <a:ea typeface="ＭＳ Ｐゴシック" pitchFamily="28" charset="-128"/>
                <a:cs typeface="ＭＳ Ｐゴシック" charset="0"/>
              </a:rPr>
              <a:t>als.lbl.gov</a:t>
            </a:r>
            <a:r>
              <a:rPr lang="en-US" sz="800" b="0" i="0" u="none" strike="noStrike" kern="1200" dirty="0">
                <a:solidFill>
                  <a:schemeClr val="tx1"/>
                </a:solidFill>
                <a:effectLst/>
                <a:latin typeface="+mn-lt"/>
                <a:ea typeface="ＭＳ Ｐゴシック" pitchFamily="28" charset="-128"/>
                <a:cs typeface="ＭＳ Ｐゴシック" charset="0"/>
              </a:rPr>
              <a:t>/revealing-lithium-metals-electronic-structure/</a:t>
            </a:r>
          </a:p>
          <a:p>
            <a:endParaRPr lang="en-US" sz="800" b="0" i="0" u="none" strike="noStrike" kern="1200" dirty="0">
              <a:solidFill>
                <a:schemeClr val="tx1"/>
              </a:solidFill>
              <a:effectLst/>
              <a:latin typeface="Calibri" pitchFamily="28" charset="0"/>
              <a:ea typeface="ＭＳ Ｐゴシック" pitchFamily="28" charset="-128"/>
              <a:cs typeface="ＭＳ Ｐゴシック" charset="0"/>
            </a:endParaRPr>
          </a:p>
        </p:txBody>
      </p:sp>
      <p:sp>
        <p:nvSpPr>
          <p:cNvPr id="56" name="TextShape 2"/>
          <p:cNvSpPr txBox="1"/>
          <p:nvPr/>
        </p:nvSpPr>
        <p:spPr>
          <a:xfrm>
            <a:off x="3970800" y="8830080"/>
            <a:ext cx="3037320" cy="464400"/>
          </a:xfrm>
          <a:prstGeom prst="rect">
            <a:avLst/>
          </a:prstGeom>
          <a:noFill/>
          <a:ln>
            <a:noFill/>
          </a:ln>
        </p:spPr>
        <p:txBody>
          <a:bodyPr lIns="93240" tIns="46440" rIns="93240" bIns="46440" anchor="b"/>
          <a:lstStyle/>
          <a:p>
            <a:pPr algn="r">
              <a:lnSpc>
                <a:spcPct val="100000"/>
              </a:lnSpc>
            </a:pPr>
            <a:fld id="{9FEF7077-F64D-4420-AF69-55F3A932AE45}" type="slidenum">
              <a:rPr lang="en-US" sz="1200" strike="noStrike">
                <a:solidFill>
                  <a:srgbClr val="000000"/>
                </a:solidFill>
                <a:latin typeface="+mn-lt"/>
                <a:ea typeface="+mn-ea"/>
              </a:rPr>
              <a:t>1</a:t>
            </a:fld>
            <a:endParaRPr/>
          </a:p>
        </p:txBody>
      </p:sp>
    </p:spTree>
    <p:extLst>
      <p:ext uri="{BB962C8B-B14F-4D97-AF65-F5344CB8AC3E}">
        <p14:creationId xmlns:p14="http://schemas.microsoft.com/office/powerpoint/2010/main" val="564677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353880" y="0"/>
            <a:ext cx="8412120" cy="731160"/>
          </a:xfrm>
          <a:prstGeom prst="rect">
            <a:avLst/>
          </a:prstGeom>
        </p:spPr>
        <p:txBody>
          <a:bodyPr lIns="0" tIns="0" rIns="0" bIns="0" anchor="ctr"/>
          <a:lstStyle/>
          <a:p>
            <a:endParaRPr/>
          </a:p>
        </p:txBody>
      </p:sp>
      <p:sp>
        <p:nvSpPr>
          <p:cNvPr id="27" name="PlaceHolder 2"/>
          <p:cNvSpPr>
            <a:spLocks noGrp="1"/>
          </p:cNvSpPr>
          <p:nvPr>
            <p:ph type="body"/>
          </p:nvPr>
        </p:nvSpPr>
        <p:spPr>
          <a:xfrm>
            <a:off x="352440" y="866880"/>
            <a:ext cx="8410320" cy="2508120"/>
          </a:xfrm>
          <a:prstGeom prst="rect">
            <a:avLst/>
          </a:prstGeom>
        </p:spPr>
        <p:txBody>
          <a:bodyPr lIns="0" tIns="0" rIns="0" bIns="0"/>
          <a:lstStyle/>
          <a:p>
            <a:endParaRPr/>
          </a:p>
        </p:txBody>
      </p:sp>
      <p:sp>
        <p:nvSpPr>
          <p:cNvPr id="28" name="PlaceHolder 3"/>
          <p:cNvSpPr>
            <a:spLocks noGrp="1"/>
          </p:cNvSpPr>
          <p:nvPr>
            <p:ph type="body"/>
          </p:nvPr>
        </p:nvSpPr>
        <p:spPr>
          <a:xfrm>
            <a:off x="352440" y="3613680"/>
            <a:ext cx="8410320" cy="250812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353880" y="0"/>
            <a:ext cx="8412120" cy="731160"/>
          </a:xfrm>
          <a:prstGeom prst="rect">
            <a:avLst/>
          </a:prstGeom>
        </p:spPr>
        <p:txBody>
          <a:bodyPr lIns="0" tIns="0" rIns="0" bIns="0" anchor="ctr"/>
          <a:lstStyle/>
          <a:p>
            <a:endParaRPr/>
          </a:p>
        </p:txBody>
      </p:sp>
      <p:sp>
        <p:nvSpPr>
          <p:cNvPr id="30" name="PlaceHolder 2"/>
          <p:cNvSpPr>
            <a:spLocks noGrp="1"/>
          </p:cNvSpPr>
          <p:nvPr>
            <p:ph type="body"/>
          </p:nvPr>
        </p:nvSpPr>
        <p:spPr>
          <a:xfrm>
            <a:off x="352440" y="866880"/>
            <a:ext cx="4104000" cy="2508120"/>
          </a:xfrm>
          <a:prstGeom prst="rect">
            <a:avLst/>
          </a:prstGeom>
        </p:spPr>
        <p:txBody>
          <a:bodyPr lIns="0" tIns="0" rIns="0" bIns="0"/>
          <a:lstStyle/>
          <a:p>
            <a:endParaRPr/>
          </a:p>
        </p:txBody>
      </p:sp>
      <p:sp>
        <p:nvSpPr>
          <p:cNvPr id="31" name="PlaceHolder 3"/>
          <p:cNvSpPr>
            <a:spLocks noGrp="1"/>
          </p:cNvSpPr>
          <p:nvPr>
            <p:ph type="body"/>
          </p:nvPr>
        </p:nvSpPr>
        <p:spPr>
          <a:xfrm>
            <a:off x="4662000" y="866880"/>
            <a:ext cx="4104000" cy="2508120"/>
          </a:xfrm>
          <a:prstGeom prst="rect">
            <a:avLst/>
          </a:prstGeom>
        </p:spPr>
        <p:txBody>
          <a:bodyPr lIns="0" tIns="0" rIns="0" bIns="0"/>
          <a:lstStyle/>
          <a:p>
            <a:endParaRPr/>
          </a:p>
        </p:txBody>
      </p:sp>
      <p:sp>
        <p:nvSpPr>
          <p:cNvPr id="32" name="PlaceHolder 4"/>
          <p:cNvSpPr>
            <a:spLocks noGrp="1"/>
          </p:cNvSpPr>
          <p:nvPr>
            <p:ph type="body"/>
          </p:nvPr>
        </p:nvSpPr>
        <p:spPr>
          <a:xfrm>
            <a:off x="4662000" y="3613680"/>
            <a:ext cx="4104000" cy="2508120"/>
          </a:xfrm>
          <a:prstGeom prst="rect">
            <a:avLst/>
          </a:prstGeom>
        </p:spPr>
        <p:txBody>
          <a:bodyPr lIns="0" tIns="0" rIns="0" bIns="0"/>
          <a:lstStyle/>
          <a:p>
            <a:endParaRPr/>
          </a:p>
        </p:txBody>
      </p:sp>
      <p:sp>
        <p:nvSpPr>
          <p:cNvPr id="33" name="PlaceHolder 5"/>
          <p:cNvSpPr>
            <a:spLocks noGrp="1"/>
          </p:cNvSpPr>
          <p:nvPr>
            <p:ph type="body"/>
          </p:nvPr>
        </p:nvSpPr>
        <p:spPr>
          <a:xfrm>
            <a:off x="352440" y="3613680"/>
            <a:ext cx="4104000" cy="250812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353880" y="0"/>
            <a:ext cx="8412120" cy="731160"/>
          </a:xfrm>
          <a:prstGeom prst="rect">
            <a:avLst/>
          </a:prstGeom>
        </p:spPr>
        <p:txBody>
          <a:bodyPr lIns="0" tIns="0" rIns="0" bIns="0" anchor="ctr"/>
          <a:lstStyle/>
          <a:p>
            <a:endParaRPr/>
          </a:p>
        </p:txBody>
      </p:sp>
      <p:sp>
        <p:nvSpPr>
          <p:cNvPr id="35" name="PlaceHolder 2"/>
          <p:cNvSpPr>
            <a:spLocks noGrp="1"/>
          </p:cNvSpPr>
          <p:nvPr>
            <p:ph type="body"/>
          </p:nvPr>
        </p:nvSpPr>
        <p:spPr>
          <a:xfrm>
            <a:off x="352440" y="866880"/>
            <a:ext cx="8410320" cy="5258880"/>
          </a:xfrm>
          <a:prstGeom prst="rect">
            <a:avLst/>
          </a:prstGeom>
        </p:spPr>
        <p:txBody>
          <a:bodyPr lIns="0" tIns="0" rIns="0" bIns="0"/>
          <a:lstStyle/>
          <a:p>
            <a:endParaRPr/>
          </a:p>
        </p:txBody>
      </p:sp>
      <p:sp>
        <p:nvSpPr>
          <p:cNvPr id="36" name="PlaceHolder 3"/>
          <p:cNvSpPr>
            <a:spLocks noGrp="1"/>
          </p:cNvSpPr>
          <p:nvPr>
            <p:ph type="body"/>
          </p:nvPr>
        </p:nvSpPr>
        <p:spPr>
          <a:xfrm>
            <a:off x="352440" y="866880"/>
            <a:ext cx="8410320" cy="5258880"/>
          </a:xfrm>
          <a:prstGeom prst="rect">
            <a:avLst/>
          </a:prstGeom>
        </p:spPr>
        <p:txBody>
          <a:bodyPr lIns="0" tIns="0" rIns="0" bIns="0"/>
          <a:lstStyle/>
          <a:p>
            <a:endParaRPr/>
          </a:p>
        </p:txBody>
      </p:sp>
      <p:pic>
        <p:nvPicPr>
          <p:cNvPr id="37" name="Picture 36"/>
          <p:cNvPicPr/>
          <p:nvPr/>
        </p:nvPicPr>
        <p:blipFill>
          <a:blip r:embed="rId2"/>
          <a:stretch/>
        </p:blipFill>
        <p:spPr>
          <a:xfrm>
            <a:off x="1262160" y="866880"/>
            <a:ext cx="6590880" cy="5258880"/>
          </a:xfrm>
          <a:prstGeom prst="rect">
            <a:avLst/>
          </a:prstGeom>
          <a:ln>
            <a:noFill/>
          </a:ln>
        </p:spPr>
      </p:pic>
      <p:pic>
        <p:nvPicPr>
          <p:cNvPr id="38" name="Picture 37"/>
          <p:cNvPicPr/>
          <p:nvPr/>
        </p:nvPicPr>
        <p:blipFill>
          <a:blip r:embed="rId2"/>
          <a:stretch/>
        </p:blipFill>
        <p:spPr>
          <a:xfrm>
            <a:off x="1262160" y="866880"/>
            <a:ext cx="6590880" cy="525888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353880" y="0"/>
            <a:ext cx="8412120" cy="731160"/>
          </a:xfrm>
          <a:prstGeom prst="rect">
            <a:avLst/>
          </a:prstGeom>
        </p:spPr>
        <p:txBody>
          <a:bodyPr lIns="0" tIns="0" rIns="0" bIns="0" anchor="ctr"/>
          <a:lstStyle/>
          <a:p>
            <a:endParaRPr/>
          </a:p>
        </p:txBody>
      </p:sp>
      <p:sp>
        <p:nvSpPr>
          <p:cNvPr id="6" name="PlaceHolder 2"/>
          <p:cNvSpPr>
            <a:spLocks noGrp="1"/>
          </p:cNvSpPr>
          <p:nvPr>
            <p:ph type="subTitle"/>
          </p:nvPr>
        </p:nvSpPr>
        <p:spPr>
          <a:xfrm>
            <a:off x="352440" y="866880"/>
            <a:ext cx="8410320" cy="5258880"/>
          </a:xfrm>
          <a:prstGeom prst="rect">
            <a:avLst/>
          </a:prstGeom>
        </p:spPr>
        <p:txBody>
          <a:bodyPr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353880" y="0"/>
            <a:ext cx="8412120" cy="731160"/>
          </a:xfrm>
          <a:prstGeom prst="rect">
            <a:avLst/>
          </a:prstGeom>
        </p:spPr>
        <p:txBody>
          <a:bodyPr lIns="0" tIns="0" rIns="0" bIns="0" anchor="ctr"/>
          <a:lstStyle/>
          <a:p>
            <a:endParaRPr/>
          </a:p>
        </p:txBody>
      </p:sp>
      <p:sp>
        <p:nvSpPr>
          <p:cNvPr id="8" name="PlaceHolder 2"/>
          <p:cNvSpPr>
            <a:spLocks noGrp="1"/>
          </p:cNvSpPr>
          <p:nvPr>
            <p:ph type="body"/>
          </p:nvPr>
        </p:nvSpPr>
        <p:spPr>
          <a:xfrm>
            <a:off x="352440" y="866880"/>
            <a:ext cx="8410320" cy="525888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353880" y="0"/>
            <a:ext cx="8412120" cy="731160"/>
          </a:xfrm>
          <a:prstGeom prst="rect">
            <a:avLst/>
          </a:prstGeom>
        </p:spPr>
        <p:txBody>
          <a:bodyPr lIns="0" tIns="0" rIns="0" bIns="0" anchor="ctr"/>
          <a:lstStyle/>
          <a:p>
            <a:endParaRPr/>
          </a:p>
        </p:txBody>
      </p:sp>
      <p:sp>
        <p:nvSpPr>
          <p:cNvPr id="10" name="PlaceHolder 2"/>
          <p:cNvSpPr>
            <a:spLocks noGrp="1"/>
          </p:cNvSpPr>
          <p:nvPr>
            <p:ph type="body"/>
          </p:nvPr>
        </p:nvSpPr>
        <p:spPr>
          <a:xfrm>
            <a:off x="352440" y="866880"/>
            <a:ext cx="4104000" cy="5258880"/>
          </a:xfrm>
          <a:prstGeom prst="rect">
            <a:avLst/>
          </a:prstGeom>
        </p:spPr>
        <p:txBody>
          <a:bodyPr lIns="0" tIns="0" rIns="0" bIns="0"/>
          <a:lstStyle/>
          <a:p>
            <a:endParaRPr/>
          </a:p>
        </p:txBody>
      </p:sp>
      <p:sp>
        <p:nvSpPr>
          <p:cNvPr id="11" name="PlaceHolder 3"/>
          <p:cNvSpPr>
            <a:spLocks noGrp="1"/>
          </p:cNvSpPr>
          <p:nvPr>
            <p:ph type="body"/>
          </p:nvPr>
        </p:nvSpPr>
        <p:spPr>
          <a:xfrm>
            <a:off x="4662000" y="866880"/>
            <a:ext cx="4104000" cy="525888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353880" y="0"/>
            <a:ext cx="8412120" cy="731160"/>
          </a:xfrm>
          <a:prstGeom prst="rect">
            <a:avLst/>
          </a:prstGeom>
        </p:spPr>
        <p:txBody>
          <a:bodyPr lIns="0" tIns="0" rIns="0" bIns="0" anchor="ct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353880" y="0"/>
            <a:ext cx="8412120" cy="339048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353880" y="0"/>
            <a:ext cx="8412120" cy="731160"/>
          </a:xfrm>
          <a:prstGeom prst="rect">
            <a:avLst/>
          </a:prstGeom>
        </p:spPr>
        <p:txBody>
          <a:bodyPr lIns="0" tIns="0" rIns="0" bIns="0" anchor="ctr"/>
          <a:lstStyle/>
          <a:p>
            <a:endParaRPr/>
          </a:p>
        </p:txBody>
      </p:sp>
      <p:sp>
        <p:nvSpPr>
          <p:cNvPr id="15" name="PlaceHolder 2"/>
          <p:cNvSpPr>
            <a:spLocks noGrp="1"/>
          </p:cNvSpPr>
          <p:nvPr>
            <p:ph type="body"/>
          </p:nvPr>
        </p:nvSpPr>
        <p:spPr>
          <a:xfrm>
            <a:off x="352440" y="866880"/>
            <a:ext cx="4104000" cy="2508120"/>
          </a:xfrm>
          <a:prstGeom prst="rect">
            <a:avLst/>
          </a:prstGeom>
        </p:spPr>
        <p:txBody>
          <a:bodyPr lIns="0" tIns="0" rIns="0" bIns="0"/>
          <a:lstStyle/>
          <a:p>
            <a:endParaRPr/>
          </a:p>
        </p:txBody>
      </p:sp>
      <p:sp>
        <p:nvSpPr>
          <p:cNvPr id="16" name="PlaceHolder 3"/>
          <p:cNvSpPr>
            <a:spLocks noGrp="1"/>
          </p:cNvSpPr>
          <p:nvPr>
            <p:ph type="body"/>
          </p:nvPr>
        </p:nvSpPr>
        <p:spPr>
          <a:xfrm>
            <a:off x="352440" y="3613680"/>
            <a:ext cx="4104000" cy="2508120"/>
          </a:xfrm>
          <a:prstGeom prst="rect">
            <a:avLst/>
          </a:prstGeom>
        </p:spPr>
        <p:txBody>
          <a:bodyPr lIns="0" tIns="0" rIns="0" bIns="0"/>
          <a:lstStyle/>
          <a:p>
            <a:endParaRPr/>
          </a:p>
        </p:txBody>
      </p:sp>
      <p:sp>
        <p:nvSpPr>
          <p:cNvPr id="17" name="PlaceHolder 4"/>
          <p:cNvSpPr>
            <a:spLocks noGrp="1"/>
          </p:cNvSpPr>
          <p:nvPr>
            <p:ph type="body"/>
          </p:nvPr>
        </p:nvSpPr>
        <p:spPr>
          <a:xfrm>
            <a:off x="4662000" y="866880"/>
            <a:ext cx="4104000" cy="525888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353880" y="0"/>
            <a:ext cx="8412120" cy="731160"/>
          </a:xfrm>
          <a:prstGeom prst="rect">
            <a:avLst/>
          </a:prstGeom>
        </p:spPr>
        <p:txBody>
          <a:bodyPr lIns="0" tIns="0" rIns="0" bIns="0" anchor="ctr"/>
          <a:lstStyle/>
          <a:p>
            <a:endParaRPr/>
          </a:p>
        </p:txBody>
      </p:sp>
      <p:sp>
        <p:nvSpPr>
          <p:cNvPr id="19" name="PlaceHolder 2"/>
          <p:cNvSpPr>
            <a:spLocks noGrp="1"/>
          </p:cNvSpPr>
          <p:nvPr>
            <p:ph type="body"/>
          </p:nvPr>
        </p:nvSpPr>
        <p:spPr>
          <a:xfrm>
            <a:off x="352440" y="866880"/>
            <a:ext cx="4104000" cy="5258880"/>
          </a:xfrm>
          <a:prstGeom prst="rect">
            <a:avLst/>
          </a:prstGeom>
        </p:spPr>
        <p:txBody>
          <a:bodyPr lIns="0" tIns="0" rIns="0" bIns="0"/>
          <a:lstStyle/>
          <a:p>
            <a:endParaRPr/>
          </a:p>
        </p:txBody>
      </p:sp>
      <p:sp>
        <p:nvSpPr>
          <p:cNvPr id="20" name="PlaceHolder 3"/>
          <p:cNvSpPr>
            <a:spLocks noGrp="1"/>
          </p:cNvSpPr>
          <p:nvPr>
            <p:ph type="body"/>
          </p:nvPr>
        </p:nvSpPr>
        <p:spPr>
          <a:xfrm>
            <a:off x="4662000" y="866880"/>
            <a:ext cx="4104000" cy="2508120"/>
          </a:xfrm>
          <a:prstGeom prst="rect">
            <a:avLst/>
          </a:prstGeom>
        </p:spPr>
        <p:txBody>
          <a:bodyPr lIns="0" tIns="0" rIns="0" bIns="0"/>
          <a:lstStyle/>
          <a:p>
            <a:endParaRPr/>
          </a:p>
        </p:txBody>
      </p:sp>
      <p:sp>
        <p:nvSpPr>
          <p:cNvPr id="21" name="PlaceHolder 4"/>
          <p:cNvSpPr>
            <a:spLocks noGrp="1"/>
          </p:cNvSpPr>
          <p:nvPr>
            <p:ph type="body"/>
          </p:nvPr>
        </p:nvSpPr>
        <p:spPr>
          <a:xfrm>
            <a:off x="4662000" y="3613680"/>
            <a:ext cx="4104000" cy="250812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353880" y="0"/>
            <a:ext cx="8412120" cy="731160"/>
          </a:xfrm>
          <a:prstGeom prst="rect">
            <a:avLst/>
          </a:prstGeom>
        </p:spPr>
        <p:txBody>
          <a:bodyPr lIns="0" tIns="0" rIns="0" bIns="0" anchor="ctr"/>
          <a:lstStyle/>
          <a:p>
            <a:endParaRPr/>
          </a:p>
        </p:txBody>
      </p:sp>
      <p:sp>
        <p:nvSpPr>
          <p:cNvPr id="23" name="PlaceHolder 2"/>
          <p:cNvSpPr>
            <a:spLocks noGrp="1"/>
          </p:cNvSpPr>
          <p:nvPr>
            <p:ph type="body"/>
          </p:nvPr>
        </p:nvSpPr>
        <p:spPr>
          <a:xfrm>
            <a:off x="352440" y="866880"/>
            <a:ext cx="4104000" cy="2508120"/>
          </a:xfrm>
          <a:prstGeom prst="rect">
            <a:avLst/>
          </a:prstGeom>
        </p:spPr>
        <p:txBody>
          <a:bodyPr lIns="0" tIns="0" rIns="0" bIns="0"/>
          <a:lstStyle/>
          <a:p>
            <a:endParaRPr/>
          </a:p>
        </p:txBody>
      </p:sp>
      <p:sp>
        <p:nvSpPr>
          <p:cNvPr id="24" name="PlaceHolder 3"/>
          <p:cNvSpPr>
            <a:spLocks noGrp="1"/>
          </p:cNvSpPr>
          <p:nvPr>
            <p:ph type="body"/>
          </p:nvPr>
        </p:nvSpPr>
        <p:spPr>
          <a:xfrm>
            <a:off x="4662000" y="866880"/>
            <a:ext cx="4104000" cy="2508120"/>
          </a:xfrm>
          <a:prstGeom prst="rect">
            <a:avLst/>
          </a:prstGeom>
        </p:spPr>
        <p:txBody>
          <a:bodyPr lIns="0" tIns="0" rIns="0" bIns="0"/>
          <a:lstStyle/>
          <a:p>
            <a:endParaRPr/>
          </a:p>
        </p:txBody>
      </p:sp>
      <p:sp>
        <p:nvSpPr>
          <p:cNvPr id="25" name="PlaceHolder 4"/>
          <p:cNvSpPr>
            <a:spLocks noGrp="1"/>
          </p:cNvSpPr>
          <p:nvPr>
            <p:ph type="body"/>
          </p:nvPr>
        </p:nvSpPr>
        <p:spPr>
          <a:xfrm>
            <a:off x="352440" y="3613680"/>
            <a:ext cx="8410320" cy="250812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pic>
        <p:nvPicPr>
          <p:cNvPr id="5" name="Picture 9"/>
          <p:cNvPicPr/>
          <p:nvPr/>
        </p:nvPicPr>
        <p:blipFill>
          <a:blip r:embed="rId15"/>
          <a:stretch/>
        </p:blipFill>
        <p:spPr>
          <a:xfrm>
            <a:off x="457200" y="6354720"/>
            <a:ext cx="2437920" cy="407520"/>
          </a:xfrm>
          <a:prstGeom prst="rect">
            <a:avLst/>
          </a:prstGeom>
          <a:ln w="9360">
            <a:noFill/>
          </a:ln>
        </p:spPr>
      </p:pic>
      <p:sp>
        <p:nvSpPr>
          <p:cNvPr id="6" name="PlaceHolder 1"/>
          <p:cNvSpPr>
            <a:spLocks noGrp="1"/>
          </p:cNvSpPr>
          <p:nvPr>
            <p:ph type="body"/>
          </p:nvPr>
        </p:nvSpPr>
        <p:spPr>
          <a:xfrm>
            <a:off x="352440" y="866880"/>
            <a:ext cx="8410320" cy="5258880"/>
          </a:xfrm>
          <a:prstGeom prst="rect">
            <a:avLst/>
          </a:prstGeom>
        </p:spPr>
        <p:txBody>
          <a:bodyPr lIns="91080" rIns="91080"/>
          <a:lstStyle/>
          <a:p>
            <a:pPr>
              <a:buSzPct val="45000"/>
              <a:buFont typeface="StarSymbol"/>
              <a:buChar char=""/>
            </a:pPr>
            <a:r>
              <a:rPr lang="en-US" sz="2400" b="1" strike="noStrike">
                <a:solidFill>
                  <a:srgbClr val="106636"/>
                </a:solidFill>
                <a:latin typeface="Arial"/>
              </a:rPr>
              <a:t>Click to edit the outline text format</a:t>
            </a:r>
            <a:endParaRPr/>
          </a:p>
          <a:p>
            <a:pPr lvl="1">
              <a:buSzPct val="75000"/>
              <a:buFont typeface="StarSymbol"/>
              <a:buChar char=""/>
            </a:pPr>
            <a:r>
              <a:rPr lang="en-US" sz="2400" b="1" strike="noStrike">
                <a:solidFill>
                  <a:srgbClr val="106636"/>
                </a:solidFill>
                <a:latin typeface="Arial"/>
              </a:rPr>
              <a:t>Second Outline Level</a:t>
            </a:r>
            <a:endParaRPr/>
          </a:p>
          <a:p>
            <a:pPr lvl="2">
              <a:buSzPct val="45000"/>
              <a:buFont typeface="StarSymbol"/>
              <a:buChar char=""/>
            </a:pPr>
            <a:r>
              <a:rPr lang="en-US" sz="2400" b="1" strike="noStrike">
                <a:solidFill>
                  <a:srgbClr val="106636"/>
                </a:solidFill>
                <a:latin typeface="Arial"/>
              </a:rPr>
              <a:t>Third Outline Level</a:t>
            </a:r>
            <a:endParaRPr/>
          </a:p>
          <a:p>
            <a:pPr lvl="3">
              <a:buSzPct val="75000"/>
              <a:buFont typeface="StarSymbol"/>
              <a:buChar char=""/>
            </a:pPr>
            <a:r>
              <a:rPr lang="en-US" sz="2400" b="1" strike="noStrike">
                <a:solidFill>
                  <a:srgbClr val="106636"/>
                </a:solidFill>
                <a:latin typeface="Arial"/>
              </a:rPr>
              <a:t>Fourth Outline Level</a:t>
            </a:r>
            <a:endParaRPr/>
          </a:p>
          <a:p>
            <a:pPr lvl="4">
              <a:buSzPct val="45000"/>
              <a:buFont typeface="StarSymbol"/>
              <a:buChar char=""/>
            </a:pPr>
            <a:r>
              <a:rPr lang="en-US" sz="2400" b="1" strike="noStrike">
                <a:solidFill>
                  <a:srgbClr val="106636"/>
                </a:solidFill>
                <a:latin typeface="Arial"/>
              </a:rPr>
              <a:t>Fifth Outline Level</a:t>
            </a:r>
            <a:endParaRPr/>
          </a:p>
          <a:p>
            <a:pPr lvl="5">
              <a:buSzPct val="45000"/>
              <a:buFont typeface="StarSymbol"/>
              <a:buChar char=""/>
            </a:pPr>
            <a:r>
              <a:rPr lang="en-US" sz="2400" b="1" strike="noStrike">
                <a:solidFill>
                  <a:srgbClr val="106636"/>
                </a:solidFill>
                <a:latin typeface="Arial"/>
              </a:rPr>
              <a:t>Sixth Outline Level</a:t>
            </a:r>
            <a:endParaRPr/>
          </a:p>
          <a:p>
            <a:pPr>
              <a:lnSpc>
                <a:spcPct val="100000"/>
              </a:lnSpc>
              <a:buFont typeface="Arial"/>
              <a:buChar char="•"/>
            </a:pPr>
            <a:r>
              <a:rPr lang="en-US" sz="2400" b="1" strike="noStrike">
                <a:solidFill>
                  <a:srgbClr val="106636"/>
                </a:solidFill>
                <a:latin typeface="Arial"/>
              </a:rPr>
              <a:t>Seventh Outline LevelClick to edit Master text styles</a:t>
            </a:r>
            <a:endParaRPr/>
          </a:p>
          <a:p>
            <a:pPr lvl="1">
              <a:lnSpc>
                <a:spcPct val="100000"/>
              </a:lnSpc>
              <a:buFont typeface="Arial"/>
              <a:buChar char="–"/>
            </a:pPr>
            <a:r>
              <a:rPr lang="en-US" sz="2200" strike="noStrike">
                <a:solidFill>
                  <a:srgbClr val="404040"/>
                </a:solidFill>
                <a:latin typeface="Arial"/>
              </a:rPr>
              <a:t>Second level</a:t>
            </a:r>
            <a:endParaRPr/>
          </a:p>
          <a:p>
            <a:pPr lvl="2">
              <a:lnSpc>
                <a:spcPct val="100000"/>
              </a:lnSpc>
              <a:buFont typeface="Arial"/>
              <a:buChar char="•"/>
            </a:pPr>
            <a:r>
              <a:rPr lang="en-US" sz="2000" strike="noStrike">
                <a:solidFill>
                  <a:srgbClr val="000000"/>
                </a:solidFill>
                <a:latin typeface="Arial"/>
              </a:rPr>
              <a:t>Third level</a:t>
            </a:r>
            <a:endParaRPr/>
          </a:p>
          <a:p>
            <a:pPr lvl="3">
              <a:lnSpc>
                <a:spcPct val="100000"/>
              </a:lnSpc>
              <a:buFont typeface="Arial"/>
              <a:buChar char="–"/>
            </a:pPr>
            <a:r>
              <a:rPr lang="en-US" sz="2000" strike="noStrike">
                <a:solidFill>
                  <a:srgbClr val="000000"/>
                </a:solidFill>
                <a:latin typeface="Arial"/>
              </a:rPr>
              <a:t>Fourth level</a:t>
            </a:r>
            <a:endParaRPr/>
          </a:p>
          <a:p>
            <a:pPr lvl="4">
              <a:lnSpc>
                <a:spcPct val="100000"/>
              </a:lnSpc>
              <a:buFont typeface="Arial"/>
              <a:buChar char="»"/>
            </a:pPr>
            <a:r>
              <a:rPr lang="en-US" sz="2000" strike="noStrike">
                <a:solidFill>
                  <a:srgbClr val="000000"/>
                </a:solidFill>
                <a:latin typeface="Arial"/>
              </a:rPr>
              <a:t>Fifth level</a:t>
            </a:r>
            <a:endParaRPr/>
          </a:p>
        </p:txBody>
      </p:sp>
      <p:sp>
        <p:nvSpPr>
          <p:cNvPr id="2" name="PlaceHolder 2"/>
          <p:cNvSpPr>
            <a:spLocks noGrp="1"/>
          </p:cNvSpPr>
          <p:nvPr>
            <p:ph type="title"/>
          </p:nvPr>
        </p:nvSpPr>
        <p:spPr>
          <a:xfrm>
            <a:off x="353880" y="0"/>
            <a:ext cx="8412120" cy="731160"/>
          </a:xfrm>
          <a:prstGeom prst="rect">
            <a:avLst/>
          </a:prstGeom>
        </p:spPr>
        <p:txBody>
          <a:bodyPr lIns="91080" rIns="91080" anchor="ctr"/>
          <a:lstStyle/>
          <a:p>
            <a:pPr algn="ctr">
              <a:lnSpc>
                <a:spcPct val="100000"/>
              </a:lnSpc>
            </a:pPr>
            <a:r>
              <a:rPr lang="en-US" sz="2600" b="1" strike="noStrike">
                <a:solidFill>
                  <a:srgbClr val="106636"/>
                </a:solidFill>
                <a:latin typeface="Arial"/>
              </a:rPr>
              <a:t>Click to edit Master title style</a:t>
            </a:r>
            <a:endParaRPr/>
          </a:p>
        </p:txBody>
      </p:sp>
      <p:sp>
        <p:nvSpPr>
          <p:cNvPr id="3" name="PlaceHolder 3"/>
          <p:cNvSpPr>
            <a:spLocks noGrp="1"/>
          </p:cNvSpPr>
          <p:nvPr>
            <p:ph type="ftr"/>
          </p:nvPr>
        </p:nvSpPr>
        <p:spPr>
          <a:xfrm>
            <a:off x="3200400" y="6356520"/>
            <a:ext cx="5257440" cy="364680"/>
          </a:xfrm>
          <a:prstGeom prst="rect">
            <a:avLst/>
          </a:prstGeom>
        </p:spPr>
        <p:txBody>
          <a:bodyPr/>
          <a:lstStyle/>
          <a:p>
            <a:endParaRPr/>
          </a:p>
        </p:txBody>
      </p:sp>
      <p:sp>
        <p:nvSpPr>
          <p:cNvPr id="4" name="PlaceHolder 4"/>
          <p:cNvSpPr>
            <a:spLocks noGrp="1"/>
          </p:cNvSpPr>
          <p:nvPr>
            <p:ph type="sldNum"/>
          </p:nvPr>
        </p:nvSpPr>
        <p:spPr>
          <a:xfrm>
            <a:off x="8381880" y="6351480"/>
            <a:ext cx="456840" cy="364680"/>
          </a:xfrm>
          <a:prstGeom prst="rect">
            <a:avLst/>
          </a:prstGeom>
        </p:spPr>
        <p:txBody>
          <a:bodyPr lIns="91080" rIns="91080" anchor="ctr"/>
          <a:lstStyle/>
          <a:p>
            <a:pPr algn="ctr">
              <a:lnSpc>
                <a:spcPct val="100000"/>
              </a:lnSpc>
            </a:pPr>
            <a:fld id="{646E1C22-D5D7-4445-80C9-EAE55E4FF3D1}" type="slidenum">
              <a:rPr lang="en-US" sz="1200" strike="noStrike">
                <a:solidFill>
                  <a:srgbClr val="106636"/>
                </a:solidFill>
                <a:latin typeface="Arial"/>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0"/>
            <a:ext cx="9144000" cy="73152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dirty="0"/>
              <a:t>Click to edit Master title style</a:t>
            </a:r>
          </a:p>
        </p:txBody>
      </p:sp>
      <p:sp>
        <p:nvSpPr>
          <p:cNvPr id="2051"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9" tIns="45587" rIns="91169" bIns="45587"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fld id="{0706B74A-FC86-4F43-83EB-56E873241F13}" type="slidenum">
              <a:rPr lang="en-US"/>
              <a:pPr>
                <a:defRPr/>
              </a:pPr>
              <a:t>‹#›</a:t>
            </a:fld>
            <a:endParaRPr lang="en-US" dirty="0"/>
          </a:p>
        </p:txBody>
      </p:sp>
      <p:pic>
        <p:nvPicPr>
          <p:cNvPr id="2053" name="Picture 9" descr="horizontal-logo-green-text.jpg"/>
          <p:cNvPicPr>
            <a:picLocks noChangeAspect="1"/>
          </p:cNvPicPr>
          <p:nvPr/>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spTree>
    <p:extLst>
      <p:ext uri="{BB962C8B-B14F-4D97-AF65-F5344CB8AC3E}">
        <p14:creationId xmlns:p14="http://schemas.microsoft.com/office/powerpoint/2010/main" val="1058960385"/>
      </p:ext>
    </p:extLst>
  </p:cSld>
  <p:clrMap bg1="lt1" tx1="dk1" bg2="lt2" tx2="dk2" accent1="accent1" accent2="accent2" accent3="accent3" accent4="accent4" accent5="accent5" accent6="accent6" hlink="hlink" folHlink="folHlink"/>
  <p:hf hdr="0" dt="0"/>
  <p:txStyles>
    <p:titleStyle>
      <a:lvl1pPr algn="ctr" rtl="0" eaLnBrk="1" fontAlgn="base" hangingPunct="1">
        <a:spcBef>
          <a:spcPct val="0"/>
        </a:spcBef>
        <a:spcAft>
          <a:spcPct val="0"/>
        </a:spcAft>
        <a:defRPr sz="2600" b="1"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0"/>
            <a:ext cx="9144000" cy="73152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dirty="0"/>
              <a:t>Click to edit Master title style</a:t>
            </a:r>
          </a:p>
        </p:txBody>
      </p:sp>
      <p:sp>
        <p:nvSpPr>
          <p:cNvPr id="2051"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9" tIns="45587" rIns="91169" bIns="45587"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fld id="{0706B74A-FC86-4F43-83EB-56E873241F13}" type="slidenum">
              <a:rPr lang="en-US"/>
              <a:pPr>
                <a:defRPr/>
              </a:pPr>
              <a:t>‹#›</a:t>
            </a:fld>
            <a:endParaRPr lang="en-US" dirty="0"/>
          </a:p>
        </p:txBody>
      </p:sp>
      <p:pic>
        <p:nvPicPr>
          <p:cNvPr id="2053" name="Picture 9" descr="horizontal-logo-green-text.jpg"/>
          <p:cNvPicPr>
            <a:picLocks noChangeAspect="1"/>
          </p:cNvPicPr>
          <p:nvPr/>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spTree>
    <p:extLst>
      <p:ext uri="{BB962C8B-B14F-4D97-AF65-F5344CB8AC3E}">
        <p14:creationId xmlns:p14="http://schemas.microsoft.com/office/powerpoint/2010/main" val="331779128"/>
      </p:ext>
    </p:extLst>
  </p:cSld>
  <p:clrMap bg1="lt1" tx1="dk1" bg2="lt2" tx2="dk2" accent1="accent1" accent2="accent2" accent3="accent3" accent4="accent4" accent5="accent5" accent6="accent6" hlink="hlink" folHlink="folHlink"/>
  <p:hf hdr="0" dt="0"/>
  <p:txStyles>
    <p:titleStyle>
      <a:lvl1pPr algn="ctr" rtl="0" eaLnBrk="1" fontAlgn="base" hangingPunct="1">
        <a:spcBef>
          <a:spcPct val="0"/>
        </a:spcBef>
        <a:spcAft>
          <a:spcPct val="0"/>
        </a:spcAft>
        <a:defRPr sz="2600" b="1"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Shape 4"/>
          <p:cNvSpPr txBox="1"/>
          <p:nvPr/>
        </p:nvSpPr>
        <p:spPr>
          <a:xfrm>
            <a:off x="71854" y="781852"/>
            <a:ext cx="5969254" cy="3053311"/>
          </a:xfrm>
          <a:prstGeom prst="rect">
            <a:avLst/>
          </a:prstGeom>
          <a:noFill/>
          <a:ln>
            <a:noFill/>
          </a:ln>
        </p:spPr>
        <p:txBody>
          <a:bodyPr lIns="91080" rIns="91080"/>
          <a:lstStyle/>
          <a:p>
            <a:pPr marL="228600" lvl="0" indent="-228600" fontAlgn="base">
              <a:spcAft>
                <a:spcPts val="200"/>
              </a:spcAft>
            </a:pPr>
            <a:r>
              <a:rPr lang="en-US" sz="2000" b="1" dirty="0">
                <a:solidFill>
                  <a:srgbClr val="146737"/>
                </a:solidFill>
                <a:latin typeface="Arial" pitchFamily="34" charset="0"/>
                <a:cs typeface="Arial" pitchFamily="34" charset="0"/>
              </a:rPr>
              <a:t>Scientific Achievement</a:t>
            </a:r>
          </a:p>
          <a:p>
            <a:pPr marL="230188" lvl="2" fontAlgn="base">
              <a:spcAft>
                <a:spcPts val="400"/>
              </a:spcAft>
            </a:pPr>
            <a:r>
              <a:rPr lang="en-US" b="1" dirty="0">
                <a:latin typeface="Calibri"/>
                <a:cs typeface="Arial" pitchFamily="34" charset="0"/>
              </a:rPr>
              <a:t>Spectroscopy at the Advanced Light Source and theoretical calculations at the Molecular Foundry revealed the intrinsic spectroscopic signature of lithium metal and explained the origin of previous contradictory reports.</a:t>
            </a:r>
            <a:r>
              <a:rPr lang="en-US" sz="200" b="1" dirty="0">
                <a:latin typeface="Calibri"/>
                <a:cs typeface="Arial" pitchFamily="34" charset="0"/>
              </a:rPr>
              <a:t> </a:t>
            </a:r>
          </a:p>
          <a:p>
            <a:pPr marL="14288" lvl="2" fontAlgn="base">
              <a:spcAft>
                <a:spcPts val="400"/>
              </a:spcAft>
            </a:pPr>
            <a:r>
              <a:rPr lang="en-US" sz="2000" b="1" dirty="0">
                <a:solidFill>
                  <a:srgbClr val="146737"/>
                </a:solidFill>
                <a:latin typeface="Arial" pitchFamily="34" charset="0"/>
                <a:cs typeface="Arial" pitchFamily="34" charset="0"/>
              </a:rPr>
              <a:t>Significance and Impact</a:t>
            </a:r>
          </a:p>
          <a:p>
            <a:pPr marL="228600" lvl="1" fontAlgn="base">
              <a:spcAft>
                <a:spcPts val="400"/>
              </a:spcAft>
            </a:pPr>
            <a:r>
              <a:rPr lang="en-US" b="1" dirty="0">
                <a:latin typeface="Calibri"/>
                <a:cs typeface="Arial" pitchFamily="34" charset="0"/>
              </a:rPr>
              <a:t>The findings provide a benchmark for further studies of lithium compounds towards the development of batteries with higher capacity and energy density.</a:t>
            </a:r>
          </a:p>
        </p:txBody>
      </p:sp>
      <p:sp>
        <p:nvSpPr>
          <p:cNvPr id="44" name="TextShape 1"/>
          <p:cNvSpPr txBox="1"/>
          <p:nvPr/>
        </p:nvSpPr>
        <p:spPr>
          <a:xfrm>
            <a:off x="0" y="0"/>
            <a:ext cx="9143640" cy="731160"/>
          </a:xfrm>
          <a:prstGeom prst="rect">
            <a:avLst/>
          </a:prstGeom>
          <a:noFill/>
          <a:ln w="9360">
            <a:noFill/>
          </a:ln>
        </p:spPr>
        <p:txBody>
          <a:bodyPr lIns="91080" rIns="91080" anchor="ctr"/>
          <a:lstStyle/>
          <a:p>
            <a:pPr algn="ctr">
              <a:lnSpc>
                <a:spcPct val="100000"/>
              </a:lnSpc>
            </a:pPr>
            <a:r>
              <a:rPr lang="en-US" sz="2400" b="1" dirty="0">
                <a:solidFill>
                  <a:srgbClr val="106636"/>
                </a:solidFill>
              </a:rPr>
              <a:t>Revealing Lithium Metal’s Electronic Structure</a:t>
            </a:r>
          </a:p>
        </p:txBody>
      </p:sp>
      <p:sp>
        <p:nvSpPr>
          <p:cNvPr id="45" name="CustomShape 2"/>
          <p:cNvSpPr/>
          <p:nvPr/>
        </p:nvSpPr>
        <p:spPr>
          <a:xfrm>
            <a:off x="198424" y="5421122"/>
            <a:ext cx="8746794" cy="66739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200" dirty="0">
                <a:solidFill>
                  <a:srgbClr val="106636"/>
                </a:solidFill>
                <a:latin typeface="Calibri"/>
              </a:rPr>
              <a:t>Publication about this research: S. </a:t>
            </a:r>
            <a:r>
              <a:rPr lang="en-US" sz="1200" dirty="0" err="1">
                <a:solidFill>
                  <a:srgbClr val="106636"/>
                </a:solidFill>
                <a:latin typeface="Calibri"/>
              </a:rPr>
              <a:t>Roychoudhury</a:t>
            </a:r>
            <a:r>
              <a:rPr lang="en-US" sz="1200" dirty="0">
                <a:solidFill>
                  <a:srgbClr val="106636"/>
                </a:solidFill>
                <a:latin typeface="Calibri"/>
              </a:rPr>
              <a:t>, Z. </a:t>
            </a:r>
            <a:r>
              <a:rPr lang="en-US" sz="1200" dirty="0" err="1">
                <a:solidFill>
                  <a:srgbClr val="106636"/>
                </a:solidFill>
                <a:latin typeface="Calibri"/>
              </a:rPr>
              <a:t>Zhuo</a:t>
            </a:r>
            <a:r>
              <a:rPr lang="en-US" sz="1200" dirty="0">
                <a:solidFill>
                  <a:srgbClr val="106636"/>
                </a:solidFill>
                <a:latin typeface="Calibri"/>
              </a:rPr>
              <a:t>, R. </a:t>
            </a:r>
            <a:r>
              <a:rPr lang="en-US" sz="1200" dirty="0" err="1">
                <a:solidFill>
                  <a:srgbClr val="106636"/>
                </a:solidFill>
                <a:latin typeface="Calibri"/>
              </a:rPr>
              <a:t>Qiao</a:t>
            </a:r>
            <a:r>
              <a:rPr lang="en-US" sz="1200" dirty="0">
                <a:solidFill>
                  <a:srgbClr val="106636"/>
                </a:solidFill>
                <a:latin typeface="Calibri"/>
              </a:rPr>
              <a:t>, L. Wan, Y. Liang, F. Pan, Y.-D. Chuang, D. Prendergast, and W. Yang, “Controlled experiments and optimized theory of absorption spectra of Li metal and salts,”</a:t>
            </a:r>
            <a:r>
              <a:rPr lang="en-US" sz="1200" i="1" dirty="0">
                <a:solidFill>
                  <a:srgbClr val="106636"/>
                </a:solidFill>
                <a:latin typeface="Calibri"/>
              </a:rPr>
              <a:t> ACS Appl. Mater. Interfaces</a:t>
            </a:r>
            <a:r>
              <a:rPr lang="en-US" sz="1200" dirty="0">
                <a:solidFill>
                  <a:srgbClr val="106636"/>
                </a:solidFill>
                <a:latin typeface="Calibri"/>
              </a:rPr>
              <a:t> </a:t>
            </a:r>
            <a:r>
              <a:rPr lang="en-US" sz="1200" b="1" dirty="0">
                <a:solidFill>
                  <a:srgbClr val="106636"/>
                </a:solidFill>
                <a:latin typeface="Calibri"/>
              </a:rPr>
              <a:t>13</a:t>
            </a:r>
            <a:r>
              <a:rPr lang="en-US" sz="1200" dirty="0">
                <a:solidFill>
                  <a:srgbClr val="106636"/>
                </a:solidFill>
                <a:latin typeface="Calibri"/>
              </a:rPr>
              <a:t>, 45488 (2021). Work was performed at Lawrence Berkeley National Laboratory, ALS Beamline 4.0.3. Operation of the ALS is supported by the U.S. Department of Energy, Office of Science, Basic Energy Sciences program.</a:t>
            </a:r>
          </a:p>
        </p:txBody>
      </p:sp>
      <p:pic>
        <p:nvPicPr>
          <p:cNvPr id="10" name="Picture 9" descr="0000_2016_ALS_Primary_Multiblue_SIgnature_RGB_ELCTRONIC.png"/>
          <p:cNvPicPr>
            <a:picLocks noChangeAspect="1"/>
          </p:cNvPicPr>
          <p:nvPr/>
        </p:nvPicPr>
        <p:blipFill rotWithShape="1">
          <a:blip r:embed="rId3" cstate="print">
            <a:extLst>
              <a:ext uri="{28A0092B-C50C-407E-A947-70E740481C1C}">
                <a14:useLocalDpi xmlns:a14="http://schemas.microsoft.com/office/drawing/2010/main" val="0"/>
              </a:ext>
            </a:extLst>
          </a:blip>
          <a:srcRect l="12152" t="15559" r="11253" b="17272"/>
          <a:stretch/>
        </p:blipFill>
        <p:spPr>
          <a:xfrm>
            <a:off x="8060264" y="6298711"/>
            <a:ext cx="791633" cy="532830"/>
          </a:xfrm>
          <a:prstGeom prst="rect">
            <a:avLst/>
          </a:prstGeom>
        </p:spPr>
      </p:pic>
      <p:pic>
        <p:nvPicPr>
          <p:cNvPr id="5" name="Picture 4">
            <a:extLst>
              <a:ext uri="{FF2B5EF4-FFF2-40B4-BE49-F238E27FC236}">
                <a16:creationId xmlns:a16="http://schemas.microsoft.com/office/drawing/2014/main" id="{346816C6-B999-0841-84ED-AFEE4C249B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7581" y="6307214"/>
            <a:ext cx="349423" cy="453599"/>
          </a:xfrm>
          <a:prstGeom prst="rect">
            <a:avLst/>
          </a:prstGeom>
        </p:spPr>
      </p:pic>
      <p:sp>
        <p:nvSpPr>
          <p:cNvPr id="17" name="TextShape 4">
            <a:extLst>
              <a:ext uri="{FF2B5EF4-FFF2-40B4-BE49-F238E27FC236}">
                <a16:creationId xmlns:a16="http://schemas.microsoft.com/office/drawing/2014/main" id="{AB3C0440-B65F-7543-8252-C815CB942223}"/>
              </a:ext>
            </a:extLst>
          </p:cNvPr>
          <p:cNvSpPr txBox="1"/>
          <p:nvPr/>
        </p:nvSpPr>
        <p:spPr>
          <a:xfrm>
            <a:off x="71853" y="3494793"/>
            <a:ext cx="6041728" cy="1646289"/>
          </a:xfrm>
          <a:prstGeom prst="rect">
            <a:avLst/>
          </a:prstGeom>
          <a:noFill/>
          <a:ln>
            <a:noFill/>
          </a:ln>
        </p:spPr>
        <p:txBody>
          <a:bodyPr lIns="91080" rIns="91080"/>
          <a:lstStyle/>
          <a:p>
            <a:pPr>
              <a:lnSpc>
                <a:spcPct val="100000"/>
              </a:lnSpc>
              <a:spcAft>
                <a:spcPts val="200"/>
              </a:spcAft>
            </a:pPr>
            <a:r>
              <a:rPr lang="en-US" sz="2000" b="1" dirty="0">
                <a:solidFill>
                  <a:srgbClr val="146737"/>
                </a:solidFill>
                <a:latin typeface="Arial" pitchFamily="34" charset="0"/>
                <a:cs typeface="Arial" pitchFamily="34" charset="0"/>
              </a:rPr>
              <a:t>Research Details</a:t>
            </a:r>
            <a:endParaRPr lang="en-US" sz="2800" dirty="0"/>
          </a:p>
          <a:p>
            <a:pPr marL="215900" indent="-215900">
              <a:buFont typeface="Lucida Grande"/>
              <a:buChar char="−"/>
              <a:defRPr/>
            </a:pPr>
            <a:r>
              <a:rPr lang="en-US" sz="1600" dirty="0">
                <a:latin typeface="Calibri" charset="0"/>
              </a:rPr>
              <a:t>Lithium K-edge soft x-ray absorption spectroscopy performed on an in-situ-prepared sample in ultra-high vacuum revealed a strong peak at 55.6 eV not recorded in previous studies due to degradation.</a:t>
            </a:r>
          </a:p>
          <a:p>
            <a:pPr marL="215900" indent="-215900">
              <a:buFont typeface="Lucida Grande"/>
              <a:buChar char="−"/>
              <a:defRPr/>
            </a:pPr>
            <a:r>
              <a:rPr lang="en-US" sz="1600" dirty="0">
                <a:latin typeface="Calibri" charset="0"/>
              </a:rPr>
              <a:t>A newly developed computational treatment replicated the peak after accounting for the many-body response of all valence electrons to the core excitation.</a:t>
            </a:r>
            <a:endParaRPr lang="en-US" sz="1600" dirty="0">
              <a:solidFill>
                <a:srgbClr val="C00000"/>
              </a:solidFill>
              <a:latin typeface="Calibri" charset="0"/>
            </a:endParaRPr>
          </a:p>
          <a:p>
            <a:pPr marL="215900" indent="-215900">
              <a:buFont typeface="Lucida Grande"/>
              <a:buChar char="−"/>
              <a:defRPr/>
            </a:pPr>
            <a:endParaRPr lang="en-US" sz="1600" dirty="0">
              <a:latin typeface="Calibri" charset="0"/>
            </a:endParaRPr>
          </a:p>
        </p:txBody>
      </p:sp>
      <p:sp>
        <p:nvSpPr>
          <p:cNvPr id="24" name="CustomShape 5">
            <a:extLst>
              <a:ext uri="{FF2B5EF4-FFF2-40B4-BE49-F238E27FC236}">
                <a16:creationId xmlns:a16="http://schemas.microsoft.com/office/drawing/2014/main" id="{739087E2-EB2B-BB45-B6F8-0BEF140A38C4}"/>
              </a:ext>
            </a:extLst>
          </p:cNvPr>
          <p:cNvSpPr/>
          <p:nvPr/>
        </p:nvSpPr>
        <p:spPr>
          <a:xfrm>
            <a:off x="6086363" y="3538545"/>
            <a:ext cx="2955878" cy="99667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200" dirty="0">
                <a:solidFill>
                  <a:srgbClr val="000000"/>
                </a:solidFill>
                <a:latin typeface="Calibri"/>
                <a:cs typeface="Calibri"/>
              </a:rPr>
              <a:t>Left: Spectral evolution of a freshly cleaved Li metal surface every 10 min. in ultra-high vacuum. Features from Li</a:t>
            </a:r>
            <a:r>
              <a:rPr lang="en-US" sz="1200" baseline="-25000" dirty="0">
                <a:solidFill>
                  <a:srgbClr val="000000"/>
                </a:solidFill>
                <a:latin typeface="Calibri"/>
                <a:cs typeface="Calibri"/>
              </a:rPr>
              <a:t>2</a:t>
            </a:r>
            <a:r>
              <a:rPr lang="en-US" sz="1200" dirty="0">
                <a:solidFill>
                  <a:srgbClr val="000000"/>
                </a:solidFill>
                <a:latin typeface="Calibri"/>
                <a:cs typeface="Calibri"/>
              </a:rPr>
              <a:t>O emerge after only 20 min. and dominate the degraded spectral line shape. Right: K-edge soft x-ray absorption spectra of Li metal surfaces prepared in situ by cleaving (red) and evaporation (blue). Fresh Li metal shows a strong peak at 55.6 eV that has not been observed before.</a:t>
            </a:r>
            <a:endParaRPr lang="en-US" sz="1200" dirty="0">
              <a:latin typeface="Calibri"/>
              <a:cs typeface="Calibri"/>
            </a:endParaRPr>
          </a:p>
        </p:txBody>
      </p:sp>
      <p:pic>
        <p:nvPicPr>
          <p:cNvPr id="1030" name="Picture 6" descr="Lawrence Livermore National Laboratory (LLNL) - Livermore Graduate Scholar  Program (LGSP) | PhD Graduate Education at Northeastern University">
            <a:extLst>
              <a:ext uri="{FF2B5EF4-FFF2-40B4-BE49-F238E27FC236}">
                <a16:creationId xmlns:a16="http://schemas.microsoft.com/office/drawing/2014/main" id="{14330875-9AE0-A243-AA0C-993B30189A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8512" y="6361872"/>
            <a:ext cx="972701" cy="37449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olecular Foundry">
            <a:extLst>
              <a:ext uri="{FF2B5EF4-FFF2-40B4-BE49-F238E27FC236}">
                <a16:creationId xmlns:a16="http://schemas.microsoft.com/office/drawing/2014/main" id="{2270CF8A-65D0-C847-9587-7A6BF1B3609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37454" y="6199546"/>
            <a:ext cx="1462320" cy="7311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eking University - Wikipedia">
            <a:extLst>
              <a:ext uri="{FF2B5EF4-FFF2-40B4-BE49-F238E27FC236}">
                <a16:creationId xmlns:a16="http://schemas.microsoft.com/office/drawing/2014/main" id="{9E40F033-84EF-2945-A7D7-FB7A8391EBC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52637" y="6322318"/>
            <a:ext cx="453599" cy="4535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4C7B7BD-6444-734F-B0CE-956823089E3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41107" y="765846"/>
            <a:ext cx="3067209" cy="2763571"/>
          </a:xfrm>
          <a:prstGeom prst="rect">
            <a:avLst/>
          </a:prstGeom>
        </p:spPr>
      </p:pic>
    </p:spTree>
    <p:extLst>
      <p:ext uri="{BB962C8B-B14F-4D97-AF65-F5344CB8AC3E}">
        <p14:creationId xmlns:p14="http://schemas.microsoft.com/office/powerpoint/2010/main" val="12321747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5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106636"/>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EB7C7AA1-EA66-384C-8728-2CC293138E0C}" vid="{7C4A2123-EDC2-164A-8262-2F37D80514B4}"/>
    </a:ext>
  </a:extLst>
</a:theme>
</file>

<file path=ppt/theme/theme3.xml><?xml version="1.0" encoding="utf-8"?>
<a:theme xmlns:a="http://schemas.openxmlformats.org/drawingml/2006/main" name="16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106636"/>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EB7C7AA1-EA66-384C-8728-2CC293138E0C}" vid="{7C4A2123-EDC2-164A-8262-2F37D80514B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Theme3</Template>
  <TotalTime>37264</TotalTime>
  <Words>663</Words>
  <Application>Microsoft Macintosh PowerPoint</Application>
  <PresentationFormat>On-screen Show (4:3)</PresentationFormat>
  <Paragraphs>23</Paragraphs>
  <Slides>1</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Calibri</vt:lpstr>
      <vt:lpstr>Lucida Grande</vt:lpstr>
      <vt:lpstr>StarSymbol</vt:lpstr>
      <vt:lpstr>Times New Roman</vt:lpstr>
      <vt:lpstr>Office Theme</vt:lpstr>
      <vt:lpstr>15_Office Theme</vt:lpstr>
      <vt:lpstr>16_Office Theme</vt:lpstr>
      <vt:lpstr>PowerPoint Presentation</vt:lpstr>
    </vt:vector>
  </TitlesOfParts>
  <Company>US Department of Energy (SC)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helpdesk</dc:creator>
  <cp:lastModifiedBy>Lori Tamura</cp:lastModifiedBy>
  <cp:revision>1662</cp:revision>
  <cp:lastPrinted>2021-05-21T01:29:15Z</cp:lastPrinted>
  <dcterms:created xsi:type="dcterms:W3CDTF">2010-12-15T20:48:04Z</dcterms:created>
  <dcterms:modified xsi:type="dcterms:W3CDTF">2022-01-27T01:20:29Z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Company">
    <vt:lpwstr>US Department of Energy (SC)</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1</vt:i4>
  </property>
  <property fmtid="{D5CDD505-2E9C-101B-9397-08002B2CF9AE}" pid="9" name="PresentationFormat">
    <vt:lpwstr>화면 슬라이드 쇼(4:3)</vt:lpwstr>
  </property>
  <property fmtid="{D5CDD505-2E9C-101B-9397-08002B2CF9AE}" pid="10" name="ScaleCrop">
    <vt:bool>false</vt:bool>
  </property>
  <property fmtid="{D5CDD505-2E9C-101B-9397-08002B2CF9AE}" pid="11" name="ShareDoc">
    <vt:bool>false</vt:bool>
  </property>
  <property fmtid="{D5CDD505-2E9C-101B-9397-08002B2CF9AE}" pid="12" name="Slides">
    <vt:i4>1</vt:i4>
  </property>
</Properties>
</file>