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89859" autoAdjust="0"/>
  </p:normalViewPr>
  <p:slideViewPr>
    <p:cSldViewPr snapToGrid="0">
      <p:cViewPr varScale="1">
        <p:scale>
          <a:sx n="106" d="100"/>
          <a:sy n="106" d="100"/>
        </p:scale>
        <p:origin x="1592" y="176"/>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1176"/>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5/15/22</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5/15/22</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D0D0D"/>
                </a:solidFill>
                <a:effectLst/>
                <a:uLnTx/>
                <a:uFillTx/>
                <a:latin typeface="Arial"/>
                <a:ea typeface="+mn-ea"/>
                <a:cs typeface="Arial"/>
              </a:rPr>
              <a:t>Transition-metal dichalcogenides (TMDs) are materials characterized by atomically thin, weakly bonded layers. The basic TMD building block—a monolayer—consists of a course of transition-metal atoms sandwiched between two sheets of chalcogen atoms (sulfur, selenium, or tellurium). For almost a decade, these “2D” materials have been studied extensively for their novel electronic properties and because TMD monolayers can be easily stripped (“exfoliated”) from bulk crystals using just adhesive tape. More on point, the periodic table offers 20 to 30 transition-metal options in addition to the three chalcogens—a veritable smorgasbord of combinations to try in search of desirable material properties. Within the TMD family, iridium ditelluride (IrTe2) is ideally suited for the systematic study of competing factors that can affect a material’s electronic properties. In this work, researchers synthesized bilayer and monolayer IrTe2 samples and characterized their atomic and electronic structures using scanning tunneling microscopy/spectroscopy and angle-resolved photoemission spectroscopy.</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kumimoji="0" lang="en-US" sz="1200" b="0" i="0" u="none" strike="noStrike" kern="1200" cap="none" spc="0" normalizeH="0" baseline="0" noProof="0" dirty="0" err="1">
                <a:ln>
                  <a:noFill/>
                </a:ln>
                <a:solidFill>
                  <a:prstClr val="black"/>
                </a:solidFill>
                <a:effectLst/>
                <a:uLnTx/>
                <a:uFillTx/>
                <a:latin typeface="Arial"/>
                <a:ea typeface="+mn-ea"/>
                <a:cs typeface="Arial"/>
              </a:rPr>
              <a:t>J.W</a:t>
            </a:r>
            <a:r>
              <a:rPr kumimoji="0" lang="en-US" sz="1200" b="0" i="0" u="none" strike="noStrike" kern="1200" cap="none" spc="0" normalizeH="0" baseline="0" noProof="0" dirty="0">
                <a:ln>
                  <a:noFill/>
                </a:ln>
                <a:solidFill>
                  <a:prstClr val="black"/>
                </a:solidFill>
                <a:effectLst/>
                <a:uLnTx/>
                <a:uFillTx/>
                <a:latin typeface="Arial"/>
                <a:ea typeface="+mn-ea"/>
                <a:cs typeface="Arial"/>
              </a:rPr>
              <a:t>. Hwang (ALS; Pusan National University, South Korea; and SLAC National Accelerator Laboratory), K. Kim (Korea Atomic Energy Research Institute), C. Zhang and </a:t>
            </a:r>
            <a:r>
              <a:rPr kumimoji="0" lang="en-US" sz="1200" b="0" i="0" u="none" strike="noStrike" kern="1200" cap="none" spc="0" normalizeH="0" baseline="0" noProof="0" dirty="0" err="1">
                <a:ln>
                  <a:noFill/>
                </a:ln>
                <a:solidFill>
                  <a:prstClr val="black"/>
                </a:solidFill>
                <a:effectLst/>
                <a:uLnTx/>
                <a:uFillTx/>
                <a:latin typeface="Arial"/>
                <a:ea typeface="+mn-ea"/>
                <a:cs typeface="Arial"/>
              </a:rPr>
              <a:t>M.F</a:t>
            </a:r>
            <a:r>
              <a:rPr kumimoji="0" lang="en-US" sz="1200" b="0" i="0" u="none" strike="noStrike" kern="1200" cap="none" spc="0" normalizeH="0" baseline="0" noProof="0" dirty="0">
                <a:ln>
                  <a:noFill/>
                </a:ln>
                <a:solidFill>
                  <a:prstClr val="black"/>
                </a:solidFill>
                <a:effectLst/>
                <a:uLnTx/>
                <a:uFillTx/>
                <a:latin typeface="Arial"/>
                <a:ea typeface="+mn-ea"/>
                <a:cs typeface="Arial"/>
              </a:rPr>
              <a:t>. </a:t>
            </a:r>
            <a:r>
              <a:rPr kumimoji="0" lang="en-US" sz="1200" b="0" i="0" u="none" strike="noStrike" kern="1200" cap="none" spc="0" normalizeH="0" baseline="0" noProof="0" dirty="0" err="1">
                <a:ln>
                  <a:noFill/>
                </a:ln>
                <a:solidFill>
                  <a:prstClr val="black"/>
                </a:solidFill>
                <a:effectLst/>
                <a:uLnTx/>
                <a:uFillTx/>
                <a:latin typeface="Arial"/>
                <a:ea typeface="+mn-ea"/>
                <a:cs typeface="Arial"/>
              </a:rPr>
              <a:t>Crommie</a:t>
            </a:r>
            <a:r>
              <a:rPr kumimoji="0" lang="en-US" sz="1200" b="0" i="0" u="none" strike="noStrike" kern="1200" cap="none" spc="0" normalizeH="0" baseline="0" noProof="0" dirty="0">
                <a:ln>
                  <a:noFill/>
                </a:ln>
                <a:solidFill>
                  <a:prstClr val="black"/>
                </a:solidFill>
                <a:effectLst/>
                <a:uLnTx/>
                <a:uFillTx/>
                <a:latin typeface="Arial"/>
                <a:ea typeface="+mn-ea"/>
                <a:cs typeface="Arial"/>
              </a:rPr>
              <a:t> (UC Berkeley, Berkeley Lab, and </a:t>
            </a:r>
            <a:r>
              <a:rPr kumimoji="0" lang="en-US" sz="1200" b="0" i="0" u="none" strike="noStrike" kern="1200" cap="none" spc="0" normalizeH="0" baseline="0" noProof="0" dirty="0" err="1">
                <a:ln>
                  <a:noFill/>
                </a:ln>
                <a:solidFill>
                  <a:prstClr val="black"/>
                </a:solidFill>
                <a:effectLst/>
                <a:uLnTx/>
                <a:uFillTx/>
                <a:latin typeface="Arial"/>
                <a:ea typeface="+mn-ea"/>
                <a:cs typeface="Arial"/>
              </a:rPr>
              <a:t>Kavli</a:t>
            </a:r>
            <a:r>
              <a:rPr kumimoji="0" lang="en-US" sz="1200" b="0" i="0" u="none" strike="noStrike" kern="1200" cap="none" spc="0" normalizeH="0" baseline="0" noProof="0" dirty="0">
                <a:ln>
                  <a:noFill/>
                </a:ln>
                <a:solidFill>
                  <a:prstClr val="black"/>
                </a:solidFill>
                <a:effectLst/>
                <a:uLnTx/>
                <a:uFillTx/>
                <a:latin typeface="Arial"/>
                <a:ea typeface="+mn-ea"/>
                <a:cs typeface="Arial"/>
              </a:rPr>
              <a:t> Energy </a:t>
            </a:r>
            <a:r>
              <a:rPr kumimoji="0" lang="en-US" sz="1200" b="0" i="0" u="none" strike="noStrike" kern="1200" cap="none" spc="0" normalizeH="0" baseline="0" noProof="0" dirty="0" err="1">
                <a:ln>
                  <a:noFill/>
                </a:ln>
                <a:solidFill>
                  <a:prstClr val="black"/>
                </a:solidFill>
                <a:effectLst/>
                <a:uLnTx/>
                <a:uFillTx/>
                <a:latin typeface="Arial"/>
                <a:ea typeface="+mn-ea"/>
                <a:cs typeface="Arial"/>
              </a:rPr>
              <a:t>NanoScience</a:t>
            </a:r>
            <a:r>
              <a:rPr kumimoji="0" lang="en-US" sz="1200" b="0" i="0" u="none" strike="noStrike" kern="1200" cap="none" spc="0" normalizeH="0" baseline="0" noProof="0" dirty="0">
                <a:ln>
                  <a:noFill/>
                </a:ln>
                <a:solidFill>
                  <a:prstClr val="black"/>
                </a:solidFill>
                <a:effectLst/>
                <a:uLnTx/>
                <a:uFillTx/>
                <a:latin typeface="Arial"/>
                <a:ea typeface="+mn-ea"/>
                <a:cs typeface="Arial"/>
              </a:rPr>
              <a:t> Institute), T. Zhu and C. </a:t>
            </a:r>
            <a:r>
              <a:rPr kumimoji="0" lang="en-US" sz="1200" b="0" i="0" u="none" strike="noStrike" kern="1200" cap="none" spc="0" normalizeH="0" baseline="0" noProof="0" dirty="0" err="1">
                <a:ln>
                  <a:noFill/>
                </a:ln>
                <a:solidFill>
                  <a:prstClr val="black"/>
                </a:solidFill>
                <a:effectLst/>
                <a:uLnTx/>
                <a:uFillTx/>
                <a:latin typeface="Arial"/>
                <a:ea typeface="+mn-ea"/>
                <a:cs typeface="Arial"/>
              </a:rPr>
              <a:t>Herbig</a:t>
            </a:r>
            <a:r>
              <a:rPr kumimoji="0" lang="en-US" sz="1200" b="0" i="0" u="none" strike="noStrike" kern="1200" cap="none" spc="0" normalizeH="0" baseline="0" noProof="0" dirty="0">
                <a:ln>
                  <a:noFill/>
                </a:ln>
                <a:solidFill>
                  <a:prstClr val="black"/>
                </a:solidFill>
                <a:effectLst/>
                <a:uLnTx/>
                <a:uFillTx/>
                <a:latin typeface="Arial"/>
                <a:ea typeface="+mn-ea"/>
                <a:cs typeface="Arial"/>
              </a:rPr>
              <a:t> (UC Berkeley and Berkeley Lab), S. Kim (Kyungpook National University, South Korea), B. Kim (</a:t>
            </a:r>
            <a:r>
              <a:rPr kumimoji="0" lang="en-US" sz="1200" b="0" i="0" u="none" strike="noStrike" kern="1200" cap="none" spc="0" normalizeH="0" baseline="0" noProof="0" dirty="0" err="1">
                <a:ln>
                  <a:noFill/>
                </a:ln>
                <a:solidFill>
                  <a:prstClr val="black"/>
                </a:solidFill>
                <a:effectLst/>
                <a:uLnTx/>
                <a:uFillTx/>
                <a:latin typeface="Arial"/>
                <a:ea typeface="+mn-ea"/>
                <a:cs typeface="Arial"/>
              </a:rPr>
              <a:t>Kunsan</a:t>
            </a:r>
            <a:r>
              <a:rPr kumimoji="0" lang="en-US" sz="1200" b="0" i="0" u="none" strike="noStrike" kern="1200" cap="none" spc="0" normalizeH="0" baseline="0" noProof="0" dirty="0">
                <a:ln>
                  <a:noFill/>
                </a:ln>
                <a:solidFill>
                  <a:prstClr val="black"/>
                </a:solidFill>
                <a:effectLst/>
                <a:uLnTx/>
                <a:uFillTx/>
                <a:latin typeface="Arial"/>
                <a:ea typeface="+mn-ea"/>
                <a:cs typeface="Arial"/>
              </a:rPr>
              <a:t> National University, South Korea), Y. Zhong (ALS, SLAC National Accelerator Laboratory, and Stanford University), M. Salah (ALS and Suez University, Egypt), M.M. El-</a:t>
            </a:r>
            <a:r>
              <a:rPr kumimoji="0" lang="en-US" sz="1200" b="0" i="0" u="none" strike="noStrike" kern="1200" cap="none" spc="0" normalizeH="0" baseline="0" noProof="0" dirty="0" err="1">
                <a:ln>
                  <a:noFill/>
                </a:ln>
                <a:solidFill>
                  <a:prstClr val="black"/>
                </a:solidFill>
                <a:effectLst/>
                <a:uLnTx/>
                <a:uFillTx/>
                <a:latin typeface="Arial"/>
                <a:ea typeface="+mn-ea"/>
                <a:cs typeface="Arial"/>
              </a:rPr>
              <a:t>Desoky</a:t>
            </a:r>
            <a:r>
              <a:rPr kumimoji="0" lang="en-US" sz="1200" b="0" i="0" u="none" strike="noStrike" kern="1200" cap="none" spc="0" normalizeH="0" baseline="0" noProof="0" dirty="0">
                <a:ln>
                  <a:noFill/>
                </a:ln>
                <a:solidFill>
                  <a:prstClr val="black"/>
                </a:solidFill>
                <a:effectLst/>
                <a:uLnTx/>
                <a:uFillTx/>
                <a:latin typeface="Arial"/>
                <a:ea typeface="+mn-ea"/>
                <a:cs typeface="Arial"/>
              </a:rPr>
              <a:t> (Suez University, Egypt), C. Hwang (Pusan National University, South Korea), Z.-X. Shen (SLAC National Accelerator Laboratory and Stanford University), and S.-K. Mo (ALS).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U.S. Department of Energy, Office of Science, Basic Energy Sciences program (DOE BES); National Research Foundation of Korea; Ministry of Higher Education of Egypt; and Korea Atomic Energy Institute. Operation of the ALS is supported by DOE BES.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a:t>
            </a:r>
            <a:r>
              <a:rPr kumimoji="0" lang="en-US" sz="1200" b="0" i="0" u="none" strike="noStrike" kern="1200" cap="none" spc="0" normalizeH="0" baseline="0" noProof="0">
                <a:ln>
                  <a:noFill/>
                </a:ln>
                <a:solidFill>
                  <a:srgbClr val="106636"/>
                </a:solidFill>
                <a:effectLst/>
                <a:uLnTx/>
                <a:uFillTx/>
                <a:latin typeface="+mn-lt"/>
                <a:ea typeface="+mn-ea"/>
                <a:cs typeface="+mn-cs"/>
              </a:rPr>
              <a:t>: https://als.lbl.gov/a-novel-insulating-state-emerges-in-a-2d-material/</a:t>
            </a: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70C236E-8F0F-A347-876B-C9DF77C08010}"/>
              </a:ext>
            </a:extLst>
          </p:cNvPr>
          <p:cNvSpPr txBox="1">
            <a:spLocks/>
          </p:cNvSpPr>
          <p:nvPr/>
        </p:nvSpPr>
        <p:spPr>
          <a:xfrm>
            <a:off x="55960"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pPr fontAlgn="auto">
              <a:spcAft>
                <a:spcPts val="0"/>
              </a:spcAft>
            </a:pPr>
            <a:r>
              <a:rPr lang="en-US" dirty="0"/>
              <a:t>A Novel Insulating State Emerges in a 2D Material</a:t>
            </a:r>
            <a:endParaRPr lang="en-US" baseline="-25000" dirty="0"/>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 y="4924192"/>
            <a:ext cx="4121427" cy="1200329"/>
          </a:xfrm>
          <a:prstGeom prst="rect">
            <a:avLst/>
          </a:prstGeom>
          <a:noFill/>
        </p:spPr>
        <p:txBody>
          <a:bodyPr wrap="square">
            <a:spAutoFit/>
          </a:bodyPr>
          <a:lstStyle/>
          <a:p>
            <a:pPr fontAlgn="auto">
              <a:spcBef>
                <a:spcPts val="600"/>
              </a:spcBef>
              <a:spcAft>
                <a:spcPts val="0"/>
              </a:spcAft>
            </a:pPr>
            <a:r>
              <a:rPr lang="en-US" sz="1200" dirty="0" err="1">
                <a:solidFill>
                  <a:srgbClr val="0F6636"/>
                </a:solidFill>
                <a:latin typeface="Arial" panose="020B0604020202020204" pitchFamily="34" charset="0"/>
                <a:cs typeface="Arial" panose="020B0604020202020204" pitchFamily="34" charset="0"/>
              </a:rPr>
              <a:t>J.W</a:t>
            </a:r>
            <a:r>
              <a:rPr lang="en-US" sz="1200" dirty="0">
                <a:solidFill>
                  <a:srgbClr val="0F6636"/>
                </a:solidFill>
                <a:latin typeface="Arial" panose="020B0604020202020204" pitchFamily="34" charset="0"/>
                <a:cs typeface="Arial" panose="020B0604020202020204" pitchFamily="34" charset="0"/>
              </a:rPr>
              <a:t>. Hwang, K. Kim, C. Zhang, T. Zhu, C. </a:t>
            </a:r>
            <a:r>
              <a:rPr lang="en-US" sz="1200" dirty="0" err="1">
                <a:solidFill>
                  <a:srgbClr val="0F6636"/>
                </a:solidFill>
                <a:latin typeface="Arial" panose="020B0604020202020204" pitchFamily="34" charset="0"/>
                <a:cs typeface="Arial" panose="020B0604020202020204" pitchFamily="34" charset="0"/>
              </a:rPr>
              <a:t>Herbig</a:t>
            </a:r>
            <a:r>
              <a:rPr lang="en-US" sz="1200" dirty="0">
                <a:solidFill>
                  <a:srgbClr val="0F6636"/>
                </a:solidFill>
                <a:latin typeface="Arial" panose="020B0604020202020204" pitchFamily="34" charset="0"/>
                <a:cs typeface="Arial" panose="020B0604020202020204" pitchFamily="34" charset="0"/>
              </a:rPr>
              <a:t>, S. Kim, B. Kim, Y. Zhong, M. Salah, M.M. El-</a:t>
            </a:r>
            <a:r>
              <a:rPr lang="en-US" sz="1200" dirty="0" err="1">
                <a:solidFill>
                  <a:srgbClr val="0F6636"/>
                </a:solidFill>
                <a:latin typeface="Arial" panose="020B0604020202020204" pitchFamily="34" charset="0"/>
                <a:cs typeface="Arial" panose="020B0604020202020204" pitchFamily="34" charset="0"/>
              </a:rPr>
              <a:t>Desoky</a:t>
            </a:r>
            <a:r>
              <a:rPr lang="en-US" sz="1200" dirty="0">
                <a:solidFill>
                  <a:srgbClr val="0F6636"/>
                </a:solidFill>
                <a:latin typeface="Arial" panose="020B0604020202020204" pitchFamily="34" charset="0"/>
                <a:cs typeface="Arial" panose="020B0604020202020204" pitchFamily="34" charset="0"/>
              </a:rPr>
              <a:t>, C. Hwang, Z.-X. Shen, </a:t>
            </a:r>
            <a:r>
              <a:rPr lang="en-US" sz="1200" dirty="0" err="1">
                <a:solidFill>
                  <a:srgbClr val="0F6636"/>
                </a:solidFill>
                <a:latin typeface="Arial" panose="020B0604020202020204" pitchFamily="34" charset="0"/>
                <a:cs typeface="Arial" panose="020B0604020202020204" pitchFamily="34" charset="0"/>
              </a:rPr>
              <a:t>M.F</a:t>
            </a:r>
            <a:r>
              <a:rPr lang="en-US" sz="1200" dirty="0">
                <a:solidFill>
                  <a:srgbClr val="0F6636"/>
                </a:solidFill>
                <a:latin typeface="Arial" panose="020B0604020202020204" pitchFamily="34" charset="0"/>
                <a:cs typeface="Arial" panose="020B0604020202020204" pitchFamily="34" charset="0"/>
              </a:rPr>
              <a:t>. </a:t>
            </a:r>
            <a:r>
              <a:rPr lang="en-US" sz="1200" dirty="0" err="1">
                <a:solidFill>
                  <a:srgbClr val="0F6636"/>
                </a:solidFill>
                <a:latin typeface="Arial" panose="020B0604020202020204" pitchFamily="34" charset="0"/>
                <a:cs typeface="Arial" panose="020B0604020202020204" pitchFamily="34" charset="0"/>
              </a:rPr>
              <a:t>Crommie</a:t>
            </a:r>
            <a:r>
              <a:rPr lang="en-US" sz="1200" dirty="0">
                <a:solidFill>
                  <a:srgbClr val="0F6636"/>
                </a:solidFill>
                <a:latin typeface="Arial" panose="020B0604020202020204" pitchFamily="34" charset="0"/>
                <a:cs typeface="Arial" panose="020B0604020202020204" pitchFamily="34" charset="0"/>
              </a:rPr>
              <a:t>, and S.-K. Mo, </a:t>
            </a:r>
            <a:r>
              <a:rPr lang="en-US" sz="1200" i="1" dirty="0">
                <a:solidFill>
                  <a:srgbClr val="0F6636"/>
                </a:solidFill>
                <a:latin typeface="Arial" panose="020B0604020202020204" pitchFamily="34" charset="0"/>
                <a:cs typeface="Arial" panose="020B0604020202020204" pitchFamily="34" charset="0"/>
              </a:rPr>
              <a:t>Nat. </a:t>
            </a:r>
            <a:r>
              <a:rPr lang="en-US" sz="1200" i="1" dirty="0" err="1">
                <a:solidFill>
                  <a:srgbClr val="0F6636"/>
                </a:solidFill>
                <a:latin typeface="Arial" panose="020B0604020202020204" pitchFamily="34" charset="0"/>
                <a:cs typeface="Arial" panose="020B0604020202020204" pitchFamily="34" charset="0"/>
              </a:rPr>
              <a:t>Commun</a:t>
            </a:r>
            <a:r>
              <a:rPr lang="en-US" sz="1200" i="1" dirty="0">
                <a:solidFill>
                  <a:srgbClr val="0F6636"/>
                </a:solidFill>
                <a:latin typeface="Arial" panose="020B0604020202020204" pitchFamily="34" charset="0"/>
                <a:cs typeface="Arial" panose="020B0604020202020204" pitchFamily="34" charset="0"/>
              </a:rPr>
              <a:t>.</a:t>
            </a:r>
            <a:r>
              <a:rPr lang="en-US" sz="1200" dirty="0">
                <a:solidFill>
                  <a:srgbClr val="0F6636"/>
                </a:solidFill>
                <a:latin typeface="Arial" panose="020B0604020202020204" pitchFamily="34" charset="0"/>
                <a:cs typeface="Arial" panose="020B0604020202020204" pitchFamily="34" charset="0"/>
              </a:rPr>
              <a:t> </a:t>
            </a:r>
            <a:r>
              <a:rPr lang="en-US" sz="1200" b="1" dirty="0">
                <a:solidFill>
                  <a:srgbClr val="0F6636"/>
                </a:solidFill>
                <a:latin typeface="Arial" panose="020B0604020202020204" pitchFamily="34" charset="0"/>
                <a:cs typeface="Arial" panose="020B0604020202020204" pitchFamily="34" charset="0"/>
              </a:rPr>
              <a:t>13</a:t>
            </a:r>
            <a:r>
              <a:rPr lang="en-US" sz="1200" dirty="0">
                <a:solidFill>
                  <a:srgbClr val="0F6636"/>
                </a:solidFill>
                <a:latin typeface="Arial" panose="020B0604020202020204" pitchFamily="34" charset="0"/>
                <a:cs typeface="Arial" panose="020B0604020202020204" pitchFamily="34" charset="0"/>
              </a:rPr>
              <a:t>, 906 (2022), </a:t>
            </a:r>
            <a:r>
              <a:rPr lang="en-US" sz="1200" dirty="0" err="1">
                <a:solidFill>
                  <a:srgbClr val="0F6636"/>
                </a:solidFill>
                <a:latin typeface="Arial" panose="020B0604020202020204" pitchFamily="34" charset="0"/>
                <a:cs typeface="Arial" panose="020B0604020202020204" pitchFamily="34" charset="0"/>
              </a:rPr>
              <a:t>doi:10.1038</a:t>
            </a:r>
            <a:r>
              <a:rPr lang="en-US" sz="1200" dirty="0">
                <a:solidFill>
                  <a:srgbClr val="0F6636"/>
                </a:solidFill>
                <a:latin typeface="Arial" panose="020B0604020202020204" pitchFamily="34" charset="0"/>
                <a:cs typeface="Arial" panose="020B0604020202020204" pitchFamily="34" charset="0"/>
              </a:rPr>
              <a:t>/</a:t>
            </a:r>
            <a:r>
              <a:rPr lang="en-US" sz="1200" dirty="0" err="1">
                <a:solidFill>
                  <a:srgbClr val="0F6636"/>
                </a:solidFill>
                <a:latin typeface="Arial" panose="020B0604020202020204" pitchFamily="34" charset="0"/>
                <a:cs typeface="Arial" panose="020B0604020202020204" pitchFamily="34" charset="0"/>
              </a:rPr>
              <a:t>s41467</a:t>
            </a:r>
            <a:r>
              <a:rPr lang="en-US" sz="1200" dirty="0">
                <a:solidFill>
                  <a:srgbClr val="0F6636"/>
                </a:solidFill>
                <a:latin typeface="Arial" panose="020B0604020202020204" pitchFamily="34" charset="0"/>
                <a:cs typeface="Arial" panose="020B0604020202020204" pitchFamily="34" charset="0"/>
              </a:rPr>
              <a:t>-022-28542-y. Work was performed at the Advanced Light Source at Lawrence Berkeley National Laboratory.</a:t>
            </a:r>
          </a:p>
        </p:txBody>
      </p:sp>
      <p:sp>
        <p:nvSpPr>
          <p:cNvPr id="25" name="TextBox 24">
            <a:extLst>
              <a:ext uri="{FF2B5EF4-FFF2-40B4-BE49-F238E27FC236}">
                <a16:creationId xmlns:a16="http://schemas.microsoft.com/office/drawing/2014/main" id="{C305734B-C473-4428-A1A0-2D2513B567F5}"/>
              </a:ext>
            </a:extLst>
          </p:cNvPr>
          <p:cNvSpPr txBox="1"/>
          <p:nvPr/>
        </p:nvSpPr>
        <p:spPr>
          <a:xfrm>
            <a:off x="55960" y="3867747"/>
            <a:ext cx="4675065" cy="954107"/>
          </a:xfrm>
          <a:prstGeom prst="rect">
            <a:avLst/>
          </a:prstGeom>
          <a:noFill/>
        </p:spPr>
        <p:txBody>
          <a:bodyPr wrap="square" rtlCol="0">
            <a:spAutoFit/>
          </a:bodyPr>
          <a:lstStyle/>
          <a:p>
            <a:r>
              <a:rPr lang="en-US" sz="1400" dirty="0"/>
              <a:t>ARPES shows that bilayer IrTe</a:t>
            </a:r>
            <a:r>
              <a:rPr lang="en-US" sz="1400" baseline="-25000" dirty="0"/>
              <a:t>2</a:t>
            </a:r>
            <a:r>
              <a:rPr lang="en-US" sz="1400" dirty="0"/>
              <a:t> (left) is metallic (the valence band crosses the Fermi level at </a:t>
            </a:r>
            <a:r>
              <a:rPr lang="en-US" sz="1400" i="1" dirty="0"/>
              <a:t>E</a:t>
            </a:r>
            <a:r>
              <a:rPr lang="en-US" sz="1400" dirty="0"/>
              <a:t> = </a:t>
            </a:r>
            <a:r>
              <a:rPr lang="en-US" sz="1400" i="1" dirty="0"/>
              <a:t>E</a:t>
            </a:r>
            <a:r>
              <a:rPr lang="en-US" sz="1400" baseline="-25000" dirty="0"/>
              <a:t>F</a:t>
            </a:r>
            <a:r>
              <a:rPr lang="en-US" sz="1400" dirty="0"/>
              <a:t>). How-ever, in the monolayer (right), the top of the valence band lies about 0.7 eV below </a:t>
            </a:r>
            <a:r>
              <a:rPr lang="en-US" sz="1400" i="1" dirty="0"/>
              <a:t>E</a:t>
            </a:r>
            <a:r>
              <a:rPr lang="en-US" sz="1400" baseline="-25000" dirty="0"/>
              <a:t>F</a:t>
            </a:r>
            <a:r>
              <a:rPr lang="en-US" sz="1400" dirty="0"/>
              <a:t>.</a:t>
            </a:r>
          </a:p>
        </p:txBody>
      </p:sp>
      <p:pic>
        <p:nvPicPr>
          <p:cNvPr id="15" name="Picture 14" descr="0000_2016_ALS_Primary_Multiblue_SIgnature_RGB_ELCTRONIC.png">
            <a:extLst>
              <a:ext uri="{FF2B5EF4-FFF2-40B4-BE49-F238E27FC236}">
                <a16:creationId xmlns:a16="http://schemas.microsoft.com/office/drawing/2014/main" id="{3D7C9AAE-1E4F-CF48-A50C-F287EF9092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16" name="Picture 15">
            <a:extLst>
              <a:ext uri="{FF2B5EF4-FFF2-40B4-BE49-F238E27FC236}">
                <a16:creationId xmlns:a16="http://schemas.microsoft.com/office/drawing/2014/main" id="{EF6A96AC-DA4E-FB47-A31B-BA614065B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pic>
        <p:nvPicPr>
          <p:cNvPr id="9" name="Picture 8" descr="Text, logo&#10;&#10;Description automatically generated">
            <a:extLst>
              <a:ext uri="{FF2B5EF4-FFF2-40B4-BE49-F238E27FC236}">
                <a16:creationId xmlns:a16="http://schemas.microsoft.com/office/drawing/2014/main" id="{A513624A-070B-9E45-ABEA-F017459DB0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540" y="6152031"/>
            <a:ext cx="1050992" cy="400802"/>
          </a:xfrm>
          <a:prstGeom prst="rect">
            <a:avLst/>
          </a:prstGeom>
        </p:spPr>
      </p:pic>
      <p:sp>
        <p:nvSpPr>
          <p:cNvPr id="28" name="Snip Single Corner Rectangle 27">
            <a:extLst>
              <a:ext uri="{FF2B5EF4-FFF2-40B4-BE49-F238E27FC236}">
                <a16:creationId xmlns:a16="http://schemas.microsoft.com/office/drawing/2014/main" id="{CAA42D7D-E385-0E35-9D27-69099356DA02}"/>
              </a:ext>
            </a:extLst>
          </p:cNvPr>
          <p:cNvSpPr/>
          <p:nvPr/>
        </p:nvSpPr>
        <p:spPr>
          <a:xfrm flipH="1">
            <a:off x="-22446" y="888204"/>
            <a:ext cx="4883683" cy="3062143"/>
          </a:xfrm>
          <a:prstGeom prst="snip1Rect">
            <a:avLst>
              <a:gd name="adj" fmla="val 35416"/>
            </a:avLst>
          </a:prstGeom>
          <a:blipFill dpi="0" rotWithShape="1">
            <a:blip r:embed="rId6">
              <a:extLst>
                <a:ext uri="{28A0092B-C50C-407E-A947-70E740481C1C}">
                  <a14:useLocalDpi xmlns:a14="http://schemas.microsoft.com/office/drawing/2010/main" val="0"/>
                </a:ext>
              </a:extLst>
            </a:blip>
            <a:srcRect/>
            <a:stretch>
              <a:fillRect l="1663" t="5586" r="-1343" b="19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731025" y="1033302"/>
            <a:ext cx="7460975" cy="4888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Aft>
                <a:spcPts val="300"/>
              </a:spcAft>
            </a:pPr>
            <a:r>
              <a:rPr lang="en-US" sz="2000" b="1" dirty="0">
                <a:solidFill>
                  <a:srgbClr val="0F6636"/>
                </a:solidFill>
                <a:latin typeface="+mj-lt"/>
                <a:ea typeface="Calibri" pitchFamily="34" charset="0"/>
                <a:cs typeface="Calibri"/>
              </a:rPr>
              <a:t>Scientific Achievement</a:t>
            </a:r>
          </a:p>
          <a:p>
            <a:pPr marL="114300">
              <a:spcAft>
                <a:spcPts val="1000"/>
              </a:spcAft>
            </a:pPr>
            <a:r>
              <a:rPr lang="en-US" dirty="0">
                <a:latin typeface="+mj-lt"/>
              </a:rPr>
              <a:t>Using the Advanced Light Source (ALS), researchers found a unique insulating state in an atomically thin material, driven by the combined effects of lattice–charge interactions and atomic-bond formation.</a:t>
            </a:r>
          </a:p>
          <a:p>
            <a:pPr>
              <a:spcAft>
                <a:spcPts val="3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1000"/>
              </a:spcAft>
            </a:pPr>
            <a:r>
              <a:rPr lang="en-US" dirty="0">
                <a:latin typeface="+mj-lt"/>
              </a:rPr>
              <a:t>The work provides a better understanding of charge ordering in two-dimensional materials and opens up new possibilities for achieving designer electronic properties.</a:t>
            </a:r>
            <a:endParaRPr lang="en-US" altLang="ja-JP" dirty="0">
              <a:solidFill>
                <a:srgbClr val="000000"/>
              </a:solidFill>
              <a:latin typeface="+mj-lt"/>
              <a:cs typeface="Calibri"/>
            </a:endParaRPr>
          </a:p>
          <a:p>
            <a:pPr>
              <a:spcAft>
                <a:spcPts val="300"/>
              </a:spcAft>
            </a:pPr>
            <a:r>
              <a:rPr lang="en-US" altLang="ja-JP" b="1" dirty="0">
                <a:solidFill>
                  <a:srgbClr val="0F6636"/>
                </a:solidFill>
                <a:latin typeface="+mj-lt"/>
                <a:ea typeface="Calibri" pitchFamily="34" charset="0"/>
                <a:cs typeface="Calibri"/>
              </a:rPr>
              <a:t>Research Details</a:t>
            </a:r>
          </a:p>
          <a:p>
            <a:pPr marL="288925" lvl="1" indent="-165100">
              <a:spcAft>
                <a:spcPts val="300"/>
              </a:spcAft>
              <a:buFont typeface="Arial" panose="020B0604020202020204" pitchFamily="34" charset="0"/>
              <a:buChar char="•"/>
            </a:pPr>
            <a:r>
              <a:rPr lang="en-US" altLang="ja-JP" sz="1600" dirty="0">
                <a:solidFill>
                  <a:srgbClr val="000000"/>
                </a:solidFill>
                <a:latin typeface="+mj-lt"/>
                <a:cs typeface="Calibri"/>
              </a:rPr>
              <a:t>Angle-resolved photoemission spectroscopy (ARPES) revealed the electronic structures of bilayer and monolayer IrTe</a:t>
            </a:r>
            <a:r>
              <a:rPr lang="en-US" altLang="ja-JP" sz="1600" baseline="-25000" dirty="0">
                <a:solidFill>
                  <a:srgbClr val="000000"/>
                </a:solidFill>
                <a:latin typeface="+mj-lt"/>
                <a:cs typeface="Calibri"/>
              </a:rPr>
              <a:t>2</a:t>
            </a:r>
            <a:r>
              <a:rPr lang="en-US" altLang="ja-JP" sz="1600" dirty="0">
                <a:solidFill>
                  <a:srgbClr val="000000"/>
                </a:solidFill>
                <a:latin typeface="+mj-lt"/>
                <a:cs typeface="Calibri"/>
              </a:rPr>
              <a:t>.</a:t>
            </a:r>
          </a:p>
          <a:p>
            <a:pPr marL="288925" lvl="1" indent="-165100">
              <a:spcAft>
                <a:spcPts val="300"/>
              </a:spcAft>
              <a:buFont typeface="Arial" panose="020B0604020202020204" pitchFamily="34" charset="0"/>
              <a:buChar char="•"/>
            </a:pPr>
            <a:r>
              <a:rPr lang="en-US" altLang="ja-JP" sz="1600" dirty="0">
                <a:solidFill>
                  <a:srgbClr val="000000"/>
                </a:solidFill>
                <a:latin typeface="+mj-lt"/>
                <a:cs typeface="Calibri"/>
              </a:rPr>
              <a:t>A large band gap opens up when going from two layers to one.</a:t>
            </a:r>
          </a:p>
          <a:p>
            <a:pPr marL="288925" lvl="1" indent="-165100">
              <a:spcAft>
                <a:spcPts val="300"/>
              </a:spcAft>
              <a:buFont typeface="Arial" panose="020B0604020202020204" pitchFamily="34" charset="0"/>
              <a:buChar char="•"/>
            </a:pPr>
            <a:r>
              <a:rPr lang="en-US" altLang="ja-JP" sz="1600" dirty="0">
                <a:solidFill>
                  <a:srgbClr val="000000"/>
                </a:solidFill>
                <a:latin typeface="+mj-lt"/>
                <a:cs typeface="Calibri"/>
              </a:rPr>
              <a:t>Theory work showed that Ir atoms dimerize due to push/pull of a charge density wave and local bonding tendencies.</a:t>
            </a:r>
          </a:p>
          <a:p>
            <a:pPr marL="288925" lvl="1" indent="-165100">
              <a:spcAft>
                <a:spcPts val="300"/>
              </a:spcAft>
              <a:buFont typeface="Arial" panose="020B0604020202020204" pitchFamily="34" charset="0"/>
              <a:buChar char="•"/>
            </a:pPr>
            <a:r>
              <a:rPr lang="en-US" altLang="ja-JP" sz="1600" dirty="0">
                <a:solidFill>
                  <a:srgbClr val="000000"/>
                </a:solidFill>
                <a:latin typeface="+mj-lt"/>
                <a:cs typeface="Calibri"/>
              </a:rPr>
              <a:t>Strong dimerization explains the abrupt opening of a large gap.</a:t>
            </a:r>
          </a:p>
        </p:txBody>
      </p:sp>
      <p:pic>
        <p:nvPicPr>
          <p:cNvPr id="31" name="Picture 30" descr="Logo&#10;&#10;Description automatically generated">
            <a:extLst>
              <a:ext uri="{FF2B5EF4-FFF2-40B4-BE49-F238E27FC236}">
                <a16:creationId xmlns:a16="http://schemas.microsoft.com/office/drawing/2014/main" id="{642DD89D-9F14-5361-817E-C8D06DAA3D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4222" y="6161457"/>
            <a:ext cx="446079" cy="446079"/>
          </a:xfrm>
          <a:prstGeom prst="rect">
            <a:avLst/>
          </a:prstGeom>
        </p:spPr>
      </p:pic>
      <p:pic>
        <p:nvPicPr>
          <p:cNvPr id="33" name="Picture 32" descr="A picture containing text, clipart&#10;&#10;Description automatically generated">
            <a:extLst>
              <a:ext uri="{FF2B5EF4-FFF2-40B4-BE49-F238E27FC236}">
                <a16:creationId xmlns:a16="http://schemas.microsoft.com/office/drawing/2014/main" id="{1A5FCA7C-919A-874B-768B-B487BC5705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3239" y="6222600"/>
            <a:ext cx="904102" cy="267161"/>
          </a:xfrm>
          <a:prstGeom prst="rect">
            <a:avLst/>
          </a:prstGeom>
        </p:spPr>
      </p:pic>
      <p:pic>
        <p:nvPicPr>
          <p:cNvPr id="35" name="Picture 34" descr="Diagram&#10;&#10;Description automatically generated">
            <a:extLst>
              <a:ext uri="{FF2B5EF4-FFF2-40B4-BE49-F238E27FC236}">
                <a16:creationId xmlns:a16="http://schemas.microsoft.com/office/drawing/2014/main" id="{A8DFA7C4-F063-ADB3-B9A9-F3C29D67F2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54423" y="6161457"/>
            <a:ext cx="492292" cy="400980"/>
          </a:xfrm>
          <a:prstGeom prst="rect">
            <a:avLst/>
          </a:prstGeom>
        </p:spPr>
      </p:pic>
      <p:pic>
        <p:nvPicPr>
          <p:cNvPr id="39" name="Picture 38" descr="Logo&#10;&#10;Description automatically generated">
            <a:extLst>
              <a:ext uri="{FF2B5EF4-FFF2-40B4-BE49-F238E27FC236}">
                <a16:creationId xmlns:a16="http://schemas.microsoft.com/office/drawing/2014/main" id="{8656CFA9-E073-68DE-F5A5-6AFCE4D4BE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24362" y="6134263"/>
            <a:ext cx="446079" cy="446079"/>
          </a:xfrm>
          <a:prstGeom prst="rect">
            <a:avLst/>
          </a:prstGeom>
        </p:spPr>
      </p:pic>
      <p:pic>
        <p:nvPicPr>
          <p:cNvPr id="41" name="Picture 40" descr="Circle&#10;&#10;Description automatically generated with medium confidence">
            <a:extLst>
              <a:ext uri="{FF2B5EF4-FFF2-40B4-BE49-F238E27FC236}">
                <a16:creationId xmlns:a16="http://schemas.microsoft.com/office/drawing/2014/main" id="{6915003B-89B2-551F-7339-B9A84405C30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39883" y="6134264"/>
            <a:ext cx="446079" cy="446079"/>
          </a:xfrm>
          <a:prstGeom prst="rect">
            <a:avLst/>
          </a:prstGeom>
        </p:spPr>
      </p:pic>
      <p:pic>
        <p:nvPicPr>
          <p:cNvPr id="43" name="Picture 42" descr="A picture containing text, sign, porcelain&#10;&#10;Description automatically generated">
            <a:extLst>
              <a:ext uri="{FF2B5EF4-FFF2-40B4-BE49-F238E27FC236}">
                <a16:creationId xmlns:a16="http://schemas.microsoft.com/office/drawing/2014/main" id="{CC128C03-23DE-AF70-39B4-9A867471283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55403" y="6138907"/>
            <a:ext cx="448056" cy="448056"/>
          </a:xfrm>
          <a:prstGeom prst="rect">
            <a:avLst/>
          </a:prstGeom>
        </p:spPr>
      </p:pic>
      <p:pic>
        <p:nvPicPr>
          <p:cNvPr id="45" name="Picture 44" descr="Logo&#10;&#10;Description automatically generated">
            <a:extLst>
              <a:ext uri="{FF2B5EF4-FFF2-40B4-BE49-F238E27FC236}">
                <a16:creationId xmlns:a16="http://schemas.microsoft.com/office/drawing/2014/main" id="{DA97B2F0-88D6-4512-2000-627B99765DE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93860" y="6137638"/>
            <a:ext cx="477071" cy="432962"/>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13734</TotalTime>
  <Words>681</Words>
  <Application>Microsoft Macintosh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521</cp:revision>
  <cp:lastPrinted>2021-03-18T13:29:33Z</cp:lastPrinted>
  <dcterms:created xsi:type="dcterms:W3CDTF">2020-04-15T21:20:35Z</dcterms:created>
  <dcterms:modified xsi:type="dcterms:W3CDTF">2022-05-15T19:20:22Z</dcterms:modified>
</cp:coreProperties>
</file>